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comments/comment3.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handoutMasterIdLst>
    <p:handoutMasterId r:id="rId66"/>
  </p:handoutMasterIdLst>
  <p:sldIdLst>
    <p:sldId id="387" r:id="rId5"/>
    <p:sldId id="514" r:id="rId6"/>
    <p:sldId id="2146847336" r:id="rId7"/>
    <p:sldId id="304" r:id="rId8"/>
    <p:sldId id="2146847338" r:id="rId9"/>
    <p:sldId id="2146847337" r:id="rId10"/>
    <p:sldId id="538" r:id="rId11"/>
    <p:sldId id="540" r:id="rId12"/>
    <p:sldId id="541" r:id="rId13"/>
    <p:sldId id="539" r:id="rId14"/>
    <p:sldId id="309" r:id="rId15"/>
    <p:sldId id="308" r:id="rId16"/>
    <p:sldId id="500" r:id="rId17"/>
    <p:sldId id="497" r:id="rId18"/>
    <p:sldId id="2146847339" r:id="rId19"/>
    <p:sldId id="463" r:id="rId20"/>
    <p:sldId id="633" r:id="rId21"/>
    <p:sldId id="2146847353" r:id="rId22"/>
    <p:sldId id="278" r:id="rId23"/>
    <p:sldId id="617" r:id="rId24"/>
    <p:sldId id="2146847341" r:id="rId25"/>
    <p:sldId id="625" r:id="rId26"/>
    <p:sldId id="631" r:id="rId27"/>
    <p:sldId id="2146847347" r:id="rId28"/>
    <p:sldId id="632" r:id="rId29"/>
    <p:sldId id="542" r:id="rId30"/>
    <p:sldId id="280" r:id="rId31"/>
    <p:sldId id="2146847352" r:id="rId32"/>
    <p:sldId id="619" r:id="rId33"/>
    <p:sldId id="263" r:id="rId34"/>
    <p:sldId id="2146847340" r:id="rId35"/>
    <p:sldId id="621" r:id="rId36"/>
    <p:sldId id="622" r:id="rId37"/>
    <p:sldId id="459" r:id="rId38"/>
    <p:sldId id="460" r:id="rId39"/>
    <p:sldId id="2146847348" r:id="rId40"/>
    <p:sldId id="2146847350" r:id="rId41"/>
    <p:sldId id="618" r:id="rId42"/>
    <p:sldId id="461" r:id="rId43"/>
    <p:sldId id="515" r:id="rId44"/>
    <p:sldId id="2146847351" r:id="rId45"/>
    <p:sldId id="2146847349" r:id="rId46"/>
    <p:sldId id="269" r:id="rId47"/>
    <p:sldId id="2146847344" r:id="rId48"/>
    <p:sldId id="2146847354" r:id="rId49"/>
    <p:sldId id="490" r:id="rId50"/>
    <p:sldId id="2146847342" r:id="rId51"/>
    <p:sldId id="2146847343" r:id="rId52"/>
    <p:sldId id="261" r:id="rId53"/>
    <p:sldId id="267" r:id="rId54"/>
    <p:sldId id="2146847345" r:id="rId55"/>
    <p:sldId id="265" r:id="rId56"/>
    <p:sldId id="2146847346" r:id="rId57"/>
    <p:sldId id="2146847355" r:id="rId58"/>
    <p:sldId id="627" r:id="rId59"/>
    <p:sldId id="626" r:id="rId60"/>
    <p:sldId id="521" r:id="rId61"/>
    <p:sldId id="2146847327" r:id="rId62"/>
    <p:sldId id="405" r:id="rId63"/>
    <p:sldId id="51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more, Cara" initials="GC" lastIdx="7" clrIdx="0">
    <p:extLst>
      <p:ext uri="{19B8F6BF-5375-455C-9EA6-DF929625EA0E}">
        <p15:presenceInfo xmlns:p15="http://schemas.microsoft.com/office/powerpoint/2012/main" userId="S::cara.gilmore@optum.com::97cdff7c-cfc1-40fb-a671-f50c5ddceb63" providerId="AD"/>
      </p:ext>
    </p:extLst>
  </p:cmAuthor>
  <p:cmAuthor id="2" name="Cara Gilmore" initials="CG" lastIdx="9" clrIdx="1">
    <p:extLst>
      <p:ext uri="{19B8F6BF-5375-455C-9EA6-DF929625EA0E}">
        <p15:presenceInfo xmlns:p15="http://schemas.microsoft.com/office/powerpoint/2012/main" userId="Cara Gilmo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77"/>
    <a:srgbClr val="FE4B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67" autoAdjust="0"/>
    <p:restoredTop sz="97814" autoAdjust="0"/>
  </p:normalViewPr>
  <p:slideViewPr>
    <p:cSldViewPr snapToGrid="0" showGuides="1">
      <p:cViewPr varScale="1">
        <p:scale>
          <a:sx n="136" d="100"/>
          <a:sy n="136" d="100"/>
        </p:scale>
        <p:origin x="92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10T10:12:55.677" idx="3">
    <p:pos x="10" y="10"/>
    <p:text>[@McCreary, Dan G] we have a new Optum branded an approved template this year, so I copied your slides over for you.</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6-10T10:15:41.839" idx="4">
    <p:pos x="10" y="10"/>
    <p:text>[@McCreary, Dan G] consider adding your headshot and a few points as to why you're a SME on this topic.</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6-10T10:17:37.321" idx="5">
    <p:pos x="10" y="10"/>
    <p:text>[@McCreary, Dan G] is it archetypes or architypes?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6-10T10:20:26.429" idx="7">
    <p:pos x="10" y="10"/>
    <p:text>[@McCreary, Dan G] when it's ready, we'll need to add a QR code to the right side of this slide. Is your Medium info needed?</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10/19/22</a:t>
            </a:fld>
            <a:endParaRPr lang="en-US" dirty="0"/>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dirty="0"/>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10/19/22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dirty="0"/>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this session, we’ll introduce you to the technology, how it works, when should it be used and a few real world use cases for health care. </a:t>
            </a:r>
          </a:p>
        </p:txBody>
      </p:sp>
      <p:sp>
        <p:nvSpPr>
          <p:cNvPr id="4" name="Slide Number Placeholder 3"/>
          <p:cNvSpPr>
            <a:spLocks noGrp="1"/>
          </p:cNvSpPr>
          <p:nvPr>
            <p:ph type="sldNum" sz="quarter" idx="5"/>
          </p:nvPr>
        </p:nvSpPr>
        <p:spPr/>
        <p:txBody>
          <a:bodyPr/>
          <a:lstStyle/>
          <a:p>
            <a:fld id="{71B1AA27-3892-4360-B986-D6B124C223BF}" type="slidenum">
              <a:rPr lang="en-US" smtClean="0"/>
              <a:t>4</a:t>
            </a:fld>
            <a:endParaRPr lang="en-US"/>
          </a:p>
        </p:txBody>
      </p:sp>
    </p:spTree>
    <p:extLst>
      <p:ext uri="{BB962C8B-B14F-4D97-AF65-F5344CB8AC3E}">
        <p14:creationId xmlns:p14="http://schemas.microsoft.com/office/powerpoint/2010/main" val="202881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www.unitedhealthgroup.com</a:t>
            </a:r>
            <a:r>
              <a:rPr lang="en-US"/>
              <a:t>/</a:t>
            </a:r>
            <a:r>
              <a:rPr lang="en-US" err="1"/>
              <a:t>viewer.html?file</a:t>
            </a:r>
            <a:r>
              <a:rPr lang="en-US"/>
              <a:t>=/content/dam/UHG/PDF/investors/2020/investor-conference/IC20_Book.pdf</a:t>
            </a:r>
          </a:p>
        </p:txBody>
      </p:sp>
      <p:sp>
        <p:nvSpPr>
          <p:cNvPr id="4" name="Slide Number Placeholder 3"/>
          <p:cNvSpPr>
            <a:spLocks noGrp="1"/>
          </p:cNvSpPr>
          <p:nvPr>
            <p:ph type="sldNum" sz="quarter" idx="5"/>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558529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Amazon – Steve </a:t>
            </a:r>
            <a:r>
              <a:rPr lang="en-US" dirty="0" err="1"/>
              <a:t>Yegge</a:t>
            </a:r>
            <a:r>
              <a:rPr lang="en-US" dirty="0"/>
              <a:t> Platform</a:t>
            </a:r>
          </a:p>
          <a:p>
            <a:r>
              <a:rPr lang="en-US" dirty="0"/>
              <a:t>https://</a:t>
            </a:r>
            <a:r>
              <a:rPr lang="en-US" dirty="0" err="1"/>
              <a:t>gist.github.com</a:t>
            </a:r>
            <a:r>
              <a:rPr lang="en-US" dirty="0"/>
              <a:t>/</a:t>
            </a:r>
            <a:r>
              <a:rPr lang="en-US" dirty="0" err="1"/>
              <a:t>chitchcock</a:t>
            </a:r>
            <a:r>
              <a:rPr lang="en-US" dirty="0"/>
              <a:t>/1281611</a:t>
            </a:r>
          </a:p>
          <a:p>
            <a:r>
              <a:rPr lang="en-US" dirty="0"/>
              <a:t>https://www.youtube.com/</a:t>
            </a:r>
            <a:r>
              <a:rPr lang="en-US" dirty="0" err="1"/>
              <a:t>watch?v</a:t>
            </a:r>
            <a:r>
              <a:rPr lang="en-US" dirty="0"/>
              <a:t>=</a:t>
            </a:r>
            <a:r>
              <a:rPr lang="en-US" dirty="0" err="1"/>
              <a:t>xDdkc_RwKYI</a:t>
            </a:r>
            <a:endParaRPr lang="en-US" dirty="0"/>
          </a:p>
        </p:txBody>
      </p:sp>
      <p:sp>
        <p:nvSpPr>
          <p:cNvPr id="4" name="Slide Number Placeholder 3"/>
          <p:cNvSpPr>
            <a:spLocks noGrp="1"/>
          </p:cNvSpPr>
          <p:nvPr>
            <p:ph type="sldNum" sz="quarter" idx="5"/>
          </p:nvPr>
        </p:nvSpPr>
        <p:spPr/>
        <p:txBody>
          <a:bodyPr/>
          <a:lstStyle/>
          <a:p>
            <a:fld id="{2D5E816B-EE8A-4A59-BF27-832760D86835}" type="slidenum">
              <a:rPr lang="en-US" smtClean="0"/>
              <a:t>13</a:t>
            </a:fld>
            <a:endParaRPr lang="en-US" dirty="0"/>
          </a:p>
        </p:txBody>
      </p:sp>
    </p:spTree>
    <p:extLst>
      <p:ext uri="{BB962C8B-B14F-4D97-AF65-F5344CB8AC3E}">
        <p14:creationId xmlns:p14="http://schemas.microsoft.com/office/powerpoint/2010/main" val="1415134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32546DB0-88F2-4EC8-91FB-D7E51BBBDDDF}" type="datetime1">
              <a:rPr lang="en-US" smtClean="0"/>
              <a:t>10/19/22</a:t>
            </a:fld>
            <a:endParaRPr lang="en-US" dirty="0"/>
          </a:p>
        </p:txBody>
      </p:sp>
      <p:sp>
        <p:nvSpPr>
          <p:cNvPr id="8" name="Slide Number Placeholder 7" hidden="1">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dirty="0"/>
          </a:p>
        </p:txBody>
      </p:sp>
      <p:sp>
        <p:nvSpPr>
          <p:cNvPr id="7" name="Footer Placeholder 6" hidden="1">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dirty="0"/>
              <a:t>Confidential property of Optum. Do not distribute or reproduce without express permission from Optum.</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276999"/>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r>
              <a:rPr lang="en-US" dirty="0"/>
              <a:t>Event City or Speaker Name</a:t>
            </a:r>
          </a:p>
        </p:txBody>
      </p:sp>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in sentence case</a:t>
            </a:r>
          </a:p>
        </p:txBody>
      </p:sp>
      <p:pic>
        <p:nvPicPr>
          <p:cNvPr id="11" name="Optum logo" descr="Optum logo">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57200" y="810480"/>
            <a:ext cx="1917891" cy="555322"/>
          </a:xfrm>
          <a:prstGeom prst="rect">
            <a:avLst/>
          </a:prstGeom>
        </p:spPr>
      </p:pic>
      <p:pic>
        <p:nvPicPr>
          <p:cNvPr id="13" name="Picture 12">
            <a:extLst>
              <a:ext uri="{FF2B5EF4-FFF2-40B4-BE49-F238E27FC236}">
                <a16:creationId xmlns:a16="http://schemas.microsoft.com/office/drawing/2014/main" id="{BDE252CA-B7C1-4F2D-A934-EB57E92D84C6}"/>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gray">
          <a:xfrm>
            <a:off x="6016752" y="0"/>
            <a:ext cx="6175248" cy="6858000"/>
          </a:xfrm>
          <a:prstGeom prst="rect">
            <a:avLst/>
          </a:prstGeom>
        </p:spPr>
      </p:pic>
      <p:sp>
        <p:nvSpPr>
          <p:cNvPr id="4" name="Text Placeholder 3">
            <a:extLst>
              <a:ext uri="{FF2B5EF4-FFF2-40B4-BE49-F238E27FC236}">
                <a16:creationId xmlns:a16="http://schemas.microsoft.com/office/drawing/2014/main" id="{94EFC16F-F624-B640-AEDE-7F32C27CEC8B}"/>
              </a:ext>
            </a:extLst>
          </p:cNvPr>
          <p:cNvSpPr>
            <a:spLocks noGrp="1"/>
          </p:cNvSpPr>
          <p:nvPr>
            <p:ph type="body" sz="quarter" idx="15" hasCustomPrompt="1"/>
          </p:nvPr>
        </p:nvSpPr>
        <p:spPr>
          <a:xfrm>
            <a:off x="457200" y="4991100"/>
            <a:ext cx="4714875" cy="363538"/>
          </a:xfrm>
        </p:spPr>
        <p:txBody>
          <a:bodyPr>
            <a:normAutofit/>
          </a:bodyPr>
          <a:lstStyle>
            <a:lvl1pPr>
              <a:defRPr sz="1400"/>
            </a:lvl1pPr>
          </a:lstStyle>
          <a:p>
            <a:pPr lvl="0"/>
            <a:r>
              <a:rPr lang="en-US" dirty="0"/>
              <a:t>Month DD, YYYY</a:t>
            </a:r>
          </a:p>
        </p:txBody>
      </p:sp>
    </p:spTree>
    <p:extLst>
      <p:ext uri="{BB962C8B-B14F-4D97-AF65-F5344CB8AC3E}">
        <p14:creationId xmlns:p14="http://schemas.microsoft.com/office/powerpoint/2010/main" val="1465427059"/>
      </p:ext>
    </p:extLst>
  </p:cSld>
  <p:clrMapOvr>
    <a:masterClrMapping/>
  </p:clrMapOvr>
  <p:extLst>
    <p:ext uri="{DCECCB84-F9BA-43D5-87BE-67443E8EF086}">
      <p15:sldGuideLst xmlns:p15="http://schemas.microsoft.com/office/powerpoint/2012/main">
        <p15:guide id="2" pos="3259" userDrawn="1">
          <p15:clr>
            <a:srgbClr val="FBAE40"/>
          </p15:clr>
        </p15:guide>
        <p15:guide id="3" orient="horz" pos="2722" userDrawn="1">
          <p15:clr>
            <a:srgbClr val="FBAE40"/>
          </p15:clr>
        </p15:guide>
        <p15:guide id="4" orient="horz" pos="29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2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05AF-3D23-044C-BF84-4BF13E5F8EB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6DF0E3-317E-3F49-94A4-C903AE21569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415A87-9E97-A74C-841A-04A02B3A784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42842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2E9E-2579-8B46-856D-46CD6BDEDB1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018413-1E26-9748-8E30-12A07D11809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28B489-1FB6-474D-BABE-92D58EB038B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84084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EB00-37A1-0B43-8A8F-C41203464DF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6E9746-DAA2-D947-835E-2B4F0E2FC87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606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9FE34A-2C0B-204C-BE16-B4279B9466E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B3551-4050-A64D-9EBB-8B3A28E8D074}"/>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567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10/19/22</a:t>
            </a:fld>
            <a:endParaRPr lang="en-US" dirty="0"/>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val="1736653076"/>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Row">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10/19/22</a:t>
            </a:fld>
            <a:endParaRPr lang="en-US" dirty="0"/>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Date Placeholder 2">
            <a:extLst>
              <a:ext uri="{FF2B5EF4-FFF2-40B4-BE49-F238E27FC236}">
                <a16:creationId xmlns:a16="http://schemas.microsoft.com/office/drawing/2014/main" id="{217125C0-83A3-AC42-8C9D-5CA32BC60E0A}"/>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D86AB2-76A9-E34E-A446-267C7AE5F892}" type="datetime1">
              <a:rPr lang="en-US" smtClean="0"/>
              <a:pPr/>
              <a:t>10/19/22</a:t>
            </a:fld>
            <a:endParaRPr lang="en-US"/>
          </a:p>
        </p:txBody>
      </p:sp>
      <p:sp>
        <p:nvSpPr>
          <p:cNvPr id="7" name="Footer Placeholder 3">
            <a:extLst>
              <a:ext uri="{FF2B5EF4-FFF2-40B4-BE49-F238E27FC236}">
                <a16:creationId xmlns:a16="http://schemas.microsoft.com/office/drawing/2014/main" id="{40935864-A3EF-1E4F-9A98-8FF676B63822}"/>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8" name="Slide Number Placeholder 4">
            <a:extLst>
              <a:ext uri="{FF2B5EF4-FFF2-40B4-BE49-F238E27FC236}">
                <a16:creationId xmlns:a16="http://schemas.microsoft.com/office/drawing/2014/main" id="{A253F06E-CB7E-1644-B95E-BB696DF0704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10" name="Text Placeholder 8">
            <a:extLst>
              <a:ext uri="{FF2B5EF4-FFF2-40B4-BE49-F238E27FC236}">
                <a16:creationId xmlns:a16="http://schemas.microsoft.com/office/drawing/2014/main" id="{941221E2-BAF2-1741-A442-06E8BA9A07F3}"/>
              </a:ext>
            </a:extLst>
          </p:cNvPr>
          <p:cNvSpPr>
            <a:spLocks noGrp="1"/>
          </p:cNvSpPr>
          <p:nvPr>
            <p:ph type="body" sz="quarter" idx="18" hasCustomPrompt="1"/>
          </p:nvPr>
        </p:nvSpPr>
        <p:spPr>
          <a:xfrm>
            <a:off x="495299" y="1872472"/>
            <a:ext cx="7429501" cy="960120"/>
          </a:xfrm>
          <a:solidFill>
            <a:schemeClr val="bg2"/>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a:t>
            </a:r>
            <a:r>
              <a:rPr lang="en-US" dirty="0" err="1"/>
              <a:t>pt</a:t>
            </a:r>
            <a:r>
              <a:rPr lang="en-US" dirty="0"/>
              <a:t>, hit return then Tab to get to level 2 – 16 </a:t>
            </a:r>
            <a:r>
              <a:rPr lang="en-US" dirty="0" err="1"/>
              <a:t>pt</a:t>
            </a:r>
            <a:r>
              <a:rPr lang="en-US" dirty="0"/>
              <a:t> gray</a:t>
            </a:r>
          </a:p>
          <a:p>
            <a:pPr lvl="1"/>
            <a:r>
              <a:rPr lang="en-US" dirty="0"/>
              <a:t>Second level</a:t>
            </a:r>
          </a:p>
        </p:txBody>
      </p:sp>
      <p:sp>
        <p:nvSpPr>
          <p:cNvPr id="11" name="Text Placeholder 8">
            <a:extLst>
              <a:ext uri="{FF2B5EF4-FFF2-40B4-BE49-F238E27FC236}">
                <a16:creationId xmlns:a16="http://schemas.microsoft.com/office/drawing/2014/main" id="{BD0B62C4-475C-B140-9917-7B3C5C8B091C}"/>
              </a:ext>
            </a:extLst>
          </p:cNvPr>
          <p:cNvSpPr>
            <a:spLocks noGrp="1"/>
          </p:cNvSpPr>
          <p:nvPr>
            <p:ph type="body" sz="quarter" idx="19" hasCustomPrompt="1"/>
          </p:nvPr>
        </p:nvSpPr>
        <p:spPr>
          <a:xfrm>
            <a:off x="495299" y="2894797"/>
            <a:ext cx="7429501" cy="960120"/>
          </a:xfrm>
          <a:solidFill>
            <a:schemeClr val="bg2"/>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a:t>
            </a:r>
            <a:r>
              <a:rPr lang="en-US" dirty="0" err="1"/>
              <a:t>pt</a:t>
            </a:r>
            <a:r>
              <a:rPr lang="en-US" dirty="0"/>
              <a:t>, hit return then Tab to get to level 2 – 16 </a:t>
            </a:r>
            <a:r>
              <a:rPr lang="en-US" dirty="0" err="1"/>
              <a:t>pt</a:t>
            </a:r>
            <a:r>
              <a:rPr lang="en-US" dirty="0"/>
              <a:t> gray</a:t>
            </a:r>
          </a:p>
          <a:p>
            <a:pPr lvl="1"/>
            <a:r>
              <a:rPr lang="en-US" dirty="0"/>
              <a:t>Second level</a:t>
            </a:r>
          </a:p>
        </p:txBody>
      </p:sp>
      <p:sp>
        <p:nvSpPr>
          <p:cNvPr id="12" name="Text Placeholder 8">
            <a:extLst>
              <a:ext uri="{FF2B5EF4-FFF2-40B4-BE49-F238E27FC236}">
                <a16:creationId xmlns:a16="http://schemas.microsoft.com/office/drawing/2014/main" id="{9AC75408-F8C2-874B-8152-4F02EBA1E1F2}"/>
              </a:ext>
            </a:extLst>
          </p:cNvPr>
          <p:cNvSpPr>
            <a:spLocks noGrp="1"/>
          </p:cNvSpPr>
          <p:nvPr>
            <p:ph type="body" sz="quarter" idx="20" hasCustomPrompt="1"/>
          </p:nvPr>
        </p:nvSpPr>
        <p:spPr>
          <a:xfrm>
            <a:off x="495299" y="3917122"/>
            <a:ext cx="7429501" cy="960120"/>
          </a:xfrm>
          <a:solidFill>
            <a:schemeClr val="bg2"/>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a:t>
            </a:r>
            <a:r>
              <a:rPr lang="en-US" dirty="0" err="1"/>
              <a:t>pt</a:t>
            </a:r>
            <a:r>
              <a:rPr lang="en-US" dirty="0"/>
              <a:t>, hit return then Tab to get to level 2 – 16 </a:t>
            </a:r>
            <a:r>
              <a:rPr lang="en-US" dirty="0" err="1"/>
              <a:t>pt</a:t>
            </a:r>
            <a:r>
              <a:rPr lang="en-US" dirty="0"/>
              <a:t> gray</a:t>
            </a:r>
          </a:p>
          <a:p>
            <a:pPr lvl="1"/>
            <a:r>
              <a:rPr lang="en-US" dirty="0"/>
              <a:t>Second level</a:t>
            </a:r>
          </a:p>
        </p:txBody>
      </p:sp>
      <p:sp>
        <p:nvSpPr>
          <p:cNvPr id="14" name="Title 1">
            <a:extLst>
              <a:ext uri="{FF2B5EF4-FFF2-40B4-BE49-F238E27FC236}">
                <a16:creationId xmlns:a16="http://schemas.microsoft.com/office/drawing/2014/main" id="{044E1D2D-8AE2-264E-BC94-976EA55EAEBF}"/>
              </a:ext>
            </a:extLst>
          </p:cNvPr>
          <p:cNvSpPr>
            <a:spLocks noGrp="1"/>
          </p:cNvSpPr>
          <p:nvPr>
            <p:ph type="title" hasCustomPrompt="1"/>
          </p:nvPr>
        </p:nvSpPr>
        <p:spPr bwMode="gray">
          <a:xfrm>
            <a:off x="457199" y="555639"/>
            <a:ext cx="9601200" cy="304699"/>
          </a:xfrm>
        </p:spPr>
        <p:txBody>
          <a:bodyPr/>
          <a:lstStyle>
            <a:lvl1pPr>
              <a:defRPr/>
            </a:lvl1pPr>
          </a:lstStyle>
          <a:p>
            <a:r>
              <a:rPr lang="en-US" dirty="0"/>
              <a:t>4 Row Slide title; Arial 22pt bold, sentence case (1 line)</a:t>
            </a:r>
          </a:p>
        </p:txBody>
      </p:sp>
      <p:sp>
        <p:nvSpPr>
          <p:cNvPr id="15" name="Subtitle placeholder">
            <a:extLst>
              <a:ext uri="{FF2B5EF4-FFF2-40B4-BE49-F238E27FC236}">
                <a16:creationId xmlns:a16="http://schemas.microsoft.com/office/drawing/2014/main" id="{83C4C823-DBED-364B-B799-80D0E31DC5A3}"/>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16" name="Text Placeholder 8">
            <a:extLst>
              <a:ext uri="{FF2B5EF4-FFF2-40B4-BE49-F238E27FC236}">
                <a16:creationId xmlns:a16="http://schemas.microsoft.com/office/drawing/2014/main" id="{4B8965D7-7CF8-034F-BFF5-FAFFA7E6CBB6}"/>
              </a:ext>
            </a:extLst>
          </p:cNvPr>
          <p:cNvSpPr>
            <a:spLocks noGrp="1"/>
          </p:cNvSpPr>
          <p:nvPr>
            <p:ph type="body" sz="quarter" idx="22" hasCustomPrompt="1"/>
          </p:nvPr>
        </p:nvSpPr>
        <p:spPr>
          <a:xfrm>
            <a:off x="495298" y="4939447"/>
            <a:ext cx="7429501" cy="960120"/>
          </a:xfrm>
          <a:solidFill>
            <a:schemeClr val="bg2"/>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a:t>
            </a:r>
            <a:r>
              <a:rPr lang="en-US" dirty="0" err="1"/>
              <a:t>pt</a:t>
            </a:r>
            <a:r>
              <a:rPr lang="en-US" dirty="0"/>
              <a:t>, hit return then Tab to get to level 2 – 16 </a:t>
            </a:r>
            <a:r>
              <a:rPr lang="en-US" dirty="0" err="1"/>
              <a:t>pt</a:t>
            </a:r>
            <a:r>
              <a:rPr lang="en-US" dirty="0"/>
              <a:t> gray</a:t>
            </a:r>
          </a:p>
          <a:p>
            <a:pPr lvl="1"/>
            <a:r>
              <a:rPr lang="en-US" dirty="0"/>
              <a:t>Second level</a:t>
            </a:r>
          </a:p>
        </p:txBody>
      </p:sp>
    </p:spTree>
    <p:extLst>
      <p:ext uri="{BB962C8B-B14F-4D97-AF65-F5344CB8AC3E}">
        <p14:creationId xmlns:p14="http://schemas.microsoft.com/office/powerpoint/2010/main" val="90872138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10/19/22</a:t>
            </a:fld>
            <a:endParaRPr lang="en-US" dirty="0"/>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304699"/>
          </a:xfrm>
        </p:spPr>
        <p:txBody>
          <a:bodyPr/>
          <a:lstStyle>
            <a:lvl1pPr>
              <a:defRPr/>
            </a:lvl1pPr>
          </a:lstStyle>
          <a:p>
            <a:r>
              <a:rPr lang="en-US" dirty="0"/>
              <a:t>Slide title; This layout is for three icons and info underneath</a:t>
            </a:r>
          </a:p>
        </p:txBody>
      </p:sp>
      <p:sp>
        <p:nvSpPr>
          <p:cNvPr id="29" name="Rectangle 28">
            <a:extLst>
              <a:ext uri="{FF2B5EF4-FFF2-40B4-BE49-F238E27FC236}">
                <a16:creationId xmlns:a16="http://schemas.microsoft.com/office/drawing/2014/main" id="{EF773C54-DCD0-154F-BCCE-BD991E77ED34}"/>
              </a:ext>
            </a:extLst>
          </p:cNvPr>
          <p:cNvSpPr/>
          <p:nvPr userDrawn="1"/>
        </p:nvSpPr>
        <p:spPr bwMode="gray">
          <a:xfrm>
            <a:off x="0" y="4922772"/>
            <a:ext cx="12192000" cy="914400"/>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chemeClr val="accent6"/>
              </a:solidFill>
            </a:endParaRPr>
          </a:p>
        </p:txBody>
      </p:sp>
      <p:sp>
        <p:nvSpPr>
          <p:cNvPr id="49" name="Picture Placeholder 3">
            <a:extLst>
              <a:ext uri="{FF2B5EF4-FFF2-40B4-BE49-F238E27FC236}">
                <a16:creationId xmlns:a16="http://schemas.microsoft.com/office/drawing/2014/main" id="{55F77CF6-88A7-7949-8716-8B5E2BF1C45F}"/>
              </a:ext>
            </a:extLst>
          </p:cNvPr>
          <p:cNvSpPr>
            <a:spLocks noGrp="1"/>
          </p:cNvSpPr>
          <p:nvPr>
            <p:ph type="pic" sz="quarter" idx="13"/>
          </p:nvPr>
        </p:nvSpPr>
        <p:spPr>
          <a:xfrm>
            <a:off x="2147888" y="1741488"/>
            <a:ext cx="646112" cy="646112"/>
          </a:xfrm>
        </p:spPr>
        <p:txBody>
          <a:bodyPr>
            <a:normAutofit/>
          </a:bodyPr>
          <a:lstStyle>
            <a:lvl1pPr>
              <a:defRPr sz="1100"/>
            </a:lvl1pPr>
          </a:lstStyle>
          <a:p>
            <a:endParaRPr lang="en-US" dirty="0"/>
          </a:p>
        </p:txBody>
      </p:sp>
      <p:sp>
        <p:nvSpPr>
          <p:cNvPr id="50" name="Picture Placeholder 3">
            <a:extLst>
              <a:ext uri="{FF2B5EF4-FFF2-40B4-BE49-F238E27FC236}">
                <a16:creationId xmlns:a16="http://schemas.microsoft.com/office/drawing/2014/main" id="{92D2AB40-703F-C14D-A17B-173295C42911}"/>
              </a:ext>
            </a:extLst>
          </p:cNvPr>
          <p:cNvSpPr>
            <a:spLocks noGrp="1"/>
          </p:cNvSpPr>
          <p:nvPr>
            <p:ph type="pic" sz="quarter" idx="14"/>
          </p:nvPr>
        </p:nvSpPr>
        <p:spPr>
          <a:xfrm>
            <a:off x="5683508" y="1738846"/>
            <a:ext cx="646112" cy="646112"/>
          </a:xfrm>
        </p:spPr>
        <p:txBody>
          <a:bodyPr>
            <a:normAutofit/>
          </a:bodyPr>
          <a:lstStyle>
            <a:lvl1pPr>
              <a:defRPr sz="1000"/>
            </a:lvl1pPr>
          </a:lstStyle>
          <a:p>
            <a:endParaRPr lang="en-US" dirty="0"/>
          </a:p>
        </p:txBody>
      </p:sp>
      <p:sp>
        <p:nvSpPr>
          <p:cNvPr id="51" name="Picture Placeholder 3">
            <a:extLst>
              <a:ext uri="{FF2B5EF4-FFF2-40B4-BE49-F238E27FC236}">
                <a16:creationId xmlns:a16="http://schemas.microsoft.com/office/drawing/2014/main" id="{F4D812EB-5440-ED4D-84BF-CE97F1A4C83D}"/>
              </a:ext>
            </a:extLst>
          </p:cNvPr>
          <p:cNvSpPr>
            <a:spLocks noGrp="1"/>
          </p:cNvSpPr>
          <p:nvPr>
            <p:ph type="pic" sz="quarter" idx="15"/>
          </p:nvPr>
        </p:nvSpPr>
        <p:spPr>
          <a:xfrm>
            <a:off x="9284154" y="1738846"/>
            <a:ext cx="646112" cy="646112"/>
          </a:xfrm>
        </p:spPr>
        <p:txBody>
          <a:bodyPr>
            <a:normAutofit/>
          </a:bodyPr>
          <a:lstStyle>
            <a:lvl1pPr>
              <a:defRPr sz="1000"/>
            </a:lvl1pPr>
          </a:lstStyle>
          <a:p>
            <a:endParaRPr lang="en-US" dirty="0"/>
          </a:p>
        </p:txBody>
      </p:sp>
      <p:sp>
        <p:nvSpPr>
          <p:cNvPr id="9" name="Text Placeholder 8">
            <a:extLst>
              <a:ext uri="{FF2B5EF4-FFF2-40B4-BE49-F238E27FC236}">
                <a16:creationId xmlns:a16="http://schemas.microsoft.com/office/drawing/2014/main" id="{829D7C29-9715-1A4B-920C-110F363019C6}"/>
              </a:ext>
            </a:extLst>
          </p:cNvPr>
          <p:cNvSpPr>
            <a:spLocks noGrp="1"/>
          </p:cNvSpPr>
          <p:nvPr>
            <p:ph type="body" sz="quarter" idx="17" hasCustomPrompt="1"/>
          </p:nvPr>
        </p:nvSpPr>
        <p:spPr>
          <a:xfrm>
            <a:off x="1255847" y="3066419"/>
            <a:ext cx="2446337" cy="1655763"/>
          </a:xfrm>
        </p:spPr>
        <p:txBody>
          <a:bodyPr>
            <a:noAutofit/>
          </a:bodyPr>
          <a:lstStyle>
            <a:lvl1pPr marL="0" indent="0">
              <a:buFont typeface="Arial" panose="020B0604020202020204" pitchFamily="34" charset="0"/>
              <a:buNone/>
              <a:defRPr sz="14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varius</a:t>
            </a:r>
            <a:r>
              <a:rPr lang="en-US" dirty="0"/>
              <a:t> </a:t>
            </a:r>
            <a:r>
              <a:rPr lang="en-US" dirty="0" err="1"/>
              <a:t>odio</a:t>
            </a:r>
            <a:r>
              <a:rPr lang="en-US" dirty="0"/>
              <a:t> </a:t>
            </a:r>
            <a:r>
              <a:rPr lang="en-US" dirty="0" err="1"/>
              <a:t>eget</a:t>
            </a:r>
            <a:r>
              <a:rPr lang="en-US" dirty="0"/>
              <a:t> porta </a:t>
            </a:r>
            <a:r>
              <a:rPr lang="en-US" dirty="0" err="1"/>
              <a:t>vulputate</a:t>
            </a:r>
            <a:r>
              <a:rPr lang="en-US" dirty="0"/>
              <a:t>. </a:t>
            </a:r>
            <a:r>
              <a:rPr lang="en-US" dirty="0" err="1"/>
              <a:t>Etiam</a:t>
            </a:r>
            <a:r>
              <a:rPr lang="en-US" dirty="0"/>
              <a:t> ac </a:t>
            </a:r>
            <a:r>
              <a:rPr lang="en-US" dirty="0" err="1"/>
              <a:t>aliquam</a:t>
            </a:r>
            <a:r>
              <a:rPr lang="en-US" dirty="0"/>
              <a:t> </a:t>
            </a:r>
            <a:r>
              <a:rPr lang="en-US" dirty="0" err="1"/>
              <a:t>arcu</a:t>
            </a:r>
            <a:r>
              <a:rPr lang="en-US" dirty="0"/>
              <a:t>, </a:t>
            </a:r>
            <a:r>
              <a:rPr lang="en-US" dirty="0" err="1"/>
              <a:t>eu</a:t>
            </a:r>
            <a:r>
              <a:rPr lang="en-US" dirty="0"/>
              <a:t> </a:t>
            </a:r>
            <a:r>
              <a:rPr lang="en-US" dirty="0" err="1"/>
              <a:t>feugiat</a:t>
            </a:r>
            <a:r>
              <a:rPr lang="en-US" dirty="0"/>
              <a:t> </a:t>
            </a:r>
            <a:r>
              <a:rPr lang="en-US" dirty="0" err="1"/>
              <a:t>felis</a:t>
            </a:r>
            <a:r>
              <a:rPr lang="en-US" dirty="0"/>
              <a:t>. </a:t>
            </a:r>
            <a:r>
              <a:rPr lang="en-US" dirty="0" err="1"/>
              <a:t>Phasellus</a:t>
            </a:r>
            <a:r>
              <a:rPr lang="en-US" dirty="0"/>
              <a:t> </a:t>
            </a:r>
            <a:r>
              <a:rPr lang="en-US" dirty="0" err="1"/>
              <a:t>sagittis</a:t>
            </a:r>
            <a:r>
              <a:rPr lang="en-US" dirty="0"/>
              <a:t> </a:t>
            </a:r>
            <a:r>
              <a:rPr lang="en-US" dirty="0" err="1"/>
              <a:t>elit</a:t>
            </a:r>
            <a:r>
              <a:rPr lang="en-US" dirty="0"/>
              <a:t> </a:t>
            </a:r>
            <a:r>
              <a:rPr lang="en-US" dirty="0" err="1"/>
              <a:t>quis</a:t>
            </a:r>
            <a:r>
              <a:rPr lang="en-US" dirty="0"/>
              <a:t> </a:t>
            </a:r>
            <a:r>
              <a:rPr lang="en-US" dirty="0" err="1"/>
              <a:t>consect</a:t>
            </a:r>
            <a:endParaRPr lang="en-US" dirty="0"/>
          </a:p>
        </p:txBody>
      </p:sp>
      <p:sp>
        <p:nvSpPr>
          <p:cNvPr id="31" name="Text Placeholder 8">
            <a:extLst>
              <a:ext uri="{FF2B5EF4-FFF2-40B4-BE49-F238E27FC236}">
                <a16:creationId xmlns:a16="http://schemas.microsoft.com/office/drawing/2014/main" id="{CB9BB16F-F2AD-8E4A-AF62-321935348F3F}"/>
              </a:ext>
            </a:extLst>
          </p:cNvPr>
          <p:cNvSpPr>
            <a:spLocks noGrp="1"/>
          </p:cNvSpPr>
          <p:nvPr>
            <p:ph type="body" sz="quarter" idx="18" hasCustomPrompt="1"/>
          </p:nvPr>
        </p:nvSpPr>
        <p:spPr>
          <a:xfrm>
            <a:off x="4783396" y="3071045"/>
            <a:ext cx="2446336" cy="1655763"/>
          </a:xfrm>
        </p:spPr>
        <p:txBody>
          <a:bodyPr>
            <a:noAutofit/>
          </a:bodyPr>
          <a:lstStyle>
            <a:lvl1pPr marL="0" indent="0">
              <a:buFont typeface="Arial" panose="020B0604020202020204" pitchFamily="34" charset="0"/>
              <a:buNone/>
              <a:defRPr sz="14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varius</a:t>
            </a:r>
            <a:r>
              <a:rPr lang="en-US" dirty="0"/>
              <a:t> </a:t>
            </a:r>
            <a:r>
              <a:rPr lang="en-US" dirty="0" err="1"/>
              <a:t>odio</a:t>
            </a:r>
            <a:r>
              <a:rPr lang="en-US" dirty="0"/>
              <a:t> </a:t>
            </a:r>
            <a:r>
              <a:rPr lang="en-US" dirty="0" err="1"/>
              <a:t>eget</a:t>
            </a:r>
            <a:r>
              <a:rPr lang="en-US" dirty="0"/>
              <a:t> porta </a:t>
            </a:r>
            <a:r>
              <a:rPr lang="en-US" dirty="0" err="1"/>
              <a:t>vulputate</a:t>
            </a:r>
            <a:r>
              <a:rPr lang="en-US" dirty="0"/>
              <a:t>. </a:t>
            </a:r>
            <a:r>
              <a:rPr lang="en-US" dirty="0" err="1"/>
              <a:t>Etiam</a:t>
            </a:r>
            <a:r>
              <a:rPr lang="en-US" dirty="0"/>
              <a:t> ac </a:t>
            </a:r>
            <a:r>
              <a:rPr lang="en-US" dirty="0" err="1"/>
              <a:t>aliquam</a:t>
            </a:r>
            <a:r>
              <a:rPr lang="en-US" dirty="0"/>
              <a:t> </a:t>
            </a:r>
            <a:r>
              <a:rPr lang="en-US" dirty="0" err="1"/>
              <a:t>arcu</a:t>
            </a:r>
            <a:r>
              <a:rPr lang="en-US" dirty="0"/>
              <a:t>, </a:t>
            </a:r>
            <a:r>
              <a:rPr lang="en-US" dirty="0" err="1"/>
              <a:t>eu</a:t>
            </a:r>
            <a:r>
              <a:rPr lang="en-US" dirty="0"/>
              <a:t> </a:t>
            </a:r>
            <a:r>
              <a:rPr lang="en-US" dirty="0" err="1"/>
              <a:t>feugiat</a:t>
            </a:r>
            <a:r>
              <a:rPr lang="en-US" dirty="0"/>
              <a:t> </a:t>
            </a:r>
            <a:r>
              <a:rPr lang="en-US" dirty="0" err="1"/>
              <a:t>felis</a:t>
            </a:r>
            <a:r>
              <a:rPr lang="en-US" dirty="0"/>
              <a:t>. </a:t>
            </a:r>
            <a:r>
              <a:rPr lang="en-US" dirty="0" err="1"/>
              <a:t>Phasellus</a:t>
            </a:r>
            <a:r>
              <a:rPr lang="en-US" dirty="0"/>
              <a:t> </a:t>
            </a:r>
            <a:r>
              <a:rPr lang="en-US" dirty="0" err="1"/>
              <a:t>sagittis</a:t>
            </a:r>
            <a:r>
              <a:rPr lang="en-US" dirty="0"/>
              <a:t> </a:t>
            </a:r>
            <a:r>
              <a:rPr lang="en-US" dirty="0" err="1"/>
              <a:t>elit</a:t>
            </a:r>
            <a:r>
              <a:rPr lang="en-US" dirty="0"/>
              <a:t> </a:t>
            </a:r>
            <a:r>
              <a:rPr lang="en-US" dirty="0" err="1"/>
              <a:t>quis</a:t>
            </a:r>
            <a:r>
              <a:rPr lang="en-US" dirty="0"/>
              <a:t> </a:t>
            </a:r>
            <a:r>
              <a:rPr lang="en-US" dirty="0" err="1"/>
              <a:t>consect</a:t>
            </a:r>
            <a:endParaRPr lang="en-US" dirty="0"/>
          </a:p>
        </p:txBody>
      </p:sp>
      <p:sp>
        <p:nvSpPr>
          <p:cNvPr id="33" name="Text Placeholder 8">
            <a:extLst>
              <a:ext uri="{FF2B5EF4-FFF2-40B4-BE49-F238E27FC236}">
                <a16:creationId xmlns:a16="http://schemas.microsoft.com/office/drawing/2014/main" id="{D4FFEEAA-1F77-2241-93FD-1686ED969182}"/>
              </a:ext>
            </a:extLst>
          </p:cNvPr>
          <p:cNvSpPr>
            <a:spLocks noGrp="1"/>
          </p:cNvSpPr>
          <p:nvPr>
            <p:ph type="body" sz="quarter" idx="19" hasCustomPrompt="1"/>
          </p:nvPr>
        </p:nvSpPr>
        <p:spPr>
          <a:xfrm>
            <a:off x="8384040" y="3076881"/>
            <a:ext cx="2446337" cy="1655763"/>
          </a:xfrm>
        </p:spPr>
        <p:txBody>
          <a:bodyPr>
            <a:noAutofit/>
          </a:bodyPr>
          <a:lstStyle>
            <a:lvl1pPr marL="0" indent="0">
              <a:buFont typeface="Arial" panose="020B0604020202020204" pitchFamily="34" charset="0"/>
              <a:buNone/>
              <a:defRPr sz="14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varius</a:t>
            </a:r>
            <a:r>
              <a:rPr lang="en-US" dirty="0"/>
              <a:t> </a:t>
            </a:r>
            <a:r>
              <a:rPr lang="en-US" dirty="0" err="1"/>
              <a:t>odio</a:t>
            </a:r>
            <a:r>
              <a:rPr lang="en-US" dirty="0"/>
              <a:t> </a:t>
            </a:r>
            <a:r>
              <a:rPr lang="en-US" dirty="0" err="1"/>
              <a:t>eget</a:t>
            </a:r>
            <a:r>
              <a:rPr lang="en-US" dirty="0"/>
              <a:t> porta </a:t>
            </a:r>
            <a:r>
              <a:rPr lang="en-US" dirty="0" err="1"/>
              <a:t>vulputate</a:t>
            </a:r>
            <a:r>
              <a:rPr lang="en-US" dirty="0"/>
              <a:t>. </a:t>
            </a:r>
            <a:r>
              <a:rPr lang="en-US" dirty="0" err="1"/>
              <a:t>Etiam</a:t>
            </a:r>
            <a:r>
              <a:rPr lang="en-US" dirty="0"/>
              <a:t> ac </a:t>
            </a:r>
            <a:r>
              <a:rPr lang="en-US" dirty="0" err="1"/>
              <a:t>aliquam</a:t>
            </a:r>
            <a:r>
              <a:rPr lang="en-US" dirty="0"/>
              <a:t> </a:t>
            </a:r>
            <a:r>
              <a:rPr lang="en-US" dirty="0" err="1"/>
              <a:t>arcu</a:t>
            </a:r>
            <a:r>
              <a:rPr lang="en-US" dirty="0"/>
              <a:t>, </a:t>
            </a:r>
            <a:r>
              <a:rPr lang="en-US" dirty="0" err="1"/>
              <a:t>eu</a:t>
            </a:r>
            <a:r>
              <a:rPr lang="en-US" dirty="0"/>
              <a:t> </a:t>
            </a:r>
            <a:r>
              <a:rPr lang="en-US" dirty="0" err="1"/>
              <a:t>feugiat</a:t>
            </a:r>
            <a:r>
              <a:rPr lang="en-US" dirty="0"/>
              <a:t> </a:t>
            </a:r>
            <a:r>
              <a:rPr lang="en-US" dirty="0" err="1"/>
              <a:t>felis</a:t>
            </a:r>
            <a:r>
              <a:rPr lang="en-US" dirty="0"/>
              <a:t>. </a:t>
            </a:r>
            <a:r>
              <a:rPr lang="en-US" dirty="0" err="1"/>
              <a:t>Phasellus</a:t>
            </a:r>
            <a:r>
              <a:rPr lang="en-US" dirty="0"/>
              <a:t> </a:t>
            </a:r>
            <a:r>
              <a:rPr lang="en-US" dirty="0" err="1"/>
              <a:t>sagittis</a:t>
            </a:r>
            <a:r>
              <a:rPr lang="en-US" dirty="0"/>
              <a:t> </a:t>
            </a:r>
            <a:r>
              <a:rPr lang="en-US" dirty="0" err="1"/>
              <a:t>elit</a:t>
            </a:r>
            <a:r>
              <a:rPr lang="en-US" dirty="0"/>
              <a:t> </a:t>
            </a:r>
            <a:r>
              <a:rPr lang="en-US" dirty="0" err="1"/>
              <a:t>quis</a:t>
            </a:r>
            <a:r>
              <a:rPr lang="en-US" dirty="0"/>
              <a:t> </a:t>
            </a:r>
            <a:r>
              <a:rPr lang="en-US" dirty="0" err="1"/>
              <a:t>consect</a:t>
            </a:r>
            <a:endParaRPr lang="en-US" dirty="0"/>
          </a:p>
        </p:txBody>
      </p:sp>
      <p:sp>
        <p:nvSpPr>
          <p:cNvPr id="47" name="Text Placeholder 10">
            <a:extLst>
              <a:ext uri="{FF2B5EF4-FFF2-40B4-BE49-F238E27FC236}">
                <a16:creationId xmlns:a16="http://schemas.microsoft.com/office/drawing/2014/main" id="{E3F2C8FB-B82C-E947-8293-D3B86392C983}"/>
              </a:ext>
            </a:extLst>
          </p:cNvPr>
          <p:cNvSpPr>
            <a:spLocks noGrp="1"/>
          </p:cNvSpPr>
          <p:nvPr>
            <p:ph type="body" sz="quarter" idx="20" hasCustomPrompt="1"/>
          </p:nvPr>
        </p:nvSpPr>
        <p:spPr>
          <a:xfrm>
            <a:off x="1247775" y="2651125"/>
            <a:ext cx="2446337" cy="306388"/>
          </a:xfrm>
        </p:spPr>
        <p:txBody>
          <a:bodyPr>
            <a:normAutofit/>
          </a:bodyPr>
          <a:lstStyle>
            <a:lvl1pPr algn="ctr">
              <a:defRPr sz="1500" b="1">
                <a:solidFill>
                  <a:schemeClr val="accent6"/>
                </a:solidFill>
              </a:defRPr>
            </a:lvl1pPr>
          </a:lstStyle>
          <a:p>
            <a:pPr lvl="0"/>
            <a:r>
              <a:rPr lang="en-US" dirty="0"/>
              <a:t>Header</a:t>
            </a:r>
          </a:p>
        </p:txBody>
      </p:sp>
      <p:sp>
        <p:nvSpPr>
          <p:cNvPr id="48" name="Text Placeholder 10">
            <a:extLst>
              <a:ext uri="{FF2B5EF4-FFF2-40B4-BE49-F238E27FC236}">
                <a16:creationId xmlns:a16="http://schemas.microsoft.com/office/drawing/2014/main" id="{05A6B8B0-60CE-E64D-8AB8-8766AF6329B6}"/>
              </a:ext>
            </a:extLst>
          </p:cNvPr>
          <p:cNvSpPr>
            <a:spLocks noGrp="1"/>
          </p:cNvSpPr>
          <p:nvPr>
            <p:ph type="body" sz="quarter" idx="21" hasCustomPrompt="1"/>
          </p:nvPr>
        </p:nvSpPr>
        <p:spPr>
          <a:xfrm>
            <a:off x="4783395" y="2651125"/>
            <a:ext cx="2446337" cy="306388"/>
          </a:xfrm>
        </p:spPr>
        <p:txBody>
          <a:bodyPr>
            <a:normAutofit/>
          </a:bodyPr>
          <a:lstStyle>
            <a:lvl1pPr algn="ctr">
              <a:defRPr sz="1500" b="1">
                <a:solidFill>
                  <a:schemeClr val="accent6"/>
                </a:solidFill>
              </a:defRPr>
            </a:lvl1pPr>
          </a:lstStyle>
          <a:p>
            <a:pPr lvl="0"/>
            <a:r>
              <a:rPr lang="en-US" dirty="0"/>
              <a:t>Header</a:t>
            </a:r>
          </a:p>
        </p:txBody>
      </p:sp>
      <p:sp>
        <p:nvSpPr>
          <p:cNvPr id="53" name="Text Placeholder 10">
            <a:extLst>
              <a:ext uri="{FF2B5EF4-FFF2-40B4-BE49-F238E27FC236}">
                <a16:creationId xmlns:a16="http://schemas.microsoft.com/office/drawing/2014/main" id="{4AD82973-5945-E84D-AE35-029A3C217D74}"/>
              </a:ext>
            </a:extLst>
          </p:cNvPr>
          <p:cNvSpPr>
            <a:spLocks noGrp="1"/>
          </p:cNvSpPr>
          <p:nvPr>
            <p:ph type="body" sz="quarter" idx="22" hasCustomPrompt="1"/>
          </p:nvPr>
        </p:nvSpPr>
        <p:spPr>
          <a:xfrm>
            <a:off x="8384041" y="2649615"/>
            <a:ext cx="2446337" cy="306388"/>
          </a:xfrm>
        </p:spPr>
        <p:txBody>
          <a:bodyPr>
            <a:normAutofit/>
          </a:bodyPr>
          <a:lstStyle>
            <a:lvl1pPr algn="ctr">
              <a:defRPr sz="1500" b="1">
                <a:solidFill>
                  <a:schemeClr val="accent6"/>
                </a:solidFill>
              </a:defRPr>
            </a:lvl1pPr>
          </a:lstStyle>
          <a:p>
            <a:pPr lvl="0"/>
            <a:r>
              <a:rPr lang="en-US" dirty="0"/>
              <a:t>Header</a:t>
            </a:r>
          </a:p>
        </p:txBody>
      </p:sp>
      <p:sp>
        <p:nvSpPr>
          <p:cNvPr id="13" name="Text Placeholder 12">
            <a:extLst>
              <a:ext uri="{FF2B5EF4-FFF2-40B4-BE49-F238E27FC236}">
                <a16:creationId xmlns:a16="http://schemas.microsoft.com/office/drawing/2014/main" id="{F5A89EE8-D187-124D-A276-109723907A41}"/>
              </a:ext>
            </a:extLst>
          </p:cNvPr>
          <p:cNvSpPr>
            <a:spLocks noGrp="1"/>
          </p:cNvSpPr>
          <p:nvPr>
            <p:ph type="body" sz="quarter" idx="23" hasCustomPrompt="1"/>
          </p:nvPr>
        </p:nvSpPr>
        <p:spPr>
          <a:xfrm>
            <a:off x="682625" y="5142640"/>
            <a:ext cx="11006138" cy="474663"/>
          </a:xfrm>
        </p:spPr>
        <p:txBody>
          <a:bodyPr>
            <a:noAutofit/>
          </a:bodyPr>
          <a:lstStyle>
            <a:lvl1pPr>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varius</a:t>
            </a:r>
            <a:r>
              <a:rPr lang="en-US" dirty="0"/>
              <a:t> </a:t>
            </a:r>
            <a:r>
              <a:rPr lang="en-US" dirty="0" err="1"/>
              <a:t>odio</a:t>
            </a:r>
            <a:r>
              <a:rPr lang="en-US" dirty="0"/>
              <a:t> </a:t>
            </a:r>
            <a:r>
              <a:rPr lang="en-US" dirty="0" err="1"/>
              <a:t>eget</a:t>
            </a:r>
            <a:r>
              <a:rPr lang="en-US" dirty="0"/>
              <a:t> porta </a:t>
            </a:r>
            <a:r>
              <a:rPr lang="en-US" dirty="0" err="1"/>
              <a:t>vulputate</a:t>
            </a:r>
            <a:r>
              <a:rPr lang="en-US" dirty="0"/>
              <a:t>. </a:t>
            </a:r>
            <a:r>
              <a:rPr lang="en-US" dirty="0" err="1"/>
              <a:t>Etiam</a:t>
            </a:r>
            <a:r>
              <a:rPr lang="en-US" dirty="0"/>
              <a:t> ac </a:t>
            </a:r>
            <a:r>
              <a:rPr lang="en-US" dirty="0" err="1"/>
              <a:t>aliquam</a:t>
            </a:r>
            <a:r>
              <a:rPr lang="en-US" dirty="0"/>
              <a:t> </a:t>
            </a:r>
            <a:r>
              <a:rPr lang="en-US" dirty="0" err="1"/>
              <a:t>arcu</a:t>
            </a:r>
            <a:r>
              <a:rPr lang="en-US" dirty="0"/>
              <a:t>, </a:t>
            </a:r>
            <a:r>
              <a:rPr lang="en-US" dirty="0" err="1"/>
              <a:t>eu</a:t>
            </a:r>
            <a:r>
              <a:rPr lang="en-US" dirty="0"/>
              <a:t> </a:t>
            </a:r>
            <a:r>
              <a:rPr lang="en-US" dirty="0" err="1"/>
              <a:t>feugiat</a:t>
            </a:r>
            <a:r>
              <a:rPr lang="en-US" dirty="0"/>
              <a:t> </a:t>
            </a:r>
            <a:r>
              <a:rPr lang="en-US" dirty="0" err="1"/>
              <a:t>felis</a:t>
            </a:r>
            <a:r>
              <a:rPr lang="en-US" dirty="0"/>
              <a:t>. </a:t>
            </a:r>
            <a:r>
              <a:rPr lang="en-US" dirty="0" err="1"/>
              <a:t>Phasellus</a:t>
            </a:r>
            <a:r>
              <a:rPr lang="en-US" dirty="0"/>
              <a:t> </a:t>
            </a:r>
            <a:r>
              <a:rPr lang="en-US" dirty="0" err="1"/>
              <a:t>sagittis</a:t>
            </a:r>
            <a:r>
              <a:rPr lang="en-US" dirty="0"/>
              <a:t> </a:t>
            </a:r>
            <a:r>
              <a:rPr lang="en-US" dirty="0" err="1"/>
              <a:t>elit</a:t>
            </a:r>
            <a:r>
              <a:rPr lang="en-US" dirty="0"/>
              <a:t> </a:t>
            </a:r>
            <a:r>
              <a:rPr lang="en-US" dirty="0" err="1"/>
              <a:t>quis</a:t>
            </a:r>
            <a:r>
              <a:rPr lang="en-US" dirty="0"/>
              <a:t> </a:t>
            </a:r>
            <a:r>
              <a:rPr lang="en-US" dirty="0" err="1"/>
              <a:t>consect</a:t>
            </a:r>
            <a:endParaRPr lang="en-US" dirty="0"/>
          </a:p>
        </p:txBody>
      </p:sp>
    </p:spTree>
    <p:extLst>
      <p:ext uri="{BB962C8B-B14F-4D97-AF65-F5344CB8AC3E}">
        <p14:creationId xmlns:p14="http://schemas.microsoft.com/office/powerpoint/2010/main" val="1163127078"/>
      </p:ext>
    </p:extLst>
  </p:cSld>
  <p:clrMapOvr>
    <a:masterClrMapping/>
  </p:clrMapOvr>
  <p:extLst>
    <p:ext uri="{DCECCB84-F9BA-43D5-87BE-67443E8EF086}">
      <p15:sldGuideLst xmlns:p15="http://schemas.microsoft.com/office/powerpoint/2012/main">
        <p15:guide id="1" orient="horz" pos="3776">
          <p15:clr>
            <a:srgbClr val="FBAE40"/>
          </p15:clr>
        </p15:guide>
        <p15:guide id="3" orient="horz" pos="1016">
          <p15:clr>
            <a:srgbClr val="FBAE40"/>
          </p15:clr>
        </p15:guide>
        <p15:guide id="4" orient="horz" pos="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ct_info">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10/19/22</a:t>
            </a:fld>
            <a:endParaRPr lang="en-US" dirty="0"/>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Rectangle 4">
            <a:extLst>
              <a:ext uri="{FF2B5EF4-FFF2-40B4-BE49-F238E27FC236}">
                <a16:creationId xmlns:a16="http://schemas.microsoft.com/office/drawing/2014/main" id="{C3592B2E-2AD6-8042-A5B3-E2541B43696A}"/>
              </a:ext>
            </a:extLst>
          </p:cNvPr>
          <p:cNvSpPr/>
          <p:nvPr userDrawn="1"/>
        </p:nvSpPr>
        <p:spPr bwMode="gray">
          <a:xfrm>
            <a:off x="0" y="1936698"/>
            <a:ext cx="12192000" cy="2984603"/>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Box 5">
            <a:extLst>
              <a:ext uri="{FF2B5EF4-FFF2-40B4-BE49-F238E27FC236}">
                <a16:creationId xmlns:a16="http://schemas.microsoft.com/office/drawing/2014/main" id="{EAC45EC1-2971-8C49-840E-5FC29C7B32D8}"/>
              </a:ext>
            </a:extLst>
          </p:cNvPr>
          <p:cNvSpPr txBox="1"/>
          <p:nvPr userDrawn="1"/>
        </p:nvSpPr>
        <p:spPr bwMode="gray">
          <a:xfrm>
            <a:off x="599236" y="2568143"/>
            <a:ext cx="7115590" cy="369332"/>
          </a:xfrm>
          <a:prstGeom prst="rect">
            <a:avLst/>
          </a:prstGeom>
          <a:noFill/>
        </p:spPr>
        <p:txBody>
          <a:bodyPr wrap="square" lIns="0" tIns="0" rIns="0" bIns="0" rtlCol="0">
            <a:spAutoFit/>
          </a:bodyPr>
          <a:lstStyle/>
          <a:p>
            <a:pPr algn="l"/>
            <a:r>
              <a:rPr lang="en-US" sz="2400" dirty="0">
                <a:solidFill>
                  <a:schemeClr val="accent6"/>
                </a:solidFill>
              </a:rPr>
              <a:t>Contact Information:</a:t>
            </a:r>
          </a:p>
        </p:txBody>
      </p:sp>
      <p:sp>
        <p:nvSpPr>
          <p:cNvPr id="7" name="TextBox 6">
            <a:extLst>
              <a:ext uri="{FF2B5EF4-FFF2-40B4-BE49-F238E27FC236}">
                <a16:creationId xmlns:a16="http://schemas.microsoft.com/office/drawing/2014/main" id="{F806570C-2231-C74E-9AEB-80474B9B674D}"/>
              </a:ext>
            </a:extLst>
          </p:cNvPr>
          <p:cNvSpPr txBox="1"/>
          <p:nvPr userDrawn="1"/>
        </p:nvSpPr>
        <p:spPr bwMode="gray">
          <a:xfrm>
            <a:off x="2919363" y="2359667"/>
            <a:ext cx="6353273" cy="230832"/>
          </a:xfrm>
          <a:prstGeom prst="rect">
            <a:avLst/>
          </a:prstGeom>
          <a:noFill/>
        </p:spPr>
        <p:txBody>
          <a:bodyPr wrap="square" lIns="0" tIns="0" rIns="0" bIns="0" rtlCol="0">
            <a:spAutoFit/>
          </a:bodyPr>
          <a:lstStyle/>
          <a:p>
            <a:pPr algn="ctr"/>
            <a:r>
              <a:rPr lang="en-US" sz="1500" spc="70" dirty="0">
                <a:solidFill>
                  <a:schemeClr val="accent6"/>
                </a:solidFill>
              </a:rPr>
              <a:t>Thank you.</a:t>
            </a:r>
          </a:p>
        </p:txBody>
      </p:sp>
      <p:pic>
        <p:nvPicPr>
          <p:cNvPr id="8" name="Picture 7">
            <a:extLst>
              <a:ext uri="{FF2B5EF4-FFF2-40B4-BE49-F238E27FC236}">
                <a16:creationId xmlns:a16="http://schemas.microsoft.com/office/drawing/2014/main" id="{40422664-EB2A-1742-8D97-17D8B4976B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gray">
          <a:xfrm>
            <a:off x="5791200" y="1686702"/>
            <a:ext cx="609601" cy="609601"/>
          </a:xfrm>
          <a:prstGeom prst="rect">
            <a:avLst/>
          </a:prstGeom>
        </p:spPr>
      </p:pic>
      <p:sp>
        <p:nvSpPr>
          <p:cNvPr id="10" name="Text Placeholder 9">
            <a:extLst>
              <a:ext uri="{FF2B5EF4-FFF2-40B4-BE49-F238E27FC236}">
                <a16:creationId xmlns:a16="http://schemas.microsoft.com/office/drawing/2014/main" id="{7252296B-CA4E-EF4D-94E8-A82B8316AA3B}"/>
              </a:ext>
            </a:extLst>
          </p:cNvPr>
          <p:cNvSpPr>
            <a:spLocks noGrp="1"/>
          </p:cNvSpPr>
          <p:nvPr>
            <p:ph type="body" sz="quarter" idx="13" hasCustomPrompt="1"/>
          </p:nvPr>
        </p:nvSpPr>
        <p:spPr>
          <a:xfrm>
            <a:off x="609505" y="3037382"/>
            <a:ext cx="5791296" cy="369332"/>
          </a:xfrm>
        </p:spPr>
        <p:txBody>
          <a:bodyPr/>
          <a:lstStyle/>
          <a:p>
            <a:pPr lvl="0"/>
            <a:r>
              <a:rPr lang="en-US" dirty="0"/>
              <a:t>First Name Last Name</a:t>
            </a:r>
          </a:p>
        </p:txBody>
      </p:sp>
      <p:sp>
        <p:nvSpPr>
          <p:cNvPr id="11" name="Text Placeholder 9">
            <a:extLst>
              <a:ext uri="{FF2B5EF4-FFF2-40B4-BE49-F238E27FC236}">
                <a16:creationId xmlns:a16="http://schemas.microsoft.com/office/drawing/2014/main" id="{8916AAB2-0C56-3C47-A937-01927610D1BC}"/>
              </a:ext>
            </a:extLst>
          </p:cNvPr>
          <p:cNvSpPr>
            <a:spLocks noGrp="1"/>
          </p:cNvSpPr>
          <p:nvPr>
            <p:ph type="body" sz="quarter" idx="14" hasCustomPrompt="1"/>
          </p:nvPr>
        </p:nvSpPr>
        <p:spPr>
          <a:xfrm>
            <a:off x="609505" y="3472044"/>
            <a:ext cx="5791296" cy="369332"/>
          </a:xfrm>
        </p:spPr>
        <p:txBody>
          <a:bodyPr/>
          <a:lstStyle/>
          <a:p>
            <a:pPr lvl="0"/>
            <a:r>
              <a:rPr lang="en-US" dirty="0"/>
              <a:t>Title</a:t>
            </a:r>
          </a:p>
        </p:txBody>
      </p:sp>
      <p:sp>
        <p:nvSpPr>
          <p:cNvPr id="12" name="Text Placeholder 9">
            <a:extLst>
              <a:ext uri="{FF2B5EF4-FFF2-40B4-BE49-F238E27FC236}">
                <a16:creationId xmlns:a16="http://schemas.microsoft.com/office/drawing/2014/main" id="{E173639E-67FA-C94E-A5BA-31C4D11D566D}"/>
              </a:ext>
            </a:extLst>
          </p:cNvPr>
          <p:cNvSpPr>
            <a:spLocks noGrp="1"/>
          </p:cNvSpPr>
          <p:nvPr>
            <p:ph type="body" sz="quarter" idx="15" hasCustomPrompt="1"/>
          </p:nvPr>
        </p:nvSpPr>
        <p:spPr>
          <a:xfrm>
            <a:off x="609505" y="3903812"/>
            <a:ext cx="5791296" cy="369332"/>
          </a:xfrm>
        </p:spPr>
        <p:txBody>
          <a:bodyPr/>
          <a:lstStyle/>
          <a:p>
            <a:pPr lvl="0"/>
            <a:r>
              <a:rPr lang="en-US" dirty="0"/>
              <a:t>Tel: 123-123-1234</a:t>
            </a:r>
          </a:p>
        </p:txBody>
      </p:sp>
    </p:spTree>
    <p:extLst>
      <p:ext uri="{BB962C8B-B14F-4D97-AF65-F5344CB8AC3E}">
        <p14:creationId xmlns:p14="http://schemas.microsoft.com/office/powerpoint/2010/main" val="4208396052"/>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10/19/22</a:t>
            </a:fld>
            <a:endParaRPr lang="en-US" dirty="0"/>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BFB956A-C3EE-4CEE-8CC6-BB9E3DB82FC2}" type="datetime1">
              <a:rPr lang="en-US" smtClean="0"/>
              <a:t>10/19/22</a:t>
            </a:fld>
            <a:endParaRPr lang="en-US" dirty="0"/>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pic>
        <p:nvPicPr>
          <p:cNvPr id="7" name="Picture 6">
            <a:extLst>
              <a:ext uri="{FF2B5EF4-FFF2-40B4-BE49-F238E27FC236}">
                <a16:creationId xmlns:a16="http://schemas.microsoft.com/office/drawing/2014/main" id="{54B626D4-83B9-9B41-8D5F-871FCE892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6272" y="330355"/>
            <a:ext cx="7708900" cy="800100"/>
          </a:xfrm>
          <a:prstGeom prst="rect">
            <a:avLst/>
          </a:prstGeom>
        </p:spPr>
      </p:pic>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10/19/22</a:t>
            </a:fld>
            <a:endParaRPr lang="en-US" dirty="0"/>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1" name="Rectangle: Top Corners Rounded 3">
            <a:extLst>
              <a:ext uri="{FF2B5EF4-FFF2-40B4-BE49-F238E27FC236}">
                <a16:creationId xmlns:a16="http://schemas.microsoft.com/office/drawing/2014/main" id="{CE9CCF17-EEA3-6D49-8F6B-1A1BA15538F7}"/>
              </a:ext>
            </a:extLst>
          </p:cNvPr>
          <p:cNvSpPr/>
          <p:nvPr userDrawn="1"/>
        </p:nvSpPr>
        <p:spPr bwMode="gray">
          <a:xfrm>
            <a:off x="4141638" y="0"/>
            <a:ext cx="64008" cy="5994400"/>
          </a:xfrm>
          <a:prstGeom prst="round2SameRect">
            <a:avLst>
              <a:gd name="adj1" fmla="val 16667"/>
              <a:gd name="adj2" fmla="val 50000"/>
            </a:avLst>
          </a:pr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2" name="TextBox 61">
            <a:extLst>
              <a:ext uri="{FF2B5EF4-FFF2-40B4-BE49-F238E27FC236}">
                <a16:creationId xmlns:a16="http://schemas.microsoft.com/office/drawing/2014/main" id="{715B02AB-8F83-A84D-AD5E-C224AB18CC34}"/>
              </a:ext>
            </a:extLst>
          </p:cNvPr>
          <p:cNvSpPr txBox="1"/>
          <p:nvPr userDrawn="1"/>
        </p:nvSpPr>
        <p:spPr bwMode="gray">
          <a:xfrm>
            <a:off x="1082073" y="1393371"/>
            <a:ext cx="2401077" cy="615553"/>
          </a:xfrm>
          <a:prstGeom prst="rect">
            <a:avLst/>
          </a:prstGeom>
          <a:noFill/>
        </p:spPr>
        <p:txBody>
          <a:bodyPr vert="horz" wrap="square" lIns="0" tIns="0" rIns="0" bIns="0" rtlCol="0">
            <a:spAutoFit/>
          </a:bodyPr>
          <a:lstStyle/>
          <a:p>
            <a:pPr algn="r">
              <a:spcBef>
                <a:spcPts val="600"/>
              </a:spcBef>
            </a:pPr>
            <a:r>
              <a:rPr lang="en-US" sz="4000" b="1" dirty="0">
                <a:solidFill>
                  <a:schemeClr val="accent6"/>
                </a:solidFill>
              </a:rPr>
              <a:t>Agenda</a:t>
            </a:r>
          </a:p>
        </p:txBody>
      </p:sp>
      <p:sp>
        <p:nvSpPr>
          <p:cNvPr id="63" name="Oval 62">
            <a:extLst>
              <a:ext uri="{FF2B5EF4-FFF2-40B4-BE49-F238E27FC236}">
                <a16:creationId xmlns:a16="http://schemas.microsoft.com/office/drawing/2014/main" id="{27AB0007-1E21-4047-9380-1AE41A58DE02}"/>
              </a:ext>
            </a:extLst>
          </p:cNvPr>
          <p:cNvSpPr>
            <a:spLocks noChangeAspect="1"/>
          </p:cNvSpPr>
          <p:nvPr userDrawn="1"/>
        </p:nvSpPr>
        <p:spPr bwMode="gray">
          <a:xfrm>
            <a:off x="5615707" y="344478"/>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1</a:t>
            </a:r>
          </a:p>
        </p:txBody>
      </p:sp>
      <p:sp>
        <p:nvSpPr>
          <p:cNvPr id="64" name="Oval 63">
            <a:extLst>
              <a:ext uri="{FF2B5EF4-FFF2-40B4-BE49-F238E27FC236}">
                <a16:creationId xmlns:a16="http://schemas.microsoft.com/office/drawing/2014/main" id="{6BB65E07-68F3-FB4B-9BB4-80C0BDDF71BC}"/>
              </a:ext>
            </a:extLst>
          </p:cNvPr>
          <p:cNvSpPr>
            <a:spLocks noChangeAspect="1"/>
          </p:cNvSpPr>
          <p:nvPr userDrawn="1"/>
        </p:nvSpPr>
        <p:spPr bwMode="gray">
          <a:xfrm>
            <a:off x="5615707" y="1391150"/>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2</a:t>
            </a:r>
          </a:p>
        </p:txBody>
      </p:sp>
      <p:sp>
        <p:nvSpPr>
          <p:cNvPr id="65" name="Oval 64">
            <a:extLst>
              <a:ext uri="{FF2B5EF4-FFF2-40B4-BE49-F238E27FC236}">
                <a16:creationId xmlns:a16="http://schemas.microsoft.com/office/drawing/2014/main" id="{9FFCE275-E6F2-A348-B719-9629C2C0CE20}"/>
              </a:ext>
            </a:extLst>
          </p:cNvPr>
          <p:cNvSpPr>
            <a:spLocks noChangeAspect="1"/>
          </p:cNvSpPr>
          <p:nvPr userDrawn="1"/>
        </p:nvSpPr>
        <p:spPr bwMode="gray">
          <a:xfrm>
            <a:off x="5615707" y="2437821"/>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3</a:t>
            </a:r>
          </a:p>
        </p:txBody>
      </p:sp>
      <p:sp>
        <p:nvSpPr>
          <p:cNvPr id="66" name="Oval 65">
            <a:extLst>
              <a:ext uri="{FF2B5EF4-FFF2-40B4-BE49-F238E27FC236}">
                <a16:creationId xmlns:a16="http://schemas.microsoft.com/office/drawing/2014/main" id="{F821CF56-D206-D944-81A9-E371AA38FB40}"/>
              </a:ext>
            </a:extLst>
          </p:cNvPr>
          <p:cNvSpPr>
            <a:spLocks noChangeAspect="1"/>
          </p:cNvSpPr>
          <p:nvPr userDrawn="1"/>
        </p:nvSpPr>
        <p:spPr bwMode="gray">
          <a:xfrm>
            <a:off x="5615707" y="3484492"/>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4</a:t>
            </a:r>
          </a:p>
        </p:txBody>
      </p:sp>
      <p:sp>
        <p:nvSpPr>
          <p:cNvPr id="67" name="Oval 66">
            <a:extLst>
              <a:ext uri="{FF2B5EF4-FFF2-40B4-BE49-F238E27FC236}">
                <a16:creationId xmlns:a16="http://schemas.microsoft.com/office/drawing/2014/main" id="{CEEFBEDD-6D7C-AE4E-BD6B-392578B9DFA7}"/>
              </a:ext>
            </a:extLst>
          </p:cNvPr>
          <p:cNvSpPr>
            <a:spLocks noChangeAspect="1"/>
          </p:cNvSpPr>
          <p:nvPr userDrawn="1"/>
        </p:nvSpPr>
        <p:spPr bwMode="gray">
          <a:xfrm>
            <a:off x="5615707" y="4531164"/>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5</a:t>
            </a:r>
          </a:p>
        </p:txBody>
      </p:sp>
      <p:sp>
        <p:nvSpPr>
          <p:cNvPr id="84" name="Text Placeholder 82">
            <a:extLst>
              <a:ext uri="{FF2B5EF4-FFF2-40B4-BE49-F238E27FC236}">
                <a16:creationId xmlns:a16="http://schemas.microsoft.com/office/drawing/2014/main" id="{5FB537EC-B980-9941-9CC3-C1486FA970E8}"/>
              </a:ext>
            </a:extLst>
          </p:cNvPr>
          <p:cNvSpPr>
            <a:spLocks noGrp="1"/>
          </p:cNvSpPr>
          <p:nvPr>
            <p:ph type="body" sz="quarter" idx="14" hasCustomPrompt="1"/>
          </p:nvPr>
        </p:nvSpPr>
        <p:spPr>
          <a:xfrm>
            <a:off x="6550026" y="392865"/>
            <a:ext cx="4310744" cy="276599"/>
          </a:xfrm>
        </p:spPr>
        <p:txBody>
          <a:bodyPr>
            <a:normAutofit/>
          </a:bodyPr>
          <a:lstStyle>
            <a:lvl1pPr>
              <a:defRPr sz="1500" b="1"/>
            </a:lvl1pPr>
          </a:lstStyle>
          <a:p>
            <a:pPr lvl="0"/>
            <a:r>
              <a:rPr lang="en-US" dirty="0"/>
              <a:t>Welcome and Introductions</a:t>
            </a:r>
          </a:p>
        </p:txBody>
      </p:sp>
      <p:sp>
        <p:nvSpPr>
          <p:cNvPr id="86" name="Text Placeholder 82">
            <a:extLst>
              <a:ext uri="{FF2B5EF4-FFF2-40B4-BE49-F238E27FC236}">
                <a16:creationId xmlns:a16="http://schemas.microsoft.com/office/drawing/2014/main" id="{8DFDDA5D-864B-7A48-B86E-6A96EFD752B1}"/>
              </a:ext>
            </a:extLst>
          </p:cNvPr>
          <p:cNvSpPr>
            <a:spLocks noGrp="1"/>
          </p:cNvSpPr>
          <p:nvPr>
            <p:ph type="body" sz="quarter" idx="15" hasCustomPrompt="1"/>
          </p:nvPr>
        </p:nvSpPr>
        <p:spPr>
          <a:xfrm>
            <a:off x="6550026" y="669465"/>
            <a:ext cx="4310744" cy="223653"/>
          </a:xfrm>
        </p:spPr>
        <p:txBody>
          <a:bodyPr>
            <a:normAutofit/>
          </a:bodyPr>
          <a:lstStyle>
            <a:lvl1pPr>
              <a:defRPr sz="1100" b="0"/>
            </a:lvl1pPr>
          </a:lstStyle>
          <a:p>
            <a:pPr lvl="0"/>
            <a:r>
              <a:rPr lang="en-US" dirty="0"/>
              <a:t>Duration of section</a:t>
            </a:r>
          </a:p>
        </p:txBody>
      </p:sp>
      <p:sp>
        <p:nvSpPr>
          <p:cNvPr id="89" name="Text Placeholder 82">
            <a:extLst>
              <a:ext uri="{FF2B5EF4-FFF2-40B4-BE49-F238E27FC236}">
                <a16:creationId xmlns:a16="http://schemas.microsoft.com/office/drawing/2014/main" id="{6120F157-F20D-5F45-94B8-C1ADF8640FC7}"/>
              </a:ext>
            </a:extLst>
          </p:cNvPr>
          <p:cNvSpPr>
            <a:spLocks noGrp="1"/>
          </p:cNvSpPr>
          <p:nvPr>
            <p:ph type="body" sz="quarter" idx="16" hasCustomPrompt="1"/>
          </p:nvPr>
        </p:nvSpPr>
        <p:spPr>
          <a:xfrm>
            <a:off x="6550026" y="1437756"/>
            <a:ext cx="4310744" cy="276599"/>
          </a:xfrm>
        </p:spPr>
        <p:txBody>
          <a:bodyPr>
            <a:normAutofit/>
          </a:bodyPr>
          <a:lstStyle>
            <a:lvl1pPr>
              <a:defRPr sz="1500" b="1"/>
            </a:lvl1pPr>
          </a:lstStyle>
          <a:p>
            <a:r>
              <a:rPr lang="en-US" sz="1500" b="1" dirty="0"/>
              <a:t>Short section title, sentence case</a:t>
            </a:r>
          </a:p>
        </p:txBody>
      </p:sp>
      <p:sp>
        <p:nvSpPr>
          <p:cNvPr id="90" name="Text Placeholder 82">
            <a:extLst>
              <a:ext uri="{FF2B5EF4-FFF2-40B4-BE49-F238E27FC236}">
                <a16:creationId xmlns:a16="http://schemas.microsoft.com/office/drawing/2014/main" id="{16A1FE13-C2EC-7546-8C9B-BE1B2A8E3CDC}"/>
              </a:ext>
            </a:extLst>
          </p:cNvPr>
          <p:cNvSpPr>
            <a:spLocks noGrp="1"/>
          </p:cNvSpPr>
          <p:nvPr>
            <p:ph type="body" sz="quarter" idx="17" hasCustomPrompt="1"/>
          </p:nvPr>
        </p:nvSpPr>
        <p:spPr>
          <a:xfrm>
            <a:off x="6550026" y="1714356"/>
            <a:ext cx="4310744" cy="223653"/>
          </a:xfrm>
        </p:spPr>
        <p:txBody>
          <a:bodyPr>
            <a:normAutofit/>
          </a:bodyPr>
          <a:lstStyle>
            <a:lvl1pPr>
              <a:defRPr sz="1100" b="0"/>
            </a:lvl1pPr>
          </a:lstStyle>
          <a:p>
            <a:pPr lvl="0"/>
            <a:r>
              <a:rPr lang="en-US" dirty="0"/>
              <a:t>Duration of section</a:t>
            </a:r>
          </a:p>
        </p:txBody>
      </p:sp>
      <p:sp>
        <p:nvSpPr>
          <p:cNvPr id="93" name="Text Placeholder 82">
            <a:extLst>
              <a:ext uri="{FF2B5EF4-FFF2-40B4-BE49-F238E27FC236}">
                <a16:creationId xmlns:a16="http://schemas.microsoft.com/office/drawing/2014/main" id="{6BCCD590-0A6F-254F-87DF-D9E2CE3D2427}"/>
              </a:ext>
            </a:extLst>
          </p:cNvPr>
          <p:cNvSpPr>
            <a:spLocks noGrp="1"/>
          </p:cNvSpPr>
          <p:nvPr>
            <p:ph type="body" sz="quarter" idx="18" hasCustomPrompt="1"/>
          </p:nvPr>
        </p:nvSpPr>
        <p:spPr>
          <a:xfrm>
            <a:off x="6550026" y="2493490"/>
            <a:ext cx="4310744" cy="276599"/>
          </a:xfrm>
        </p:spPr>
        <p:txBody>
          <a:bodyPr>
            <a:normAutofit/>
          </a:bodyPr>
          <a:lstStyle>
            <a:lvl1pPr>
              <a:defRPr sz="1500" b="1"/>
            </a:lvl1pPr>
          </a:lstStyle>
          <a:p>
            <a:r>
              <a:rPr lang="en-US" sz="1500" b="1" dirty="0"/>
              <a:t>Short section title, sentence case</a:t>
            </a:r>
          </a:p>
        </p:txBody>
      </p:sp>
      <p:sp>
        <p:nvSpPr>
          <p:cNvPr id="94" name="Text Placeholder 82">
            <a:extLst>
              <a:ext uri="{FF2B5EF4-FFF2-40B4-BE49-F238E27FC236}">
                <a16:creationId xmlns:a16="http://schemas.microsoft.com/office/drawing/2014/main" id="{1F63E536-1048-B44C-9B1E-78AA02EC3CA8}"/>
              </a:ext>
            </a:extLst>
          </p:cNvPr>
          <p:cNvSpPr>
            <a:spLocks noGrp="1"/>
          </p:cNvSpPr>
          <p:nvPr>
            <p:ph type="body" sz="quarter" idx="19" hasCustomPrompt="1"/>
          </p:nvPr>
        </p:nvSpPr>
        <p:spPr>
          <a:xfrm>
            <a:off x="6550026" y="2770090"/>
            <a:ext cx="4310744" cy="223653"/>
          </a:xfrm>
        </p:spPr>
        <p:txBody>
          <a:bodyPr>
            <a:normAutofit/>
          </a:bodyPr>
          <a:lstStyle>
            <a:lvl1pPr>
              <a:defRPr sz="1100" b="0"/>
            </a:lvl1pPr>
          </a:lstStyle>
          <a:p>
            <a:pPr lvl="0"/>
            <a:r>
              <a:rPr lang="en-US" dirty="0"/>
              <a:t>Duration of section</a:t>
            </a:r>
          </a:p>
        </p:txBody>
      </p:sp>
      <p:sp>
        <p:nvSpPr>
          <p:cNvPr id="97" name="Text Placeholder 82">
            <a:extLst>
              <a:ext uri="{FF2B5EF4-FFF2-40B4-BE49-F238E27FC236}">
                <a16:creationId xmlns:a16="http://schemas.microsoft.com/office/drawing/2014/main" id="{46FA9E2C-5A97-3143-ACD8-FA592403D012}"/>
              </a:ext>
            </a:extLst>
          </p:cNvPr>
          <p:cNvSpPr>
            <a:spLocks noGrp="1"/>
          </p:cNvSpPr>
          <p:nvPr>
            <p:ph type="body" sz="quarter" idx="20" hasCustomPrompt="1"/>
          </p:nvPr>
        </p:nvSpPr>
        <p:spPr>
          <a:xfrm>
            <a:off x="6550026" y="3523704"/>
            <a:ext cx="4310744" cy="276599"/>
          </a:xfrm>
        </p:spPr>
        <p:txBody>
          <a:bodyPr>
            <a:normAutofit/>
          </a:bodyPr>
          <a:lstStyle>
            <a:lvl1pPr>
              <a:defRPr sz="1500" b="1"/>
            </a:lvl1pPr>
          </a:lstStyle>
          <a:p>
            <a:r>
              <a:rPr lang="en-US" sz="1500" b="1" dirty="0"/>
              <a:t>Short section title, sentence case</a:t>
            </a:r>
          </a:p>
        </p:txBody>
      </p:sp>
      <p:sp>
        <p:nvSpPr>
          <p:cNvPr id="98" name="Text Placeholder 82">
            <a:extLst>
              <a:ext uri="{FF2B5EF4-FFF2-40B4-BE49-F238E27FC236}">
                <a16:creationId xmlns:a16="http://schemas.microsoft.com/office/drawing/2014/main" id="{DF06CAE8-37D9-8943-8D17-65527AD94C52}"/>
              </a:ext>
            </a:extLst>
          </p:cNvPr>
          <p:cNvSpPr>
            <a:spLocks noGrp="1"/>
          </p:cNvSpPr>
          <p:nvPr>
            <p:ph type="body" sz="quarter" idx="21" hasCustomPrompt="1"/>
          </p:nvPr>
        </p:nvSpPr>
        <p:spPr>
          <a:xfrm>
            <a:off x="6550026" y="3800304"/>
            <a:ext cx="4310744" cy="223653"/>
          </a:xfrm>
        </p:spPr>
        <p:txBody>
          <a:bodyPr>
            <a:normAutofit/>
          </a:bodyPr>
          <a:lstStyle>
            <a:lvl1pPr>
              <a:defRPr sz="1100" b="0"/>
            </a:lvl1pPr>
          </a:lstStyle>
          <a:p>
            <a:pPr lvl="0"/>
            <a:r>
              <a:rPr lang="en-US" dirty="0"/>
              <a:t>Duration of section</a:t>
            </a:r>
          </a:p>
        </p:txBody>
      </p:sp>
      <p:sp>
        <p:nvSpPr>
          <p:cNvPr id="101" name="Text Placeholder 82">
            <a:extLst>
              <a:ext uri="{FF2B5EF4-FFF2-40B4-BE49-F238E27FC236}">
                <a16:creationId xmlns:a16="http://schemas.microsoft.com/office/drawing/2014/main" id="{9FB6000E-4F07-A64A-8021-466B9C3D50DB}"/>
              </a:ext>
            </a:extLst>
          </p:cNvPr>
          <p:cNvSpPr>
            <a:spLocks noGrp="1"/>
          </p:cNvSpPr>
          <p:nvPr>
            <p:ph type="body" sz="quarter" idx="22" hasCustomPrompt="1"/>
          </p:nvPr>
        </p:nvSpPr>
        <p:spPr>
          <a:xfrm>
            <a:off x="6550026" y="4579551"/>
            <a:ext cx="4310744" cy="276599"/>
          </a:xfrm>
        </p:spPr>
        <p:txBody>
          <a:bodyPr>
            <a:normAutofit/>
          </a:bodyPr>
          <a:lstStyle>
            <a:lvl1pPr>
              <a:defRPr sz="1500" b="1"/>
            </a:lvl1pPr>
          </a:lstStyle>
          <a:p>
            <a:r>
              <a:rPr lang="en-US" sz="1500" b="1" dirty="0"/>
              <a:t>Closing remarks</a:t>
            </a:r>
          </a:p>
        </p:txBody>
      </p:sp>
      <p:sp>
        <p:nvSpPr>
          <p:cNvPr id="102" name="Text Placeholder 82">
            <a:extLst>
              <a:ext uri="{FF2B5EF4-FFF2-40B4-BE49-F238E27FC236}">
                <a16:creationId xmlns:a16="http://schemas.microsoft.com/office/drawing/2014/main" id="{A027E4B6-53B5-384A-A6AB-0B3AE50C1AB7}"/>
              </a:ext>
            </a:extLst>
          </p:cNvPr>
          <p:cNvSpPr>
            <a:spLocks noGrp="1"/>
          </p:cNvSpPr>
          <p:nvPr>
            <p:ph type="body" sz="quarter" idx="23" hasCustomPrompt="1"/>
          </p:nvPr>
        </p:nvSpPr>
        <p:spPr>
          <a:xfrm>
            <a:off x="6550026" y="4856151"/>
            <a:ext cx="4310744" cy="223653"/>
          </a:xfrm>
        </p:spPr>
        <p:txBody>
          <a:bodyPr>
            <a:normAutofit/>
          </a:bodyPr>
          <a:lstStyle>
            <a:lvl1pPr>
              <a:defRPr sz="1100" b="0"/>
            </a:lvl1pPr>
          </a:lstStyle>
          <a:p>
            <a:pPr lvl="0"/>
            <a:r>
              <a:rPr lang="en-US" dirty="0"/>
              <a:t>Duration of section</a:t>
            </a:r>
          </a:p>
        </p:txBody>
      </p:sp>
      <p:sp>
        <p:nvSpPr>
          <p:cNvPr id="22" name="Oval 21">
            <a:extLst>
              <a:ext uri="{FF2B5EF4-FFF2-40B4-BE49-F238E27FC236}">
                <a16:creationId xmlns:a16="http://schemas.microsoft.com/office/drawing/2014/main" id="{603E7AB3-2FF4-D146-9845-1D032E37CF6F}"/>
              </a:ext>
            </a:extLst>
          </p:cNvPr>
          <p:cNvSpPr>
            <a:spLocks noChangeAspect="1"/>
          </p:cNvSpPr>
          <p:nvPr userDrawn="1"/>
        </p:nvSpPr>
        <p:spPr bwMode="gray">
          <a:xfrm>
            <a:off x="5615707" y="5494147"/>
            <a:ext cx="548640" cy="548640"/>
          </a:xfrm>
          <a:prstGeom prst="ellipse">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1463675"/>
            <a:r>
              <a:rPr lang="en-US" sz="2100" b="1" dirty="0">
                <a:solidFill>
                  <a:schemeClr val="accent6"/>
                </a:solidFill>
              </a:rPr>
              <a:t>6</a:t>
            </a:r>
          </a:p>
        </p:txBody>
      </p:sp>
      <p:sp>
        <p:nvSpPr>
          <p:cNvPr id="23" name="Text Placeholder 82">
            <a:extLst>
              <a:ext uri="{FF2B5EF4-FFF2-40B4-BE49-F238E27FC236}">
                <a16:creationId xmlns:a16="http://schemas.microsoft.com/office/drawing/2014/main" id="{BA05DA1A-FCAA-F844-9DD6-106F3E3726A3}"/>
              </a:ext>
            </a:extLst>
          </p:cNvPr>
          <p:cNvSpPr>
            <a:spLocks noGrp="1"/>
          </p:cNvSpPr>
          <p:nvPr>
            <p:ph type="body" sz="quarter" idx="24" hasCustomPrompt="1"/>
          </p:nvPr>
        </p:nvSpPr>
        <p:spPr>
          <a:xfrm>
            <a:off x="6550026" y="5505164"/>
            <a:ext cx="4310744" cy="276599"/>
          </a:xfrm>
        </p:spPr>
        <p:txBody>
          <a:bodyPr>
            <a:normAutofit/>
          </a:bodyPr>
          <a:lstStyle>
            <a:lvl1pPr>
              <a:defRPr sz="1500" b="1"/>
            </a:lvl1pPr>
          </a:lstStyle>
          <a:p>
            <a:r>
              <a:rPr lang="en-US" sz="1500" b="1" dirty="0"/>
              <a:t>Closing remarks</a:t>
            </a:r>
          </a:p>
        </p:txBody>
      </p:sp>
      <p:sp>
        <p:nvSpPr>
          <p:cNvPr id="24" name="Text Placeholder 82">
            <a:extLst>
              <a:ext uri="{FF2B5EF4-FFF2-40B4-BE49-F238E27FC236}">
                <a16:creationId xmlns:a16="http://schemas.microsoft.com/office/drawing/2014/main" id="{A11BC0CF-CC91-C54A-A716-9C4A408ADB1E}"/>
              </a:ext>
            </a:extLst>
          </p:cNvPr>
          <p:cNvSpPr>
            <a:spLocks noGrp="1"/>
          </p:cNvSpPr>
          <p:nvPr>
            <p:ph type="body" sz="quarter" idx="25" hasCustomPrompt="1"/>
          </p:nvPr>
        </p:nvSpPr>
        <p:spPr>
          <a:xfrm>
            <a:off x="6550026" y="5781764"/>
            <a:ext cx="4310744" cy="223653"/>
          </a:xfrm>
        </p:spPr>
        <p:txBody>
          <a:bodyPr>
            <a:normAutofit/>
          </a:bodyPr>
          <a:lstStyle>
            <a:lvl1pPr>
              <a:defRPr sz="1100" b="0"/>
            </a:lvl1pPr>
          </a:lstStyle>
          <a:p>
            <a:pPr lvl="0"/>
            <a:r>
              <a:rPr lang="en-US" dirty="0"/>
              <a:t>Duration of section</a:t>
            </a:r>
          </a:p>
        </p:txBody>
      </p:sp>
    </p:spTree>
    <p:extLst>
      <p:ext uri="{BB962C8B-B14F-4D97-AF65-F5344CB8AC3E}">
        <p14:creationId xmlns:p14="http://schemas.microsoft.com/office/powerpoint/2010/main" val="224733918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10/19/22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10/19/22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Subhead if needed</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5 Column | Type insightful headline</a:t>
            </a:r>
          </a:p>
        </p:txBody>
      </p:sp>
      <p:sp>
        <p:nvSpPr>
          <p:cNvPr id="24" name="Date Placeholder 2">
            <a:extLst>
              <a:ext uri="{FF2B5EF4-FFF2-40B4-BE49-F238E27FC236}">
                <a16:creationId xmlns:a16="http://schemas.microsoft.com/office/drawing/2014/main" id="{4EEAD82C-A761-8A4E-A134-78CB7CC5BC05}"/>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31AD87-B724-594E-98FD-35F8EA8B27DF}" type="datetime1">
              <a:rPr lang="en-US" smtClean="0"/>
              <a:pPr/>
              <a:t>10/19/22</a:t>
            </a:fld>
            <a:endParaRPr lang="en-US"/>
          </a:p>
        </p:txBody>
      </p:sp>
      <p:sp>
        <p:nvSpPr>
          <p:cNvPr id="25" name="Footer Placeholder 3">
            <a:extLst>
              <a:ext uri="{FF2B5EF4-FFF2-40B4-BE49-F238E27FC236}">
                <a16:creationId xmlns:a16="http://schemas.microsoft.com/office/drawing/2014/main" id="{19931920-214F-DA44-8D56-397AE91F32F7}"/>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26" name="Slide Number Placeholder 4">
            <a:extLst>
              <a:ext uri="{FF2B5EF4-FFF2-40B4-BE49-F238E27FC236}">
                <a16:creationId xmlns:a16="http://schemas.microsoft.com/office/drawing/2014/main" id="{9D65B147-62B6-B640-B633-D6275155AD0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28" name="Text Placeholder 7">
            <a:extLst>
              <a:ext uri="{FF2B5EF4-FFF2-40B4-BE49-F238E27FC236}">
                <a16:creationId xmlns:a16="http://schemas.microsoft.com/office/drawing/2014/main" id="{74227237-52E2-0846-BA1C-B4D0BB4AF09B}"/>
              </a:ext>
            </a:extLst>
          </p:cNvPr>
          <p:cNvSpPr>
            <a:spLocks noGrp="1"/>
          </p:cNvSpPr>
          <p:nvPr>
            <p:ph type="body" sz="quarter" idx="15" hasCustomPrompt="1"/>
          </p:nvPr>
        </p:nvSpPr>
        <p:spPr>
          <a:xfrm>
            <a:off x="495300" y="1828797"/>
            <a:ext cx="2194560" cy="663575"/>
          </a:xfrm>
          <a:solidFill>
            <a:schemeClr val="accent6"/>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a:extLst>
              <a:ext uri="{FF2B5EF4-FFF2-40B4-BE49-F238E27FC236}">
                <a16:creationId xmlns:a16="http://schemas.microsoft.com/office/drawing/2014/main" id="{F7AF9CD4-B2FC-AA45-A725-C475C248DB3A}"/>
              </a:ext>
            </a:extLst>
          </p:cNvPr>
          <p:cNvSpPr>
            <a:spLocks noGrp="1"/>
          </p:cNvSpPr>
          <p:nvPr>
            <p:ph type="body" sz="quarter" idx="16" hasCustomPrompt="1"/>
          </p:nvPr>
        </p:nvSpPr>
        <p:spPr>
          <a:xfrm>
            <a:off x="2780847" y="1828798"/>
            <a:ext cx="2194560" cy="663575"/>
          </a:xfrm>
          <a:solidFill>
            <a:schemeClr val="accent6"/>
          </a:solidFill>
          <a:ln>
            <a:noFill/>
          </a:ln>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0" name="Text Placeholder 7">
            <a:extLst>
              <a:ext uri="{FF2B5EF4-FFF2-40B4-BE49-F238E27FC236}">
                <a16:creationId xmlns:a16="http://schemas.microsoft.com/office/drawing/2014/main" id="{9827FA96-41E3-884B-8BDC-34043F36289C}"/>
              </a:ext>
            </a:extLst>
          </p:cNvPr>
          <p:cNvSpPr>
            <a:spLocks noGrp="1"/>
          </p:cNvSpPr>
          <p:nvPr>
            <p:ph type="body" sz="quarter" idx="17" hasCustomPrompt="1"/>
          </p:nvPr>
        </p:nvSpPr>
        <p:spPr>
          <a:xfrm>
            <a:off x="5066394" y="1828798"/>
            <a:ext cx="219456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a:extLst>
              <a:ext uri="{FF2B5EF4-FFF2-40B4-BE49-F238E27FC236}">
                <a16:creationId xmlns:a16="http://schemas.microsoft.com/office/drawing/2014/main" id="{802C23BC-9E83-1C4C-AF4E-732C4453FB16}"/>
              </a:ext>
            </a:extLst>
          </p:cNvPr>
          <p:cNvSpPr>
            <a:spLocks noGrp="1"/>
          </p:cNvSpPr>
          <p:nvPr>
            <p:ph type="body" sz="quarter" idx="18" hasCustomPrompt="1"/>
          </p:nvPr>
        </p:nvSpPr>
        <p:spPr>
          <a:xfrm>
            <a:off x="7351941" y="1828798"/>
            <a:ext cx="219456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Placeholder 7">
            <a:extLst>
              <a:ext uri="{FF2B5EF4-FFF2-40B4-BE49-F238E27FC236}">
                <a16:creationId xmlns:a16="http://schemas.microsoft.com/office/drawing/2014/main" id="{496C0B4B-4E95-8545-A80B-EAFD965CC9A7}"/>
              </a:ext>
            </a:extLst>
          </p:cNvPr>
          <p:cNvSpPr>
            <a:spLocks noGrp="1"/>
          </p:cNvSpPr>
          <p:nvPr>
            <p:ph type="body" sz="quarter" idx="19" hasCustomPrompt="1"/>
          </p:nvPr>
        </p:nvSpPr>
        <p:spPr>
          <a:xfrm>
            <a:off x="9637486" y="1828798"/>
            <a:ext cx="219456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Placeholder 7">
            <a:extLst>
              <a:ext uri="{FF2B5EF4-FFF2-40B4-BE49-F238E27FC236}">
                <a16:creationId xmlns:a16="http://schemas.microsoft.com/office/drawing/2014/main" id="{705CD64C-A31A-E549-9E27-1B8B662633F0}"/>
              </a:ext>
            </a:extLst>
          </p:cNvPr>
          <p:cNvSpPr>
            <a:spLocks noGrp="1"/>
          </p:cNvSpPr>
          <p:nvPr>
            <p:ph type="body" sz="quarter" idx="20" hasCustomPrompt="1"/>
          </p:nvPr>
        </p:nvSpPr>
        <p:spPr>
          <a:xfrm>
            <a:off x="495300"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a:extLst>
              <a:ext uri="{FF2B5EF4-FFF2-40B4-BE49-F238E27FC236}">
                <a16:creationId xmlns:a16="http://schemas.microsoft.com/office/drawing/2014/main" id="{27BA25DF-1B0F-5648-B0B9-4B287D805F5B}"/>
              </a:ext>
            </a:extLst>
          </p:cNvPr>
          <p:cNvSpPr>
            <a:spLocks noGrp="1"/>
          </p:cNvSpPr>
          <p:nvPr>
            <p:ph type="body" sz="quarter" idx="21" hasCustomPrompt="1"/>
          </p:nvPr>
        </p:nvSpPr>
        <p:spPr>
          <a:xfrm>
            <a:off x="2780847"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5" name="Text Placeholder 7">
            <a:extLst>
              <a:ext uri="{FF2B5EF4-FFF2-40B4-BE49-F238E27FC236}">
                <a16:creationId xmlns:a16="http://schemas.microsoft.com/office/drawing/2014/main" id="{76483065-BBDC-4E47-ACEB-D43135F40AC6}"/>
              </a:ext>
            </a:extLst>
          </p:cNvPr>
          <p:cNvSpPr>
            <a:spLocks noGrp="1"/>
          </p:cNvSpPr>
          <p:nvPr>
            <p:ph type="body" sz="quarter" idx="22" hasCustomPrompt="1"/>
          </p:nvPr>
        </p:nvSpPr>
        <p:spPr>
          <a:xfrm>
            <a:off x="5066394"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6" name="Text Placeholder 7">
            <a:extLst>
              <a:ext uri="{FF2B5EF4-FFF2-40B4-BE49-F238E27FC236}">
                <a16:creationId xmlns:a16="http://schemas.microsoft.com/office/drawing/2014/main" id="{FE0A1090-8B84-5D4A-9D30-4526A7F6359C}"/>
              </a:ext>
            </a:extLst>
          </p:cNvPr>
          <p:cNvSpPr>
            <a:spLocks noGrp="1"/>
          </p:cNvSpPr>
          <p:nvPr>
            <p:ph type="body" sz="quarter" idx="23" hasCustomPrompt="1"/>
          </p:nvPr>
        </p:nvSpPr>
        <p:spPr>
          <a:xfrm>
            <a:off x="7351941"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7" name="Text Placeholder 7">
            <a:extLst>
              <a:ext uri="{FF2B5EF4-FFF2-40B4-BE49-F238E27FC236}">
                <a16:creationId xmlns:a16="http://schemas.microsoft.com/office/drawing/2014/main" id="{D56357B6-C659-F646-B5EF-D6225FE8078D}"/>
              </a:ext>
            </a:extLst>
          </p:cNvPr>
          <p:cNvSpPr>
            <a:spLocks noGrp="1"/>
          </p:cNvSpPr>
          <p:nvPr>
            <p:ph type="body" sz="quarter" idx="24" hasCustomPrompt="1"/>
          </p:nvPr>
        </p:nvSpPr>
        <p:spPr>
          <a:xfrm>
            <a:off x="9637488" y="2492372"/>
            <a:ext cx="219456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798941066"/>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10/19/22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Subhead if needed</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4 Column | Type insightful headline</a:t>
            </a:r>
          </a:p>
        </p:txBody>
      </p:sp>
      <p:sp>
        <p:nvSpPr>
          <p:cNvPr id="24" name="Date Placeholder 2">
            <a:extLst>
              <a:ext uri="{FF2B5EF4-FFF2-40B4-BE49-F238E27FC236}">
                <a16:creationId xmlns:a16="http://schemas.microsoft.com/office/drawing/2014/main" id="{4EEAD82C-A761-8A4E-A134-78CB7CC5BC05}"/>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31AD87-B724-594E-98FD-35F8EA8B27DF}" type="datetime1">
              <a:rPr lang="en-US" smtClean="0"/>
              <a:pPr/>
              <a:t>10/19/22</a:t>
            </a:fld>
            <a:endParaRPr lang="en-US"/>
          </a:p>
        </p:txBody>
      </p:sp>
      <p:sp>
        <p:nvSpPr>
          <p:cNvPr id="25" name="Footer Placeholder 3">
            <a:extLst>
              <a:ext uri="{FF2B5EF4-FFF2-40B4-BE49-F238E27FC236}">
                <a16:creationId xmlns:a16="http://schemas.microsoft.com/office/drawing/2014/main" id="{19931920-214F-DA44-8D56-397AE91F32F7}"/>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26" name="Slide Number Placeholder 4">
            <a:extLst>
              <a:ext uri="{FF2B5EF4-FFF2-40B4-BE49-F238E27FC236}">
                <a16:creationId xmlns:a16="http://schemas.microsoft.com/office/drawing/2014/main" id="{9D65B147-62B6-B640-B633-D6275155AD0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20" name="Text Placeholder 7">
            <a:extLst>
              <a:ext uri="{FF2B5EF4-FFF2-40B4-BE49-F238E27FC236}">
                <a16:creationId xmlns:a16="http://schemas.microsoft.com/office/drawing/2014/main" id="{171B8B6A-19FD-DF44-AEBB-2C99F23347FD}"/>
              </a:ext>
            </a:extLst>
          </p:cNvPr>
          <p:cNvSpPr>
            <a:spLocks noGrp="1"/>
          </p:cNvSpPr>
          <p:nvPr>
            <p:ph type="body" sz="quarter" idx="14" hasCustomPrompt="1"/>
          </p:nvPr>
        </p:nvSpPr>
        <p:spPr>
          <a:xfrm>
            <a:off x="495300" y="1828797"/>
            <a:ext cx="2743200" cy="663575"/>
          </a:xfrm>
          <a:solidFill>
            <a:schemeClr val="accent6"/>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1" name="Text Placeholder 7">
            <a:extLst>
              <a:ext uri="{FF2B5EF4-FFF2-40B4-BE49-F238E27FC236}">
                <a16:creationId xmlns:a16="http://schemas.microsoft.com/office/drawing/2014/main" id="{8EB25FAF-96EC-9E42-A3BC-096305FB7F27}"/>
              </a:ext>
            </a:extLst>
          </p:cNvPr>
          <p:cNvSpPr>
            <a:spLocks noGrp="1"/>
          </p:cNvSpPr>
          <p:nvPr>
            <p:ph type="body" sz="quarter" idx="15" hasCustomPrompt="1"/>
          </p:nvPr>
        </p:nvSpPr>
        <p:spPr>
          <a:xfrm>
            <a:off x="3356581" y="1828798"/>
            <a:ext cx="2743200" cy="663575"/>
          </a:xfrm>
          <a:solidFill>
            <a:schemeClr val="accent6"/>
          </a:solidFill>
          <a:ln>
            <a:noFill/>
          </a:ln>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2" name="Text Placeholder 7">
            <a:extLst>
              <a:ext uri="{FF2B5EF4-FFF2-40B4-BE49-F238E27FC236}">
                <a16:creationId xmlns:a16="http://schemas.microsoft.com/office/drawing/2014/main" id="{39B31C80-D1A7-E343-8EC9-207C783CA6DC}"/>
              </a:ext>
            </a:extLst>
          </p:cNvPr>
          <p:cNvSpPr>
            <a:spLocks noGrp="1"/>
          </p:cNvSpPr>
          <p:nvPr>
            <p:ph type="body" sz="quarter" idx="16" hasCustomPrompt="1"/>
          </p:nvPr>
        </p:nvSpPr>
        <p:spPr>
          <a:xfrm>
            <a:off x="6217862" y="1828798"/>
            <a:ext cx="27432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3" name="Text Placeholder 7">
            <a:extLst>
              <a:ext uri="{FF2B5EF4-FFF2-40B4-BE49-F238E27FC236}">
                <a16:creationId xmlns:a16="http://schemas.microsoft.com/office/drawing/2014/main" id="{223AC4D4-CE02-0E4E-B910-BF56872D1B83}"/>
              </a:ext>
            </a:extLst>
          </p:cNvPr>
          <p:cNvSpPr>
            <a:spLocks noGrp="1"/>
          </p:cNvSpPr>
          <p:nvPr>
            <p:ph type="body" sz="quarter" idx="17" hasCustomPrompt="1"/>
          </p:nvPr>
        </p:nvSpPr>
        <p:spPr>
          <a:xfrm>
            <a:off x="9079143" y="1828798"/>
            <a:ext cx="27432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7" name="Text Placeholder 7">
            <a:extLst>
              <a:ext uri="{FF2B5EF4-FFF2-40B4-BE49-F238E27FC236}">
                <a16:creationId xmlns:a16="http://schemas.microsoft.com/office/drawing/2014/main" id="{6FEDF512-7ED5-4B4E-B5F9-51EEE85F155D}"/>
              </a:ext>
            </a:extLst>
          </p:cNvPr>
          <p:cNvSpPr>
            <a:spLocks noGrp="1"/>
          </p:cNvSpPr>
          <p:nvPr>
            <p:ph type="body" sz="quarter" idx="19" hasCustomPrompt="1"/>
          </p:nvPr>
        </p:nvSpPr>
        <p:spPr>
          <a:xfrm>
            <a:off x="495300" y="2492372"/>
            <a:ext cx="27432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8" name="Text Placeholder 7">
            <a:extLst>
              <a:ext uri="{FF2B5EF4-FFF2-40B4-BE49-F238E27FC236}">
                <a16:creationId xmlns:a16="http://schemas.microsoft.com/office/drawing/2014/main" id="{71A1EFF8-8636-B848-9AD3-D43D4B4E4CA3}"/>
              </a:ext>
            </a:extLst>
          </p:cNvPr>
          <p:cNvSpPr>
            <a:spLocks noGrp="1"/>
          </p:cNvSpPr>
          <p:nvPr>
            <p:ph type="body" sz="quarter" idx="20" hasCustomPrompt="1"/>
          </p:nvPr>
        </p:nvSpPr>
        <p:spPr>
          <a:xfrm>
            <a:off x="3356581" y="2492372"/>
            <a:ext cx="27432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9" name="Text Placeholder 7">
            <a:extLst>
              <a:ext uri="{FF2B5EF4-FFF2-40B4-BE49-F238E27FC236}">
                <a16:creationId xmlns:a16="http://schemas.microsoft.com/office/drawing/2014/main" id="{4AC42376-F84D-7245-B981-6DA20B9A8263}"/>
              </a:ext>
            </a:extLst>
          </p:cNvPr>
          <p:cNvSpPr>
            <a:spLocks noGrp="1"/>
          </p:cNvSpPr>
          <p:nvPr>
            <p:ph type="body" sz="quarter" idx="21" hasCustomPrompt="1"/>
          </p:nvPr>
        </p:nvSpPr>
        <p:spPr>
          <a:xfrm>
            <a:off x="6217862" y="2492372"/>
            <a:ext cx="27432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40" name="Text Placeholder 7">
            <a:extLst>
              <a:ext uri="{FF2B5EF4-FFF2-40B4-BE49-F238E27FC236}">
                <a16:creationId xmlns:a16="http://schemas.microsoft.com/office/drawing/2014/main" id="{2BED1959-1500-ED4F-AE09-2DAB982CD1B1}"/>
              </a:ext>
            </a:extLst>
          </p:cNvPr>
          <p:cNvSpPr>
            <a:spLocks noGrp="1"/>
          </p:cNvSpPr>
          <p:nvPr>
            <p:ph type="body" sz="quarter" idx="22" hasCustomPrompt="1"/>
          </p:nvPr>
        </p:nvSpPr>
        <p:spPr>
          <a:xfrm>
            <a:off x="9079143" y="2492372"/>
            <a:ext cx="27432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1204306777"/>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10/19/22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Subhead if needed</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3 Column | Type insightful headline</a:t>
            </a:r>
          </a:p>
        </p:txBody>
      </p:sp>
      <p:sp>
        <p:nvSpPr>
          <p:cNvPr id="24" name="Date Placeholder 2">
            <a:extLst>
              <a:ext uri="{FF2B5EF4-FFF2-40B4-BE49-F238E27FC236}">
                <a16:creationId xmlns:a16="http://schemas.microsoft.com/office/drawing/2014/main" id="{4EEAD82C-A761-8A4E-A134-78CB7CC5BC05}"/>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31AD87-B724-594E-98FD-35F8EA8B27DF}" type="datetime1">
              <a:rPr lang="en-US" smtClean="0"/>
              <a:pPr/>
              <a:t>10/19/22</a:t>
            </a:fld>
            <a:endParaRPr lang="en-US"/>
          </a:p>
        </p:txBody>
      </p:sp>
      <p:sp>
        <p:nvSpPr>
          <p:cNvPr id="25" name="Footer Placeholder 3">
            <a:extLst>
              <a:ext uri="{FF2B5EF4-FFF2-40B4-BE49-F238E27FC236}">
                <a16:creationId xmlns:a16="http://schemas.microsoft.com/office/drawing/2014/main" id="{19931920-214F-DA44-8D56-397AE91F32F7}"/>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26" name="Slide Number Placeholder 4">
            <a:extLst>
              <a:ext uri="{FF2B5EF4-FFF2-40B4-BE49-F238E27FC236}">
                <a16:creationId xmlns:a16="http://schemas.microsoft.com/office/drawing/2014/main" id="{9D65B147-62B6-B640-B633-D6275155AD0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18" name="Text Placeholder 7">
            <a:extLst>
              <a:ext uri="{FF2B5EF4-FFF2-40B4-BE49-F238E27FC236}">
                <a16:creationId xmlns:a16="http://schemas.microsoft.com/office/drawing/2014/main" id="{222F5791-6BCA-7244-808B-76ED12C1CC58}"/>
              </a:ext>
            </a:extLst>
          </p:cNvPr>
          <p:cNvSpPr>
            <a:spLocks noGrp="1"/>
          </p:cNvSpPr>
          <p:nvPr>
            <p:ph type="body" sz="quarter" idx="14" hasCustomPrompt="1"/>
          </p:nvPr>
        </p:nvSpPr>
        <p:spPr>
          <a:xfrm>
            <a:off x="495300" y="1828797"/>
            <a:ext cx="3657600" cy="663575"/>
          </a:xfrm>
          <a:solidFill>
            <a:schemeClr val="accent6"/>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19" name="Text Placeholder 7">
            <a:extLst>
              <a:ext uri="{FF2B5EF4-FFF2-40B4-BE49-F238E27FC236}">
                <a16:creationId xmlns:a16="http://schemas.microsoft.com/office/drawing/2014/main" id="{20AFE45A-D667-4B4A-9B1F-00555B1C80C4}"/>
              </a:ext>
            </a:extLst>
          </p:cNvPr>
          <p:cNvSpPr>
            <a:spLocks noGrp="1"/>
          </p:cNvSpPr>
          <p:nvPr>
            <p:ph type="body" sz="quarter" idx="15" hasCustomPrompt="1"/>
          </p:nvPr>
        </p:nvSpPr>
        <p:spPr>
          <a:xfrm>
            <a:off x="4336293" y="1828797"/>
            <a:ext cx="36576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a:extLst>
              <a:ext uri="{FF2B5EF4-FFF2-40B4-BE49-F238E27FC236}">
                <a16:creationId xmlns:a16="http://schemas.microsoft.com/office/drawing/2014/main" id="{3B03B2B6-26C5-9D42-8AAF-B7FFD22B0447}"/>
              </a:ext>
            </a:extLst>
          </p:cNvPr>
          <p:cNvSpPr>
            <a:spLocks noGrp="1"/>
          </p:cNvSpPr>
          <p:nvPr>
            <p:ph type="body" sz="quarter" idx="16" hasCustomPrompt="1"/>
          </p:nvPr>
        </p:nvSpPr>
        <p:spPr>
          <a:xfrm>
            <a:off x="8177285" y="1828797"/>
            <a:ext cx="36576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9" name="Text Placeholder 7">
            <a:extLst>
              <a:ext uri="{FF2B5EF4-FFF2-40B4-BE49-F238E27FC236}">
                <a16:creationId xmlns:a16="http://schemas.microsoft.com/office/drawing/2014/main" id="{8356D683-65CC-6145-97AD-0F54184A6DA6}"/>
              </a:ext>
            </a:extLst>
          </p:cNvPr>
          <p:cNvSpPr>
            <a:spLocks noGrp="1"/>
          </p:cNvSpPr>
          <p:nvPr>
            <p:ph type="body" sz="quarter" idx="19" hasCustomPrompt="1"/>
          </p:nvPr>
        </p:nvSpPr>
        <p:spPr>
          <a:xfrm>
            <a:off x="495300" y="2492372"/>
            <a:ext cx="36576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0" name="Text Placeholder 7">
            <a:extLst>
              <a:ext uri="{FF2B5EF4-FFF2-40B4-BE49-F238E27FC236}">
                <a16:creationId xmlns:a16="http://schemas.microsoft.com/office/drawing/2014/main" id="{83A8196B-267C-E24E-8E26-0DB59ABEA16B}"/>
              </a:ext>
            </a:extLst>
          </p:cNvPr>
          <p:cNvSpPr>
            <a:spLocks noGrp="1"/>
          </p:cNvSpPr>
          <p:nvPr>
            <p:ph type="body" sz="quarter" idx="20" hasCustomPrompt="1"/>
          </p:nvPr>
        </p:nvSpPr>
        <p:spPr>
          <a:xfrm>
            <a:off x="4336293" y="2492372"/>
            <a:ext cx="36576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1" name="Text Placeholder 7">
            <a:extLst>
              <a:ext uri="{FF2B5EF4-FFF2-40B4-BE49-F238E27FC236}">
                <a16:creationId xmlns:a16="http://schemas.microsoft.com/office/drawing/2014/main" id="{5D44F1C1-A447-0D40-86E6-3A08F74A9972}"/>
              </a:ext>
            </a:extLst>
          </p:cNvPr>
          <p:cNvSpPr>
            <a:spLocks noGrp="1"/>
          </p:cNvSpPr>
          <p:nvPr>
            <p:ph type="body" sz="quarter" idx="21" hasCustomPrompt="1"/>
          </p:nvPr>
        </p:nvSpPr>
        <p:spPr>
          <a:xfrm>
            <a:off x="8177285" y="2492372"/>
            <a:ext cx="3657600" cy="3413128"/>
          </a:xfrm>
          <a:solidFill>
            <a:schemeClr val="bg1"/>
          </a:solidFill>
          <a:ln>
            <a:solidFill>
              <a:schemeClr val="accent6"/>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74577129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10/19/22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Subhead if needed</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2 Column | Type insightful headline</a:t>
            </a:r>
          </a:p>
        </p:txBody>
      </p:sp>
      <p:sp>
        <p:nvSpPr>
          <p:cNvPr id="24" name="Date Placeholder 2">
            <a:extLst>
              <a:ext uri="{FF2B5EF4-FFF2-40B4-BE49-F238E27FC236}">
                <a16:creationId xmlns:a16="http://schemas.microsoft.com/office/drawing/2014/main" id="{4EEAD82C-A761-8A4E-A134-78CB7CC5BC05}"/>
              </a:ext>
            </a:extLst>
          </p:cNvPr>
          <p:cNvSpPr txBox="1">
            <a:spLocks/>
          </p:cNvSpPr>
          <p:nvPr userDrawn="1"/>
        </p:nvSpPr>
        <p:spPr bwMode="gray">
          <a:xfrm>
            <a:off x="381000" y="7386865"/>
            <a:ext cx="2743200"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31AD87-B724-594E-98FD-35F8EA8B27DF}" type="datetime1">
              <a:rPr lang="en-US" smtClean="0"/>
              <a:pPr/>
              <a:t>10/19/22</a:t>
            </a:fld>
            <a:endParaRPr lang="en-US"/>
          </a:p>
        </p:txBody>
      </p:sp>
      <p:sp>
        <p:nvSpPr>
          <p:cNvPr id="25" name="Footer Placeholder 3">
            <a:extLst>
              <a:ext uri="{FF2B5EF4-FFF2-40B4-BE49-F238E27FC236}">
                <a16:creationId xmlns:a16="http://schemas.microsoft.com/office/drawing/2014/main" id="{19931920-214F-DA44-8D56-397AE91F32F7}"/>
              </a:ext>
            </a:extLst>
          </p:cNvPr>
          <p:cNvSpPr txBox="1">
            <a:spLocks/>
          </p:cNvSpPr>
          <p:nvPr userDrawn="1"/>
        </p:nvSpPr>
        <p:spPr bwMode="gray">
          <a:xfrm>
            <a:off x="5295900" y="6486982"/>
            <a:ext cx="5924549" cy="365125"/>
          </a:xfrm>
          <a:prstGeom prst="rect">
            <a:avLst/>
          </a:prstGeom>
        </p:spPr>
        <p:txBody>
          <a:bodyPr vert="horz" wrap="none" lIns="0" tIns="0" rIns="0" bIns="0" rtlCol="0" anchor="ctr">
            <a:spAutoFit/>
          </a:bodyPr>
          <a:lstStyle>
            <a:defPPr>
              <a:defRPr lang="en-US"/>
            </a:defPPr>
            <a:lvl1pPr marL="0" algn="l" defTabSz="914400" rtl="0" eaLnBrk="1" latinLnBrk="0" hangingPunct="1">
              <a:defRPr sz="200" kern="1200" spc="0" baseline="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 property of Optum. Do not distribute or reproduce without express permission from Optum.</a:t>
            </a:r>
          </a:p>
        </p:txBody>
      </p:sp>
      <p:sp>
        <p:nvSpPr>
          <p:cNvPr id="26" name="Slide Number Placeholder 4">
            <a:extLst>
              <a:ext uri="{FF2B5EF4-FFF2-40B4-BE49-F238E27FC236}">
                <a16:creationId xmlns:a16="http://schemas.microsoft.com/office/drawing/2014/main" id="{9D65B147-62B6-B640-B633-D6275155AD05}"/>
              </a:ext>
            </a:extLst>
          </p:cNvPr>
          <p:cNvSpPr txBox="1">
            <a:spLocks/>
          </p:cNvSpPr>
          <p:nvPr userDrawn="1"/>
        </p:nvSpPr>
        <p:spPr bwMode="gray">
          <a:xfrm>
            <a:off x="11264900" y="6486982"/>
            <a:ext cx="542472" cy="365125"/>
          </a:xfrm>
          <a:prstGeom prst="rect">
            <a:avLst/>
          </a:prstGeom>
        </p:spPr>
        <p:txBody>
          <a:bodyPr vert="horz" lIns="0" tIns="0" rIns="0" bIns="0" rtlCol="0" anchor="ctr">
            <a:spAutoFit/>
          </a:bodyPr>
          <a:lstStyle>
            <a:defPPr>
              <a:defRPr lang="en-US"/>
            </a:defPPr>
            <a:lvl1pPr marL="0" algn="l" defTabSz="914400" rtl="0" eaLnBrk="1" latinLnBrk="0" hangingPunct="1">
              <a:defRPr sz="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10D8EA-3107-4873-B9AB-DD7D3E79053A}" type="slidenum">
              <a:rPr lang="en-US" smtClean="0"/>
              <a:pPr/>
              <a:t>‹#›</a:t>
            </a:fld>
            <a:endParaRPr lang="en-US"/>
          </a:p>
        </p:txBody>
      </p:sp>
      <p:sp>
        <p:nvSpPr>
          <p:cNvPr id="16" name="Text Placeholder 7">
            <a:extLst>
              <a:ext uri="{FF2B5EF4-FFF2-40B4-BE49-F238E27FC236}">
                <a16:creationId xmlns:a16="http://schemas.microsoft.com/office/drawing/2014/main" id="{8B274A7E-66F5-474E-BA7A-29491F5A7FB6}"/>
              </a:ext>
            </a:extLst>
          </p:cNvPr>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17" name="Text Placeholder 7">
            <a:extLst>
              <a:ext uri="{FF2B5EF4-FFF2-40B4-BE49-F238E27FC236}">
                <a16:creationId xmlns:a16="http://schemas.microsoft.com/office/drawing/2014/main" id="{56735EF3-E1B8-534E-B5FB-56850BFFED36}"/>
              </a:ext>
            </a:extLst>
          </p:cNvPr>
          <p:cNvSpPr>
            <a:spLocks noGrp="1"/>
          </p:cNvSpPr>
          <p:nvPr>
            <p:ph type="body" sz="quarter" idx="16" hasCustomPrompt="1"/>
          </p:nvPr>
        </p:nvSpPr>
        <p:spPr>
          <a:xfrm>
            <a:off x="6313712" y="1828797"/>
            <a:ext cx="5486400" cy="663575"/>
          </a:xfrm>
          <a:solidFill>
            <a:schemeClr val="accent6"/>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0" name="Text Placeholder 7">
            <a:extLst>
              <a:ext uri="{FF2B5EF4-FFF2-40B4-BE49-F238E27FC236}">
                <a16:creationId xmlns:a16="http://schemas.microsoft.com/office/drawing/2014/main" id="{1F0BB6FC-0274-0647-B4EC-E2FE9D98CAC3}"/>
              </a:ext>
            </a:extLst>
          </p:cNvPr>
          <p:cNvSpPr>
            <a:spLocks noGrp="1"/>
          </p:cNvSpPr>
          <p:nvPr>
            <p:ph type="body" sz="quarter" idx="19" hasCustomPrompt="1"/>
          </p:nvPr>
        </p:nvSpPr>
        <p:spPr>
          <a:xfrm>
            <a:off x="495299" y="2492372"/>
            <a:ext cx="5486400" cy="3413128"/>
          </a:xfrm>
          <a:solidFill>
            <a:schemeClr val="bg1"/>
          </a:solidFill>
          <a:ln>
            <a:solidFill>
              <a:schemeClr val="accent1"/>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21" name="Text Placeholder 7">
            <a:extLst>
              <a:ext uri="{FF2B5EF4-FFF2-40B4-BE49-F238E27FC236}">
                <a16:creationId xmlns:a16="http://schemas.microsoft.com/office/drawing/2014/main" id="{68A84BAA-81B8-DB44-9B29-D2ECF64A93C4}"/>
              </a:ext>
            </a:extLst>
          </p:cNvPr>
          <p:cNvSpPr>
            <a:spLocks noGrp="1"/>
          </p:cNvSpPr>
          <p:nvPr>
            <p:ph type="body" sz="quarter" idx="21" hasCustomPrompt="1"/>
          </p:nvPr>
        </p:nvSpPr>
        <p:spPr>
          <a:xfrm>
            <a:off x="6313712" y="2492372"/>
            <a:ext cx="5486400" cy="3413128"/>
          </a:xfrm>
          <a:solidFill>
            <a:schemeClr val="bg1"/>
          </a:solidFill>
          <a:ln>
            <a:solidFill>
              <a:schemeClr val="accent1"/>
            </a:solidFill>
          </a:ln>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1116191441"/>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ubhead">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4E2E38F6-B9D1-4693-91B2-1BF743544C01}" type="datetime1">
              <a:rPr lang="en-US" smtClean="0"/>
              <a:t>10/19/22</a:t>
            </a:fld>
            <a:endParaRPr lang="en-US" dirty="0"/>
          </a:p>
        </p:txBody>
      </p:sp>
      <p:sp>
        <p:nvSpPr>
          <p:cNvPr id="5" name="Slide Number Placeholder 4" hidden="1">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7" name="Content Placeholder 2">
            <a:extLst>
              <a:ext uri="{FF2B5EF4-FFF2-40B4-BE49-F238E27FC236}">
                <a16:creationId xmlns:a16="http://schemas.microsoft.com/office/drawing/2014/main" id="{56CA4FF7-98F8-8F48-9393-E7E398C1F6BC}"/>
              </a:ext>
            </a:extLst>
          </p:cNvPr>
          <p:cNvSpPr>
            <a:spLocks noGrp="1"/>
          </p:cNvSpPr>
          <p:nvPr>
            <p:ph idx="1" hasCustomPrompt="1"/>
          </p:nvPr>
        </p:nvSpPr>
        <p:spPr bwMode="gray">
          <a:xfrm>
            <a:off x="1423013" y="1557210"/>
            <a:ext cx="9345975" cy="3930085"/>
          </a:xfrm>
        </p:spPr>
        <p:txBody>
          <a:bodyPr/>
          <a:lstStyle/>
          <a:p>
            <a:pPr marL="573088" lvl="1" indent="-342900"/>
            <a:r>
              <a:rPr lang="en-US" dirty="0"/>
              <a:t>Bullets</a:t>
            </a:r>
          </a:p>
          <a:p>
            <a:pPr marL="573088" lvl="1" indent="-342900"/>
            <a:r>
              <a:rPr lang="en-US" dirty="0"/>
              <a:t>Bullets</a:t>
            </a:r>
          </a:p>
          <a:p>
            <a:pPr marL="573088" lvl="1" indent="-342900"/>
            <a:r>
              <a:rPr lang="en-US" dirty="0"/>
              <a:t>Bullets</a:t>
            </a:r>
          </a:p>
        </p:txBody>
      </p:sp>
    </p:spTree>
    <p:extLst>
      <p:ext uri="{BB962C8B-B14F-4D97-AF65-F5344CB8AC3E}">
        <p14:creationId xmlns:p14="http://schemas.microsoft.com/office/powerpoint/2010/main" val="2774669522"/>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017203D-7AF0-48CF-9AA1-1400585FFB1C}" type="datetime1">
              <a:rPr lang="en-US" smtClean="0"/>
              <a:t>10/19/22</a:t>
            </a:fld>
            <a:endParaRPr lang="en-US" dirty="0"/>
          </a:p>
        </p:txBody>
      </p:sp>
      <p:sp>
        <p:nvSpPr>
          <p:cNvPr id="5" name="Slide Number Placeholder 4" hidden="1">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4" name="Footer Placeholder 3" hidden="1">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4041518887"/>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10/19/22</a:t>
            </a:fld>
            <a:endParaRPr lang="en-US" dirty="0"/>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Two Lines">
    <p:spTree>
      <p:nvGrpSpPr>
        <p:cNvPr id="1" name=""/>
        <p:cNvGrpSpPr/>
        <p:nvPr/>
      </p:nvGrpSpPr>
      <p:grpSpPr>
        <a:xfrm>
          <a:off x="0" y="0"/>
          <a:ext cx="0" cy="0"/>
          <a:chOff x="0" y="0"/>
          <a:chExt cx="0" cy="0"/>
        </a:xfrm>
      </p:grpSpPr>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C9C2E934-DCF6-42A5-85FE-8C1CB869FF21}" type="datetime1">
              <a:rPr lang="en-US" smtClean="0"/>
              <a:t>10/19/22</a:t>
            </a:fld>
            <a:endParaRPr lang="en-US" dirty="0"/>
          </a:p>
        </p:txBody>
      </p:sp>
      <p:sp>
        <p:nvSpPr>
          <p:cNvPr id="8" name="Slide Number Placeholder 7" hidden="1">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7" name="Footer Placeholder 6" hidden="1">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5491909" cy="609398"/>
          </a:xfrm>
        </p:spPr>
        <p:txBody>
          <a:bodyPr/>
          <a:lstStyle>
            <a:lvl1pPr>
              <a:defRPr/>
            </a:lvl1pPr>
          </a:lstStyle>
          <a:p>
            <a:r>
              <a:rPr lang="en-US" dirty="0"/>
              <a:t>Slide title; Arial 22pt bold, </a:t>
            </a:r>
            <a:br>
              <a:rPr lang="en-US" dirty="0"/>
            </a:br>
            <a:r>
              <a:rPr lang="en-US" dirty="0"/>
              <a:t>sentence case (1 line)</a:t>
            </a:r>
          </a:p>
        </p:txBody>
      </p:sp>
      <p:sp>
        <p:nvSpPr>
          <p:cNvPr id="16" name="Text Placeholder 3">
            <a:extLst>
              <a:ext uri="{FF2B5EF4-FFF2-40B4-BE49-F238E27FC236}">
                <a16:creationId xmlns:a16="http://schemas.microsoft.com/office/drawing/2014/main" id="{2283BC38-2209-E140-97D5-7C594BB70F84}"/>
              </a:ext>
            </a:extLst>
          </p:cNvPr>
          <p:cNvSpPr>
            <a:spLocks noGrp="1"/>
          </p:cNvSpPr>
          <p:nvPr>
            <p:ph type="body" sz="quarter" idx="13" hasCustomPrompt="1"/>
          </p:nvPr>
        </p:nvSpPr>
        <p:spPr>
          <a:xfrm>
            <a:off x="1604022" y="1898437"/>
            <a:ext cx="4432110" cy="625475"/>
          </a:xfrm>
        </p:spPr>
        <p:txBody>
          <a:bodyPr>
            <a:noAutofit/>
          </a:bodyPr>
          <a:lstStyle>
            <a:lvl1pPr>
              <a:spcBef>
                <a:spcPts val="600"/>
              </a:spcBef>
              <a:defRPr sz="1600"/>
            </a:lvl1pPr>
            <a:lvl2pPr>
              <a:defRPr sz="1600"/>
            </a:lvl2pPr>
            <a:lvl3pPr>
              <a:defRPr sz="1600"/>
            </a:lvl3pPr>
            <a:lvl4pPr>
              <a:defRPr sz="1600"/>
            </a:lvl4pPr>
            <a:lvl5pPr>
              <a:defRPr sz="1600"/>
            </a:lvl5pPr>
          </a:lstStyle>
          <a:p>
            <a:pPr>
              <a:spcBef>
                <a:spcPts val="600"/>
              </a:spcBef>
            </a:pPr>
            <a:r>
              <a:rPr lang="en-US" sz="1600" dirty="0"/>
              <a:t>Short and impactful text formatted at Arial 16pt, regular with highlight. Short and impactful text formatted at Arial 16pt, regular with highlight.</a:t>
            </a:r>
          </a:p>
        </p:txBody>
      </p:sp>
      <p:sp>
        <p:nvSpPr>
          <p:cNvPr id="18" name="Text Placeholder 3">
            <a:extLst>
              <a:ext uri="{FF2B5EF4-FFF2-40B4-BE49-F238E27FC236}">
                <a16:creationId xmlns:a16="http://schemas.microsoft.com/office/drawing/2014/main" id="{F45A9898-4376-4746-93DC-203069F8A474}"/>
              </a:ext>
            </a:extLst>
          </p:cNvPr>
          <p:cNvSpPr>
            <a:spLocks noGrp="1"/>
          </p:cNvSpPr>
          <p:nvPr>
            <p:ph type="body" sz="quarter" idx="14" hasCustomPrompt="1"/>
          </p:nvPr>
        </p:nvSpPr>
        <p:spPr>
          <a:xfrm>
            <a:off x="1604022" y="3257312"/>
            <a:ext cx="4432110" cy="625475"/>
          </a:xfrm>
        </p:spPr>
        <p:txBody>
          <a:bodyPr>
            <a:noAutofit/>
          </a:bodyPr>
          <a:lstStyle>
            <a:lvl1pPr>
              <a:spcBef>
                <a:spcPts val="600"/>
              </a:spcBef>
              <a:defRPr sz="1600"/>
            </a:lvl1pPr>
            <a:lvl2pPr>
              <a:defRPr sz="1600"/>
            </a:lvl2pPr>
            <a:lvl3pPr>
              <a:defRPr sz="1600"/>
            </a:lvl3pPr>
            <a:lvl4pPr>
              <a:defRPr sz="1600"/>
            </a:lvl4pPr>
            <a:lvl5pPr>
              <a:defRPr sz="1600"/>
            </a:lvl5pPr>
          </a:lstStyle>
          <a:p>
            <a:pPr>
              <a:spcBef>
                <a:spcPts val="600"/>
              </a:spcBef>
            </a:pPr>
            <a:r>
              <a:rPr lang="en-US" sz="1600" dirty="0"/>
              <a:t>Short and impactful text formatted at Arial 16pt, regular with highlight. Short and impactful text formatted at Arial 16pt, regular with highlight.</a:t>
            </a:r>
          </a:p>
        </p:txBody>
      </p:sp>
      <p:sp>
        <p:nvSpPr>
          <p:cNvPr id="21" name="Text Placeholder 3">
            <a:extLst>
              <a:ext uri="{FF2B5EF4-FFF2-40B4-BE49-F238E27FC236}">
                <a16:creationId xmlns:a16="http://schemas.microsoft.com/office/drawing/2014/main" id="{64C54EB9-BA46-114A-BDCF-60DC88D3813F}"/>
              </a:ext>
            </a:extLst>
          </p:cNvPr>
          <p:cNvSpPr>
            <a:spLocks noGrp="1"/>
          </p:cNvSpPr>
          <p:nvPr>
            <p:ph type="body" sz="quarter" idx="15" hasCustomPrompt="1"/>
          </p:nvPr>
        </p:nvSpPr>
        <p:spPr>
          <a:xfrm>
            <a:off x="1604022" y="4621597"/>
            <a:ext cx="4432110" cy="625475"/>
          </a:xfrm>
        </p:spPr>
        <p:txBody>
          <a:bodyPr>
            <a:noAutofit/>
          </a:bodyPr>
          <a:lstStyle>
            <a:lvl1pPr>
              <a:spcBef>
                <a:spcPts val="600"/>
              </a:spcBef>
              <a:defRPr sz="1600"/>
            </a:lvl1pPr>
            <a:lvl2pPr>
              <a:defRPr sz="1600"/>
            </a:lvl2pPr>
            <a:lvl3pPr>
              <a:defRPr sz="1600"/>
            </a:lvl3pPr>
            <a:lvl4pPr>
              <a:defRPr sz="1600"/>
            </a:lvl4pPr>
            <a:lvl5pPr>
              <a:defRPr sz="1600"/>
            </a:lvl5pPr>
          </a:lstStyle>
          <a:p>
            <a:pPr>
              <a:spcBef>
                <a:spcPts val="600"/>
              </a:spcBef>
            </a:pPr>
            <a:r>
              <a:rPr lang="en-US" sz="1600" dirty="0"/>
              <a:t>Short and impactful text formatted at Arial 16pt, regular with highlight. Short and impactful text formatted at Arial 16pt, regular with highlight.</a:t>
            </a:r>
          </a:p>
        </p:txBody>
      </p:sp>
      <p:sp>
        <p:nvSpPr>
          <p:cNvPr id="25" name="Picture Placeholder 21">
            <a:extLst>
              <a:ext uri="{FF2B5EF4-FFF2-40B4-BE49-F238E27FC236}">
                <a16:creationId xmlns:a16="http://schemas.microsoft.com/office/drawing/2014/main" id="{09A4648E-9966-D540-BB49-269FF33962A9}"/>
              </a:ext>
            </a:extLst>
          </p:cNvPr>
          <p:cNvSpPr>
            <a:spLocks noGrp="1"/>
          </p:cNvSpPr>
          <p:nvPr>
            <p:ph type="pic" sz="quarter" idx="18"/>
          </p:nvPr>
        </p:nvSpPr>
        <p:spPr>
          <a:xfrm>
            <a:off x="729091" y="4623375"/>
            <a:ext cx="662472" cy="662472"/>
          </a:xfrm>
        </p:spPr>
        <p:txBody>
          <a:bodyPr>
            <a:normAutofit/>
          </a:bodyPr>
          <a:lstStyle>
            <a:lvl1pPr>
              <a:defRPr sz="1100"/>
            </a:lvl1pPr>
          </a:lstStyle>
          <a:p>
            <a:endParaRPr lang="en-US" dirty="0"/>
          </a:p>
        </p:txBody>
      </p:sp>
      <p:sp>
        <p:nvSpPr>
          <p:cNvPr id="26" name="Picture Placeholder 21">
            <a:extLst>
              <a:ext uri="{FF2B5EF4-FFF2-40B4-BE49-F238E27FC236}">
                <a16:creationId xmlns:a16="http://schemas.microsoft.com/office/drawing/2014/main" id="{C51419FA-A46A-8F47-B758-BB5DB6197935}"/>
              </a:ext>
            </a:extLst>
          </p:cNvPr>
          <p:cNvSpPr>
            <a:spLocks noGrp="1"/>
          </p:cNvSpPr>
          <p:nvPr>
            <p:ph type="pic" sz="quarter" idx="17"/>
          </p:nvPr>
        </p:nvSpPr>
        <p:spPr>
          <a:xfrm>
            <a:off x="729091" y="3220315"/>
            <a:ext cx="662472" cy="662472"/>
          </a:xfrm>
        </p:spPr>
        <p:txBody>
          <a:bodyPr>
            <a:normAutofit/>
          </a:bodyPr>
          <a:lstStyle>
            <a:lvl1pPr>
              <a:defRPr sz="1100"/>
            </a:lvl1pPr>
          </a:lstStyle>
          <a:p>
            <a:endParaRPr lang="en-US" dirty="0"/>
          </a:p>
        </p:txBody>
      </p:sp>
      <p:sp>
        <p:nvSpPr>
          <p:cNvPr id="27" name="Picture Placeholder 21">
            <a:extLst>
              <a:ext uri="{FF2B5EF4-FFF2-40B4-BE49-F238E27FC236}">
                <a16:creationId xmlns:a16="http://schemas.microsoft.com/office/drawing/2014/main" id="{4C9304D0-0E28-F24A-A515-12D386187F62}"/>
              </a:ext>
            </a:extLst>
          </p:cNvPr>
          <p:cNvSpPr>
            <a:spLocks noGrp="1"/>
          </p:cNvSpPr>
          <p:nvPr>
            <p:ph type="pic" sz="quarter" idx="16"/>
          </p:nvPr>
        </p:nvSpPr>
        <p:spPr>
          <a:xfrm>
            <a:off x="729091" y="1879938"/>
            <a:ext cx="662472" cy="662472"/>
          </a:xfrm>
        </p:spPr>
        <p:txBody>
          <a:bodyPr>
            <a:normAutofit/>
          </a:bodyPr>
          <a:lstStyle>
            <a:lvl1pPr>
              <a:defRPr sz="1100"/>
            </a:lvl1pPr>
          </a:lstStyle>
          <a:p>
            <a:endParaRPr lang="en-US" dirty="0"/>
          </a:p>
        </p:txBody>
      </p:sp>
      <p:sp>
        <p:nvSpPr>
          <p:cNvPr id="30" name="Picture Placeholder 28">
            <a:extLst>
              <a:ext uri="{FF2B5EF4-FFF2-40B4-BE49-F238E27FC236}">
                <a16:creationId xmlns:a16="http://schemas.microsoft.com/office/drawing/2014/main" id="{48180510-E139-A24A-8E44-ED1D3C3001C8}"/>
              </a:ext>
            </a:extLst>
          </p:cNvPr>
          <p:cNvSpPr>
            <a:spLocks noGrp="1"/>
          </p:cNvSpPr>
          <p:nvPr>
            <p:ph type="pic" sz="quarter" idx="19"/>
          </p:nvPr>
        </p:nvSpPr>
        <p:spPr>
          <a:xfrm>
            <a:off x="6461125" y="0"/>
            <a:ext cx="5730875" cy="5770563"/>
          </a:xfrm>
        </p:spPr>
        <p:txBody>
          <a:bodyPr/>
          <a:lstStyle/>
          <a:p>
            <a:endParaRPr lang="en-US"/>
          </a:p>
        </p:txBody>
      </p:sp>
    </p:spTree>
    <p:extLst>
      <p:ext uri="{BB962C8B-B14F-4D97-AF65-F5344CB8AC3E}">
        <p14:creationId xmlns:p14="http://schemas.microsoft.com/office/powerpoint/2010/main" val="1799673611"/>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53CF638C-039E-4A48-A8EB-E2D0262E67A1}" type="datetime1">
              <a:rPr lang="en-US" smtClean="0"/>
              <a:t>10/19/22</a:t>
            </a:fld>
            <a:endParaRPr lang="en-US" dirty="0"/>
          </a:p>
        </p:txBody>
      </p:sp>
      <p:sp>
        <p:nvSpPr>
          <p:cNvPr id="6" name="Slide Number Placeholder 5" hidden="1">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5" name="Footer Placeholder 4" hidden="1">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pic>
        <p:nvPicPr>
          <p:cNvPr id="8" name="Picture 7">
            <a:extLst>
              <a:ext uri="{FF2B5EF4-FFF2-40B4-BE49-F238E27FC236}">
                <a16:creationId xmlns:a16="http://schemas.microsoft.com/office/drawing/2014/main" id="{74BE4B64-B368-4443-B0E3-DB5F8B585AB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6272" y="330355"/>
            <a:ext cx="7708900" cy="800100"/>
          </a:xfrm>
          <a:prstGeom prst="rect">
            <a:avLst/>
          </a:prstGeom>
        </p:spPr>
      </p:pic>
    </p:spTree>
    <p:extLst>
      <p:ext uri="{BB962C8B-B14F-4D97-AF65-F5344CB8AC3E}">
        <p14:creationId xmlns:p14="http://schemas.microsoft.com/office/powerpoint/2010/main" val="2912500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7"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91B49150-1D91-41AC-9706-7B003B9B505B}" type="datetime1">
              <a:rPr lang="en-US" smtClean="0"/>
              <a:t>10/19/22</a:t>
            </a:fld>
            <a:endParaRPr lang="en-US" dirty="0"/>
          </a:p>
        </p:txBody>
      </p:sp>
      <p:sp>
        <p:nvSpPr>
          <p:cNvPr id="6" name="Slide Number Placeholder 5" hidden="1">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5" name="Footer Placeholder 4" hidden="1">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0979BA85-8310-4250-AB3A-A97C30E154CC}" type="datetime1">
              <a:rPr lang="en-US" smtClean="0"/>
              <a:t>10/19/22</a:t>
            </a:fld>
            <a:endParaRPr lang="en-US" dirty="0"/>
          </a:p>
        </p:txBody>
      </p:sp>
      <p:sp>
        <p:nvSpPr>
          <p:cNvPr id="4" name="Slide Number Placeholder 3" hidden="1">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3" name="Footer Placeholder 2" hidden="1">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10/19/22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10/19/22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10/19/22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3B8E4E7-F449-402F-9339-239906911B51}" type="datetime1">
              <a:rPr lang="en-US" smtClean="0"/>
              <a:t>10/19/22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pic>
        <p:nvPicPr>
          <p:cNvPr id="12" name="Quote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13" name="Picture Placeholder 7">
            <a:extLst>
              <a:ext uri="{FF2B5EF4-FFF2-40B4-BE49-F238E27FC236}">
                <a16:creationId xmlns:a16="http://schemas.microsoft.com/office/drawing/2014/main" id="{D951BDD7-02E7-4695-9F59-170E730D05B2}"/>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10/19/22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036ADD23-4A78-494A-B65C-40278CD67B03}" type="datetime1">
              <a:rPr lang="en-US" smtClean="0"/>
              <a:t>10/19/22</a:t>
            </a:fld>
            <a:endParaRPr lang="en-US" dirty="0"/>
          </a:p>
        </p:txBody>
      </p:sp>
      <p:sp>
        <p:nvSpPr>
          <p:cNvPr id="5" name="Slide Number Placeholder 4" hidden="1">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4" name="Footer Placeholder 3" hidden="1">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2022 Optum, Inc. All rights reserved. </a:t>
            </a:r>
          </a:p>
        </p:txBody>
      </p:sp>
      <p:pic>
        <p:nvPicPr>
          <p:cNvPr id="6" name="Optum logo" descr="Optum logo">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Tree>
    <p:extLst>
      <p:ext uri="{BB962C8B-B14F-4D97-AF65-F5344CB8AC3E}">
        <p14:creationId xmlns:p14="http://schemas.microsoft.com/office/powerpoint/2010/main" val="20041023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1369376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15C8-3B5B-B043-A870-106E97C9DFA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834249-9C36-5C4C-B5D9-859160FC96D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195069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744720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11327244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27F0BFFF-AA19-A248-B278-6D3F06A4B752}" type="datetime1">
              <a:rPr lang="en-US" smtClean="0"/>
              <a:t>10/19/22</a:t>
            </a:fld>
            <a:endParaRPr lang="en-US"/>
          </a:p>
        </p:txBody>
      </p:sp>
      <p:sp>
        <p:nvSpPr>
          <p:cNvPr id="7" name="Slide Number Placeholder 6"/>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
        <p:nvSpPr>
          <p:cNvPr id="10" name="Text Placeholder 4"/>
          <p:cNvSpPr>
            <a:spLocks noGrp="1"/>
          </p:cNvSpPr>
          <p:nvPr>
            <p:ph type="body" sz="quarter" idx="3" hasCustomPrompt="1"/>
          </p:nvPr>
        </p:nvSpPr>
        <p:spPr>
          <a:xfrm>
            <a:off x="6172200" y="1118282"/>
            <a:ext cx="2467708" cy="492125"/>
          </a:xfrm>
        </p:spPr>
        <p:txBody>
          <a:bodyPr anchor="t"/>
          <a:lstStyle>
            <a:lvl1pPr marL="0" indent="0">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Tree>
    <p:extLst>
      <p:ext uri="{BB962C8B-B14F-4D97-AF65-F5344CB8AC3E}">
        <p14:creationId xmlns:p14="http://schemas.microsoft.com/office/powerpoint/2010/main" val="20012338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5053764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3157696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4127708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8394832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336073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512567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427312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B6AD-D148-E748-874F-C68DF944C3F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D76F87E-9265-4245-BD3A-78F38A3AAC0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6811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11892387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30906982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A43B22B7-E70D-5C40-876F-2AAFEE548D55}" type="datetime1">
              <a:rPr lang="en-US" smtClean="0"/>
              <a:t>10/19/22</a:t>
            </a:fld>
            <a:endParaRPr lang="en-US"/>
          </a:p>
        </p:txBody>
      </p:sp>
      <p:sp>
        <p:nvSpPr>
          <p:cNvPr id="7" name="Slide Number Placeholder 6"/>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32885"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40576805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19976572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32508544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8017467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27599950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10/19/22</a:t>
            </a:fld>
            <a:endParaRPr lang="en-US"/>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1"/>
                </a:solidFill>
              </a:defRPr>
            </a:lvl1pPr>
          </a:lstStyle>
          <a:p>
            <a:pPr lvl="0"/>
            <a:r>
              <a:rPr lang="en-US"/>
              <a:t>Use this space for one line subhead if needed</a:t>
            </a:r>
          </a:p>
        </p:txBody>
      </p:sp>
    </p:spTree>
    <p:extLst>
      <p:ext uri="{BB962C8B-B14F-4D97-AF65-F5344CB8AC3E}">
        <p14:creationId xmlns:p14="http://schemas.microsoft.com/office/powerpoint/2010/main" val="342241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866F-DE21-7242-8315-6028BF992A7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6AF92F-3E96-BB48-A9AF-566819441EA6}"/>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2310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7646-8568-8742-868D-734AEAD388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24A3BA-A340-5544-8FC7-F641CE05D095}"/>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E7CA9F-19C5-1441-A4DD-E1EB10EABEAB}"/>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649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A5A8-21A8-7844-B327-75FC076F972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1DC38A8-AC4B-A645-83F5-81BDDB80EEC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402A3-9E4D-0145-8B64-07330E7CB50F}"/>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953B4F-CE46-9445-AD1D-6D1F7E9ADB1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3AEF7D-16C6-0E43-B3D2-174FBDC43298}"/>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177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4696-0540-C640-B618-09C57176D99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574423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F36062A-1655-4530-ACBD-3C58ED2B33A6}"/>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F05F61D3-6EEE-4B43-A90B-FDAB6329CC17}" type="datetime1">
              <a:rPr lang="en-US" smtClean="0"/>
              <a:t>10/19/22</a:t>
            </a:fld>
            <a:endParaRPr lang="en-US" dirty="0"/>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dirty="0"/>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dirty="0"/>
              <a:t>Confidential property of Optum. Do not distribute or reproduce without express permission from Optum.</a:t>
            </a:r>
          </a:p>
        </p:txBody>
      </p:sp>
      <p:sp>
        <p:nvSpPr>
          <p:cNvPr id="14" name="Copyright">
            <a:extLst>
              <a:ext uri="{FF2B5EF4-FFF2-40B4-BE49-F238E27FC236}">
                <a16:creationId xmlns:a16="http://schemas.microsoft.com/office/drawing/2014/main" id="{60BE7E32-782B-4635-9369-4283481B5B95}"/>
              </a:ext>
            </a:extLst>
          </p:cNvPr>
          <p:cNvSpPr txBox="1"/>
          <p:nvPr userDrawn="1"/>
        </p:nvSpPr>
        <p:spPr bwMode="gray">
          <a:xfrm>
            <a:off x="4699001" y="6567487"/>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2022 Optum, Inc. All rights reserved.</a:t>
            </a:r>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443198"/>
          </a:xfrm>
          <a:prstGeom prst="rect">
            <a:avLst/>
          </a:prstGeom>
        </p:spPr>
        <p:txBody>
          <a:bodyPr vert="horz" wrap="square" lIns="0" tIns="0" rIns="0" bIns="0" rtlCol="0" anchor="t" anchorCtr="0">
            <a:spAutoFit/>
          </a:bodyPr>
          <a:lstStyle/>
          <a:p>
            <a:r>
              <a:rPr lang="en-US"/>
              <a:t>Click to edit Master title style</a:t>
            </a:r>
            <a:endParaRPr lang="en-US" dirty="0"/>
          </a:p>
        </p:txBody>
      </p:sp>
      <p:pic>
        <p:nvPicPr>
          <p:cNvPr id="13" name="Optum logo" descr="Optum logo">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userDrawn="1"/>
        </p:nvPicPr>
        <p:blipFill>
          <a:blip r:embed="rId59" cstate="screen">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bwMode="gray">
          <a:xfrm>
            <a:off x="461961" y="6343650"/>
            <a:ext cx="773055" cy="223837"/>
          </a:xfrm>
          <a:prstGeom prst="rect">
            <a:avLst/>
          </a:prstGeom>
        </p:spPr>
      </p:pic>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67" r:id="rId1"/>
    <p:sldLayoutId id="2147483685" r:id="rId2"/>
    <p:sldLayoutId id="2147483684"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9" r:id="rId15"/>
    <p:sldLayoutId id="2147483721" r:id="rId16"/>
    <p:sldLayoutId id="2147483718" r:id="rId17"/>
    <p:sldLayoutId id="2147483705" r:id="rId18"/>
    <p:sldLayoutId id="2147483654" r:id="rId19"/>
    <p:sldLayoutId id="2147483700" r:id="rId20"/>
    <p:sldLayoutId id="2147483662" r:id="rId21"/>
    <p:sldLayoutId id="2147483723" r:id="rId22"/>
    <p:sldLayoutId id="2147483724" r:id="rId23"/>
    <p:sldLayoutId id="2147483725" r:id="rId24"/>
    <p:sldLayoutId id="2147483726" r:id="rId25"/>
    <p:sldLayoutId id="2147483702" r:id="rId26"/>
    <p:sldLayoutId id="2147483701" r:id="rId27"/>
    <p:sldLayoutId id="2147483683" r:id="rId28"/>
    <p:sldLayoutId id="2147483704" r:id="rId29"/>
    <p:sldLayoutId id="2147483650" r:id="rId30"/>
    <p:sldLayoutId id="2147483655" r:id="rId31"/>
    <p:sldLayoutId id="2147483664" r:id="rId32"/>
    <p:sldLayoutId id="2147483696" r:id="rId33"/>
    <p:sldLayoutId id="2147483695" r:id="rId34"/>
    <p:sldLayoutId id="2147483697" r:id="rId35"/>
    <p:sldLayoutId id="2147483692" r:id="rId36"/>
    <p:sldLayoutId id="2147483698" r:id="rId37"/>
    <p:sldLayoutId id="2147483663" r:id="rId38"/>
    <p:sldLayoutId id="2147483727" r:id="rId39"/>
    <p:sldLayoutId id="2147483728" r:id="rId40"/>
    <p:sldLayoutId id="2147483729"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5" r:id="rId56"/>
    <p:sldLayoutId id="2147483746" r:id="rId57"/>
  </p:sldLayoutIdLst>
  <p:hf sldNum="0" hdr="0" ftr="0" dt="0"/>
  <p:txStyles>
    <p:titleStyle>
      <a:lvl1pPr algn="l" defTabSz="914400" rtl="0" eaLnBrk="1" latinLnBrk="0" hangingPunct="1">
        <a:lnSpc>
          <a:spcPct val="90000"/>
        </a:lnSpc>
        <a:spcBef>
          <a:spcPct val="0"/>
        </a:spcBef>
        <a:buNone/>
        <a:defRPr sz="3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5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48.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51.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51.svg"/><Relationship Id="rId7" Type="http://schemas.openxmlformats.org/officeDocument/2006/relationships/image" Target="../media/image88.svg"/><Relationship Id="rId2" Type="http://schemas.openxmlformats.org/officeDocument/2006/relationships/image" Target="../media/image50.png"/><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90.svg"/></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8.xml"/><Relationship Id="rId5" Type="http://schemas.openxmlformats.org/officeDocument/2006/relationships/comments" Target="../comments/comment4.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DED7491-70DA-BD46-AFB7-6514E6C15EA9}"/>
              </a:ext>
            </a:extLst>
          </p:cNvPr>
          <p:cNvSpPr>
            <a:spLocks noGrp="1"/>
          </p:cNvSpPr>
          <p:nvPr>
            <p:ph type="body" sz="quarter" idx="10"/>
          </p:nvPr>
        </p:nvSpPr>
        <p:spPr/>
        <p:txBody>
          <a:bodyPr/>
          <a:lstStyle/>
          <a:p>
            <a:r>
              <a:rPr lang="en-US" dirty="0"/>
              <a:t>Dan McCreary</a:t>
            </a:r>
          </a:p>
        </p:txBody>
      </p:sp>
      <p:sp>
        <p:nvSpPr>
          <p:cNvPr id="11" name="Text Placeholder 10">
            <a:extLst>
              <a:ext uri="{FF2B5EF4-FFF2-40B4-BE49-F238E27FC236}">
                <a16:creationId xmlns:a16="http://schemas.microsoft.com/office/drawing/2014/main" id="{FF1039D1-7322-9C49-BD3D-B9A7C9919CF1}"/>
              </a:ext>
            </a:extLst>
          </p:cNvPr>
          <p:cNvSpPr>
            <a:spLocks noGrp="1"/>
          </p:cNvSpPr>
          <p:nvPr>
            <p:ph type="body" sz="quarter" idx="15"/>
          </p:nvPr>
        </p:nvSpPr>
        <p:spPr/>
        <p:txBody>
          <a:bodyPr/>
          <a:lstStyle/>
          <a:p>
            <a:r>
              <a:rPr lang="en-US" dirty="0"/>
              <a:t>Tuesday, June 28, 2022, 1pm</a:t>
            </a:r>
          </a:p>
        </p:txBody>
      </p:sp>
      <p:pic>
        <p:nvPicPr>
          <p:cNvPr id="8" name="Picture 7">
            <a:extLst>
              <a:ext uri="{FF2B5EF4-FFF2-40B4-BE49-F238E27FC236}">
                <a16:creationId xmlns:a16="http://schemas.microsoft.com/office/drawing/2014/main" id="{FBF1854A-2864-A44B-AAC9-A66C4CD0C8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3179" y="6020947"/>
            <a:ext cx="5475094" cy="568255"/>
          </a:xfrm>
          <a:prstGeom prst="rect">
            <a:avLst/>
          </a:prstGeom>
        </p:spPr>
      </p:pic>
      <p:sp>
        <p:nvSpPr>
          <p:cNvPr id="13" name="Title 12">
            <a:extLst>
              <a:ext uri="{FF2B5EF4-FFF2-40B4-BE49-F238E27FC236}">
                <a16:creationId xmlns:a16="http://schemas.microsoft.com/office/drawing/2014/main" id="{488981A1-2E2F-3342-95EF-8FD43263E195}"/>
              </a:ext>
            </a:extLst>
          </p:cNvPr>
          <p:cNvSpPr>
            <a:spLocks noGrp="1"/>
          </p:cNvSpPr>
          <p:nvPr>
            <p:ph type="title"/>
          </p:nvPr>
        </p:nvSpPr>
        <p:spPr/>
        <p:txBody>
          <a:bodyPr/>
          <a:lstStyle/>
          <a:p>
            <a:r>
              <a:rPr lang="en-US" dirty="0"/>
              <a:t>Silo-Busting with Systems Thinking </a:t>
            </a:r>
          </a:p>
        </p:txBody>
      </p:sp>
    </p:spTree>
    <p:extLst>
      <p:ext uri="{BB962C8B-B14F-4D97-AF65-F5344CB8AC3E}">
        <p14:creationId xmlns:p14="http://schemas.microsoft.com/office/powerpoint/2010/main" val="3587813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913B-2276-196B-A4C7-6F193A267967}"/>
              </a:ext>
            </a:extLst>
          </p:cNvPr>
          <p:cNvSpPr>
            <a:spLocks noGrp="1"/>
          </p:cNvSpPr>
          <p:nvPr>
            <p:ph type="title"/>
          </p:nvPr>
        </p:nvSpPr>
        <p:spPr>
          <a:xfrm>
            <a:off x="457200" y="635644"/>
            <a:ext cx="9096703" cy="443198"/>
          </a:xfrm>
        </p:spPr>
        <p:txBody>
          <a:bodyPr/>
          <a:lstStyle/>
          <a:p>
            <a:r>
              <a:rPr lang="en-US" dirty="0"/>
              <a:t>Many Other Downsides of Siloed Behavior</a:t>
            </a:r>
          </a:p>
        </p:txBody>
      </p:sp>
      <p:sp>
        <p:nvSpPr>
          <p:cNvPr id="3" name="Content Placeholder 2">
            <a:extLst>
              <a:ext uri="{FF2B5EF4-FFF2-40B4-BE49-F238E27FC236}">
                <a16:creationId xmlns:a16="http://schemas.microsoft.com/office/drawing/2014/main" id="{48105F4A-DE40-ACEF-B340-472774BA2443}"/>
              </a:ext>
            </a:extLst>
          </p:cNvPr>
          <p:cNvSpPr>
            <a:spLocks noGrp="1"/>
          </p:cNvSpPr>
          <p:nvPr>
            <p:ph idx="1"/>
          </p:nvPr>
        </p:nvSpPr>
        <p:spPr>
          <a:xfrm>
            <a:off x="4274544" y="1743304"/>
            <a:ext cx="7536455" cy="4074432"/>
          </a:xfrm>
        </p:spPr>
        <p:txBody>
          <a:bodyPr/>
          <a:lstStyle/>
          <a:p>
            <a:pPr marL="457200" indent="-457200">
              <a:buFont typeface="+mj-lt"/>
              <a:buAutoNum type="arabicPeriod"/>
            </a:pPr>
            <a:r>
              <a:rPr lang="en-US" sz="2000" b="1" dirty="0"/>
              <a:t>Longer call times </a:t>
            </a:r>
            <a:r>
              <a:rPr lang="en-US" sz="2000" dirty="0"/>
              <a:t>for our members, providers and employees</a:t>
            </a:r>
          </a:p>
          <a:p>
            <a:pPr marL="457200" indent="-457200">
              <a:buFont typeface="+mj-lt"/>
              <a:buAutoNum type="arabicPeriod"/>
            </a:pPr>
            <a:r>
              <a:rPr lang="en-US" sz="2000" b="1" dirty="0"/>
              <a:t>Siloed data</a:t>
            </a:r>
            <a:r>
              <a:rPr lang="en-US" sz="2000" dirty="0"/>
              <a:t> that requires call center staff to login to many systems</a:t>
            </a:r>
          </a:p>
          <a:p>
            <a:pPr marL="457200" indent="-457200">
              <a:buFont typeface="+mj-lt"/>
              <a:buAutoNum type="arabicPeriod"/>
            </a:pPr>
            <a:r>
              <a:rPr lang="en-US" sz="2000" b="1" dirty="0"/>
              <a:t>Data scientists </a:t>
            </a:r>
            <a:r>
              <a:rPr lang="en-US" sz="2000" dirty="0"/>
              <a:t>that don’t have enough high-quality connected data to make good predictions</a:t>
            </a:r>
          </a:p>
          <a:p>
            <a:pPr marL="457200" indent="-457200">
              <a:buFont typeface="+mj-lt"/>
              <a:buAutoNum type="arabicPeriod"/>
            </a:pPr>
            <a:r>
              <a:rPr lang="en-US" sz="2000" b="1" dirty="0"/>
              <a:t>Analytics</a:t>
            </a:r>
            <a:r>
              <a:rPr lang="en-US" sz="2000" dirty="0"/>
              <a:t> that don’t take other systems data into account</a:t>
            </a:r>
          </a:p>
          <a:p>
            <a:pPr marL="457200" indent="-457200">
              <a:buFont typeface="+mj-lt"/>
              <a:buAutoNum type="arabicPeriod"/>
            </a:pPr>
            <a:r>
              <a:rPr lang="en-US" sz="2000" b="1" dirty="0"/>
              <a:t>Inconsistent</a:t>
            </a:r>
            <a:r>
              <a:rPr lang="en-US" sz="2000" dirty="0"/>
              <a:t> views of costs</a:t>
            </a:r>
          </a:p>
          <a:p>
            <a:pPr marL="457200" indent="-457200">
              <a:buFont typeface="+mj-lt"/>
              <a:buAutoNum type="arabicPeriod"/>
            </a:pPr>
            <a:r>
              <a:rPr lang="en-US" sz="2000" dirty="0"/>
              <a:t>Little </a:t>
            </a:r>
            <a:r>
              <a:rPr lang="en-US" sz="2000" b="1" dirty="0"/>
              <a:t>reuse</a:t>
            </a:r>
            <a:r>
              <a:rPr lang="en-US" sz="2000" dirty="0"/>
              <a:t> of code</a:t>
            </a:r>
          </a:p>
          <a:p>
            <a:pPr marL="457200" indent="-457200">
              <a:buFont typeface="+mj-lt"/>
              <a:buAutoNum type="arabicPeriod"/>
            </a:pPr>
            <a:r>
              <a:rPr lang="en-US" sz="2000" b="1" dirty="0"/>
              <a:t>Duplication</a:t>
            </a:r>
            <a:r>
              <a:rPr lang="en-US" sz="2000" dirty="0"/>
              <a:t> of effort</a:t>
            </a:r>
          </a:p>
          <a:p>
            <a:pPr marL="457200" indent="-457200">
              <a:buFont typeface="+mj-lt"/>
              <a:buAutoNum type="arabicPeriod"/>
            </a:pPr>
            <a:r>
              <a:rPr lang="en-US" sz="2000" dirty="0"/>
              <a:t>Blockers to </a:t>
            </a:r>
            <a:r>
              <a:rPr lang="en-US" sz="2000" b="1" dirty="0"/>
              <a:t>innovation</a:t>
            </a:r>
          </a:p>
        </p:txBody>
      </p:sp>
      <p:pic>
        <p:nvPicPr>
          <p:cNvPr id="5" name="Picture 4" descr="Icon&#10;&#10;Description automatically generated">
            <a:extLst>
              <a:ext uri="{FF2B5EF4-FFF2-40B4-BE49-F238E27FC236}">
                <a16:creationId xmlns:a16="http://schemas.microsoft.com/office/drawing/2014/main" id="{A0549EF7-9E64-4A46-8D15-50A5442FE80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2366" y="2056443"/>
            <a:ext cx="2745113" cy="2745113"/>
          </a:xfrm>
          <a:prstGeom prst="rect">
            <a:avLst/>
          </a:prstGeom>
        </p:spPr>
      </p:pic>
    </p:spTree>
    <p:extLst>
      <p:ext uri="{BB962C8B-B14F-4D97-AF65-F5344CB8AC3E}">
        <p14:creationId xmlns:p14="http://schemas.microsoft.com/office/powerpoint/2010/main" val="1995680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178F-5BF6-3B47-B88C-61DF67E04486}"/>
              </a:ext>
            </a:extLst>
          </p:cNvPr>
          <p:cNvSpPr>
            <a:spLocks noGrp="1"/>
          </p:cNvSpPr>
          <p:nvPr>
            <p:ph type="title"/>
          </p:nvPr>
        </p:nvSpPr>
        <p:spPr/>
        <p:txBody>
          <a:bodyPr/>
          <a:lstStyle/>
          <a:p>
            <a:r>
              <a:rPr lang="en-US" dirty="0"/>
              <a:t>Integration is Hard!</a:t>
            </a:r>
          </a:p>
        </p:txBody>
      </p:sp>
      <p:sp>
        <p:nvSpPr>
          <p:cNvPr id="3" name="Content Placeholder 2">
            <a:extLst>
              <a:ext uri="{FF2B5EF4-FFF2-40B4-BE49-F238E27FC236}">
                <a16:creationId xmlns:a16="http://schemas.microsoft.com/office/drawing/2014/main" id="{0DFF1A10-4939-9346-B6E7-8202BDD87564}"/>
              </a:ext>
            </a:extLst>
          </p:cNvPr>
          <p:cNvSpPr>
            <a:spLocks noGrp="1"/>
          </p:cNvSpPr>
          <p:nvPr>
            <p:ph idx="1"/>
          </p:nvPr>
        </p:nvSpPr>
        <p:spPr>
          <a:xfrm>
            <a:off x="6096000" y="1841540"/>
            <a:ext cx="5509054" cy="3174920"/>
          </a:xfrm>
        </p:spPr>
        <p:txBody>
          <a:bodyPr>
            <a:normAutofit fontScale="92500" lnSpcReduction="10000"/>
          </a:bodyPr>
          <a:lstStyle/>
          <a:p>
            <a:pPr marL="457200" indent="-457200">
              <a:buFont typeface="+mj-lt"/>
              <a:buAutoNum type="arabicPeriod"/>
            </a:pPr>
            <a:r>
              <a:rPr lang="en-US" sz="2400" dirty="0"/>
              <a:t>Multiple business areas of a company</a:t>
            </a:r>
          </a:p>
          <a:p>
            <a:pPr marL="457200" indent="-457200">
              <a:buFont typeface="+mj-lt"/>
              <a:buAutoNum type="arabicPeriod"/>
            </a:pPr>
            <a:r>
              <a:rPr lang="en-US" sz="2400" dirty="0"/>
              <a:t>Different representations of the same data</a:t>
            </a:r>
          </a:p>
          <a:p>
            <a:pPr marL="457200" indent="-457200">
              <a:buFont typeface="+mj-lt"/>
              <a:buAutoNum type="arabicPeriod"/>
            </a:pPr>
            <a:r>
              <a:rPr lang="en-US" sz="2400" dirty="0"/>
              <a:t>Difficult to match and connect incomplete data</a:t>
            </a:r>
          </a:p>
          <a:p>
            <a:pPr marL="457200" indent="-457200">
              <a:buFont typeface="+mj-lt"/>
              <a:buAutoNum type="arabicPeriod"/>
            </a:pPr>
            <a:r>
              <a:rPr lang="en-US" sz="2400" dirty="0"/>
              <a:t>High cost to move data between systems in real-time</a:t>
            </a:r>
          </a:p>
          <a:p>
            <a:pPr marL="457200" indent="-457200">
              <a:buFont typeface="+mj-lt"/>
              <a:buAutoNum type="arabicPeriod"/>
            </a:pPr>
            <a:r>
              <a:rPr lang="en-US" sz="2400" dirty="0"/>
              <a:t>Source systems subject-matter-experts needed to interpret data</a:t>
            </a:r>
          </a:p>
        </p:txBody>
      </p:sp>
      <p:sp>
        <p:nvSpPr>
          <p:cNvPr id="4" name="Footer Placeholder 3">
            <a:extLst>
              <a:ext uri="{FF2B5EF4-FFF2-40B4-BE49-F238E27FC236}">
                <a16:creationId xmlns:a16="http://schemas.microsoft.com/office/drawing/2014/main" id="{5339166B-8C37-EA43-9C1F-123E728676B7}"/>
              </a:ext>
            </a:extLst>
          </p:cNvPr>
          <p:cNvSpPr>
            <a:spLocks noGrp="1"/>
          </p:cNvSpPr>
          <p:nvPr>
            <p:ph type="ftr" sz="quarter" idx="4294967295"/>
          </p:nvPr>
        </p:nvSpPr>
        <p:spPr>
          <a:xfrm>
            <a:off x="5295900" y="6486982"/>
            <a:ext cx="5924549" cy="365125"/>
          </a:xfrm>
          <a:prstGeom prst="rect">
            <a:avLst/>
          </a:prstGeom>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0E389AB-E258-D74A-80DB-55696D67E607}"/>
              </a:ext>
            </a:extLst>
          </p:cNvPr>
          <p:cNvSpPr>
            <a:spLocks noGrp="1"/>
          </p:cNvSpPr>
          <p:nvPr>
            <p:ph type="sldNum" sz="quarter" idx="12"/>
          </p:nvPr>
        </p:nvSpPr>
        <p:spPr/>
        <p:txBody>
          <a:bodyPr/>
          <a:lstStyle/>
          <a:p>
            <a:fld id="{3310D8EA-3107-4873-B9AB-DD7D3E79053A}" type="slidenum">
              <a:rPr lang="en-US" smtClean="0"/>
              <a:pPr/>
              <a:t>11</a:t>
            </a:fld>
            <a:endParaRPr lang="en-US"/>
          </a:p>
        </p:txBody>
      </p:sp>
      <p:pic>
        <p:nvPicPr>
          <p:cNvPr id="8" name="Picture 7">
            <a:extLst>
              <a:ext uri="{FF2B5EF4-FFF2-40B4-BE49-F238E27FC236}">
                <a16:creationId xmlns:a16="http://schemas.microsoft.com/office/drawing/2014/main" id="{84C4B0CB-7130-9E43-81C2-E759127C7616}"/>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457199" y="1091695"/>
            <a:ext cx="5245100" cy="4987393"/>
          </a:xfrm>
          <a:prstGeom prst="rect">
            <a:avLst/>
          </a:prstGeom>
        </p:spPr>
      </p:pic>
      <p:sp>
        <p:nvSpPr>
          <p:cNvPr id="9" name="Oval 8">
            <a:extLst>
              <a:ext uri="{FF2B5EF4-FFF2-40B4-BE49-F238E27FC236}">
                <a16:creationId xmlns:a16="http://schemas.microsoft.com/office/drawing/2014/main" id="{306BAD50-5843-284C-9B0F-CF23EC17921F}"/>
              </a:ext>
            </a:extLst>
          </p:cNvPr>
          <p:cNvSpPr/>
          <p:nvPr/>
        </p:nvSpPr>
        <p:spPr>
          <a:xfrm>
            <a:off x="2310714" y="4114153"/>
            <a:ext cx="617838" cy="2972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600"/>
              <a:t>NPS</a:t>
            </a:r>
          </a:p>
        </p:txBody>
      </p:sp>
      <p:sp>
        <p:nvSpPr>
          <p:cNvPr id="6" name="TextBox 5">
            <a:extLst>
              <a:ext uri="{FF2B5EF4-FFF2-40B4-BE49-F238E27FC236}">
                <a16:creationId xmlns:a16="http://schemas.microsoft.com/office/drawing/2014/main" id="{4544A11C-9CF9-8689-9A31-F728D4F2FD47}"/>
              </a:ext>
            </a:extLst>
          </p:cNvPr>
          <p:cNvSpPr txBox="1"/>
          <p:nvPr/>
        </p:nvSpPr>
        <p:spPr bwMode="gray">
          <a:xfrm>
            <a:off x="7128734" y="5852160"/>
            <a:ext cx="3867790" cy="215444"/>
          </a:xfrm>
          <a:prstGeom prst="rect">
            <a:avLst/>
          </a:prstGeom>
          <a:noFill/>
        </p:spPr>
        <p:txBody>
          <a:bodyPr vert="horz" wrap="none" lIns="0" tIns="0" rIns="0" bIns="0" rtlCol="0">
            <a:spAutoFit/>
          </a:bodyPr>
          <a:lstStyle/>
          <a:p>
            <a:pPr>
              <a:spcBef>
                <a:spcPts val="600"/>
              </a:spcBef>
            </a:pPr>
            <a:r>
              <a:rPr lang="en-US" sz="1400" dirty="0"/>
              <a:t>Reference: https://metagator.optum.com/schema</a:t>
            </a:r>
          </a:p>
        </p:txBody>
      </p:sp>
    </p:spTree>
    <p:extLst>
      <p:ext uri="{BB962C8B-B14F-4D97-AF65-F5344CB8AC3E}">
        <p14:creationId xmlns:p14="http://schemas.microsoft.com/office/powerpoint/2010/main" val="112478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4CC1299-2752-F146-8B1F-B827173E334D}"/>
              </a:ext>
            </a:extLst>
          </p:cNvPr>
          <p:cNvSpPr>
            <a:spLocks noGrp="1"/>
          </p:cNvSpPr>
          <p:nvPr>
            <p:ph type="title"/>
          </p:nvPr>
        </p:nvSpPr>
        <p:spPr/>
        <p:txBody>
          <a:bodyPr/>
          <a:lstStyle/>
          <a:p>
            <a:r>
              <a:rPr lang="en-US" dirty="0"/>
              <a:t>Are We Building Connected Heathcare?</a:t>
            </a:r>
          </a:p>
        </p:txBody>
      </p:sp>
      <p:sp>
        <p:nvSpPr>
          <p:cNvPr id="2" name="Footer Placeholder 1">
            <a:extLst>
              <a:ext uri="{FF2B5EF4-FFF2-40B4-BE49-F238E27FC236}">
                <a16:creationId xmlns:a16="http://schemas.microsoft.com/office/drawing/2014/main" id="{FB0A2CFB-04F7-1945-9D3F-396AAD564F6B}"/>
              </a:ext>
            </a:extLst>
          </p:cNvPr>
          <p:cNvSpPr>
            <a:spLocks noGrp="1"/>
          </p:cNvSpPr>
          <p:nvPr>
            <p:ph type="ftr" sz="quarter" idx="4294967295"/>
          </p:nvPr>
        </p:nvSpPr>
        <p:spPr>
          <a:xfrm>
            <a:off x="5295900" y="6486982"/>
            <a:ext cx="5924549" cy="365125"/>
          </a:xfrm>
          <a:prstGeom prst="rect">
            <a:avLst/>
          </a:prstGeom>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49F6C44F-8AD7-6142-A451-337CFB311F60}"/>
              </a:ext>
            </a:extLst>
          </p:cNvPr>
          <p:cNvSpPr>
            <a:spLocks noGrp="1"/>
          </p:cNvSpPr>
          <p:nvPr>
            <p:ph type="sldNum" sz="quarter" idx="12"/>
          </p:nvPr>
        </p:nvSpPr>
        <p:spPr/>
        <p:txBody>
          <a:bodyPr/>
          <a:lstStyle/>
          <a:p>
            <a:fld id="{3310D8EA-3107-4873-B9AB-DD7D3E79053A}" type="slidenum">
              <a:rPr lang="en-US" smtClean="0"/>
              <a:t>12</a:t>
            </a:fld>
            <a:endParaRPr lang="en-US"/>
          </a:p>
        </p:txBody>
      </p:sp>
      <p:pic>
        <p:nvPicPr>
          <p:cNvPr id="14" name="Picture 13">
            <a:extLst>
              <a:ext uri="{FF2B5EF4-FFF2-40B4-BE49-F238E27FC236}">
                <a16:creationId xmlns:a16="http://schemas.microsoft.com/office/drawing/2014/main" id="{0855F520-5684-FC41-81E3-EDAEAD5733E1}"/>
              </a:ext>
            </a:extLst>
          </p:cNvPr>
          <p:cNvPicPr>
            <a:picLocks noChangeAspect="1"/>
          </p:cNvPicPr>
          <p:nvPr/>
        </p:nvPicPr>
        <p:blipFill>
          <a:blip r:embed="rId3"/>
          <a:stretch>
            <a:fillRect/>
          </a:stretch>
        </p:blipFill>
        <p:spPr>
          <a:xfrm>
            <a:off x="627480" y="1698985"/>
            <a:ext cx="2934645" cy="3799771"/>
          </a:xfrm>
          <a:prstGeom prst="rect">
            <a:avLst/>
          </a:prstGeom>
          <a:ln>
            <a:solidFill>
              <a:schemeClr val="tx1"/>
            </a:solidFill>
          </a:ln>
          <a:effectLst>
            <a:outerShdw blurRad="76200" dir="13500000" sy="23000" kx="1200000" algn="br" rotWithShape="0">
              <a:prstClr val="black">
                <a:alpha val="20000"/>
              </a:prstClr>
            </a:outerShdw>
          </a:effectLst>
        </p:spPr>
      </p:pic>
      <p:sp>
        <p:nvSpPr>
          <p:cNvPr id="15" name="TextBox 14">
            <a:extLst>
              <a:ext uri="{FF2B5EF4-FFF2-40B4-BE49-F238E27FC236}">
                <a16:creationId xmlns:a16="http://schemas.microsoft.com/office/drawing/2014/main" id="{64B3E750-34B7-F744-83DC-A1FE2BD3C95D}"/>
              </a:ext>
            </a:extLst>
          </p:cNvPr>
          <p:cNvSpPr txBox="1"/>
          <p:nvPr/>
        </p:nvSpPr>
        <p:spPr>
          <a:xfrm>
            <a:off x="3983215" y="1698985"/>
            <a:ext cx="6178528" cy="1200329"/>
          </a:xfrm>
          <a:prstGeom prst="rect">
            <a:avLst/>
          </a:prstGeom>
          <a:noFill/>
        </p:spPr>
        <p:txBody>
          <a:bodyPr wrap="square" rtlCol="0">
            <a:spAutoFit/>
          </a:bodyPr>
          <a:lstStyle/>
          <a:p>
            <a:r>
              <a:rPr lang="en-US" sz="2400" dirty="0"/>
              <a:t>The word “</a:t>
            </a:r>
            <a:r>
              <a:rPr lang="en-US" sz="2400" b="1" dirty="0">
                <a:solidFill>
                  <a:srgbClr val="0069AF"/>
                </a:solidFill>
              </a:rPr>
              <a:t>connected</a:t>
            </a:r>
            <a:r>
              <a:rPr lang="en-US" sz="2400" dirty="0"/>
              <a:t>” appears </a:t>
            </a:r>
            <a:r>
              <a:rPr lang="en-US" sz="2400" b="1" dirty="0"/>
              <a:t>12 times </a:t>
            </a:r>
            <a:r>
              <a:rPr lang="en-US" sz="2400" dirty="0"/>
              <a:t>in the 2020 UnitedHealth Group Investor Conference Book.</a:t>
            </a:r>
          </a:p>
        </p:txBody>
      </p:sp>
      <p:sp>
        <p:nvSpPr>
          <p:cNvPr id="16" name="TextBox 15">
            <a:extLst>
              <a:ext uri="{FF2B5EF4-FFF2-40B4-BE49-F238E27FC236}">
                <a16:creationId xmlns:a16="http://schemas.microsoft.com/office/drawing/2014/main" id="{88F6DF00-364E-224B-9C1B-B3B9C99BE7DC}"/>
              </a:ext>
            </a:extLst>
          </p:cNvPr>
          <p:cNvSpPr txBox="1"/>
          <p:nvPr/>
        </p:nvSpPr>
        <p:spPr>
          <a:xfrm>
            <a:off x="4967121" y="5641609"/>
            <a:ext cx="5515897" cy="461665"/>
          </a:xfrm>
          <a:prstGeom prst="rect">
            <a:avLst/>
          </a:prstGeom>
          <a:noFill/>
        </p:spPr>
        <p:txBody>
          <a:bodyPr wrap="square" rtlCol="0">
            <a:spAutoFit/>
          </a:bodyPr>
          <a:lstStyle/>
          <a:p>
            <a:pPr algn="r"/>
            <a:r>
              <a:rPr lang="en-US" sz="1200" i="1" dirty="0">
                <a:solidFill>
                  <a:schemeClr val="bg1">
                    <a:lumMod val="65000"/>
                  </a:schemeClr>
                </a:solidFill>
              </a:rPr>
              <a:t>https://www.unitedhealthgroup.com/viewer.html?file=/content/dam/UHG/PDF/investors/2020/investor-conference/IC20_Book.pdf</a:t>
            </a:r>
          </a:p>
        </p:txBody>
      </p:sp>
    </p:spTree>
    <p:extLst>
      <p:ext uri="{BB962C8B-B14F-4D97-AF65-F5344CB8AC3E}">
        <p14:creationId xmlns:p14="http://schemas.microsoft.com/office/powerpoint/2010/main" val="197740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F4D6-89D7-DF4E-8CDA-43F4806CC11D}"/>
              </a:ext>
            </a:extLst>
          </p:cNvPr>
          <p:cNvSpPr>
            <a:spLocks noGrp="1"/>
          </p:cNvSpPr>
          <p:nvPr>
            <p:ph type="title"/>
          </p:nvPr>
        </p:nvSpPr>
        <p:spPr/>
        <p:txBody>
          <a:bodyPr>
            <a:normAutofit/>
          </a:bodyPr>
          <a:lstStyle/>
          <a:p>
            <a:r>
              <a:rPr lang="en-US"/>
              <a:t>Centralized vs Decentralized Control</a:t>
            </a:r>
          </a:p>
        </p:txBody>
      </p:sp>
      <p:sp>
        <p:nvSpPr>
          <p:cNvPr id="3" name="Content Placeholder 2">
            <a:extLst>
              <a:ext uri="{FF2B5EF4-FFF2-40B4-BE49-F238E27FC236}">
                <a16:creationId xmlns:a16="http://schemas.microsoft.com/office/drawing/2014/main" id="{F7702971-A746-044D-A130-9B8A09F754FA}"/>
              </a:ext>
            </a:extLst>
          </p:cNvPr>
          <p:cNvSpPr>
            <a:spLocks noGrp="1"/>
          </p:cNvSpPr>
          <p:nvPr>
            <p:ph sz="half" idx="4294967295"/>
          </p:nvPr>
        </p:nvSpPr>
        <p:spPr>
          <a:xfrm>
            <a:off x="726688" y="4636952"/>
            <a:ext cx="5143959" cy="1322902"/>
          </a:xfrm>
        </p:spPr>
        <p:txBody>
          <a:bodyPr>
            <a:normAutofit fontScale="92500"/>
          </a:bodyPr>
          <a:lstStyle/>
          <a:p>
            <a:pPr marL="177800" indent="-177800">
              <a:buFont typeface="Arial" panose="020B0604020202020204" pitchFamily="34" charset="0"/>
              <a:buChar char="•"/>
            </a:pPr>
            <a:r>
              <a:rPr lang="en-US" sz="1600" dirty="0"/>
              <a:t>IT decisions are made in a centralized IT organization</a:t>
            </a:r>
          </a:p>
          <a:p>
            <a:pPr marL="177800" indent="-177800">
              <a:buFont typeface="Arial" panose="020B0604020202020204" pitchFamily="34" charset="0"/>
              <a:buChar char="•"/>
            </a:pPr>
            <a:r>
              <a:rPr lang="en-US" sz="1600" dirty="0"/>
              <a:t>Example: Centralized security policy</a:t>
            </a:r>
          </a:p>
          <a:p>
            <a:pPr marL="177800" indent="-177800">
              <a:buFont typeface="Arial" panose="020B0604020202020204" pitchFamily="34" charset="0"/>
              <a:buChar char="•"/>
            </a:pPr>
            <a:r>
              <a:rPr lang="en-US" sz="1600" dirty="0"/>
              <a:t>Example: Amazon – centralized dictates on sharing data</a:t>
            </a:r>
          </a:p>
          <a:p>
            <a:pPr marL="406400" lvl="1" indent="-177800"/>
            <a:r>
              <a:rPr lang="en-US" sz="1600" dirty="0"/>
              <a:t>See Steve Yegge's Platforms Rant</a:t>
            </a:r>
          </a:p>
        </p:txBody>
      </p:sp>
      <p:sp>
        <p:nvSpPr>
          <p:cNvPr id="4" name="Content Placeholder 3">
            <a:extLst>
              <a:ext uri="{FF2B5EF4-FFF2-40B4-BE49-F238E27FC236}">
                <a16:creationId xmlns:a16="http://schemas.microsoft.com/office/drawing/2014/main" id="{32A9EA90-8CAD-8B43-80D0-3FD1E0611397}"/>
              </a:ext>
            </a:extLst>
          </p:cNvPr>
          <p:cNvSpPr>
            <a:spLocks noGrp="1"/>
          </p:cNvSpPr>
          <p:nvPr>
            <p:ph sz="half" idx="4294967295"/>
          </p:nvPr>
        </p:nvSpPr>
        <p:spPr>
          <a:xfrm>
            <a:off x="6590371" y="4619793"/>
            <a:ext cx="4874941" cy="1462088"/>
          </a:xfrm>
        </p:spPr>
        <p:txBody>
          <a:bodyPr>
            <a:normAutofit lnSpcReduction="10000"/>
          </a:bodyPr>
          <a:lstStyle/>
          <a:p>
            <a:pPr marL="122238" indent="-122238">
              <a:buFont typeface="Arial" panose="020B0604020202020204" pitchFamily="34" charset="0"/>
              <a:buChar char="•"/>
            </a:pPr>
            <a:r>
              <a:rPr lang="en-US" sz="1600" dirty="0"/>
              <a:t>IT decisions are made by individual business units</a:t>
            </a:r>
          </a:p>
          <a:p>
            <a:pPr marL="122238" indent="-122238">
              <a:buFont typeface="Arial" panose="020B0604020202020204" pitchFamily="34" charset="0"/>
              <a:buChar char="•"/>
            </a:pPr>
            <a:r>
              <a:rPr lang="en-US" sz="1600" dirty="0"/>
              <a:t>Acquired companies frequently have their own IT infrastructure that is incompatible with other acquired organizations</a:t>
            </a:r>
          </a:p>
          <a:p>
            <a:pPr marL="122238" indent="-122238">
              <a:buFont typeface="Arial" panose="020B0604020202020204" pitchFamily="34" charset="0"/>
              <a:buChar char="•"/>
            </a:pPr>
            <a:r>
              <a:rPr lang="en-US" sz="1600" dirty="0"/>
              <a:t>This makes it hard to share data</a:t>
            </a:r>
          </a:p>
        </p:txBody>
      </p:sp>
      <p:sp>
        <p:nvSpPr>
          <p:cNvPr id="6" name="Text Placeholder 5">
            <a:extLst>
              <a:ext uri="{FF2B5EF4-FFF2-40B4-BE49-F238E27FC236}">
                <a16:creationId xmlns:a16="http://schemas.microsoft.com/office/drawing/2014/main" id="{03DBF098-1A31-2A48-97D6-44B76EEE1CC5}"/>
              </a:ext>
            </a:extLst>
          </p:cNvPr>
          <p:cNvSpPr>
            <a:spLocks noGrp="1"/>
          </p:cNvSpPr>
          <p:nvPr>
            <p:ph type="body" idx="4294967295"/>
          </p:nvPr>
        </p:nvSpPr>
        <p:spPr>
          <a:xfrm>
            <a:off x="1453165" y="1176185"/>
            <a:ext cx="2953582" cy="365125"/>
          </a:xfrm>
        </p:spPr>
        <p:txBody>
          <a:bodyPr>
            <a:normAutofit lnSpcReduction="10000"/>
          </a:bodyPr>
          <a:lstStyle/>
          <a:p>
            <a:pPr marL="0" indent="0" algn="ctr">
              <a:buNone/>
            </a:pPr>
            <a:r>
              <a:rPr lang="en-US" b="1" dirty="0">
                <a:solidFill>
                  <a:schemeClr val="tx1">
                    <a:lumMod val="50000"/>
                  </a:schemeClr>
                </a:solidFill>
              </a:rPr>
              <a:t>Central Control</a:t>
            </a:r>
          </a:p>
        </p:txBody>
      </p:sp>
      <p:sp>
        <p:nvSpPr>
          <p:cNvPr id="7" name="Text Placeholder 6">
            <a:extLst>
              <a:ext uri="{FF2B5EF4-FFF2-40B4-BE49-F238E27FC236}">
                <a16:creationId xmlns:a16="http://schemas.microsoft.com/office/drawing/2014/main" id="{FC3FD41E-506C-1E44-9730-F4BE00FF16E8}"/>
              </a:ext>
            </a:extLst>
          </p:cNvPr>
          <p:cNvSpPr>
            <a:spLocks noGrp="1"/>
          </p:cNvSpPr>
          <p:nvPr>
            <p:ph type="body" sz="quarter" idx="4294967295"/>
          </p:nvPr>
        </p:nvSpPr>
        <p:spPr>
          <a:xfrm>
            <a:off x="6973676" y="1110438"/>
            <a:ext cx="3951861" cy="381000"/>
          </a:xfrm>
        </p:spPr>
        <p:txBody>
          <a:bodyPr>
            <a:normAutofit/>
          </a:bodyPr>
          <a:lstStyle/>
          <a:p>
            <a:pPr marL="0" indent="0" algn="ctr">
              <a:buNone/>
            </a:pPr>
            <a:r>
              <a:rPr lang="en-US" b="1" dirty="0">
                <a:solidFill>
                  <a:schemeClr val="tx1">
                    <a:lumMod val="50000"/>
                  </a:schemeClr>
                </a:solidFill>
              </a:rPr>
              <a:t>Decentralized Control</a:t>
            </a:r>
          </a:p>
        </p:txBody>
      </p:sp>
      <p:grpSp>
        <p:nvGrpSpPr>
          <p:cNvPr id="19" name="Group 18">
            <a:extLst>
              <a:ext uri="{FF2B5EF4-FFF2-40B4-BE49-F238E27FC236}">
                <a16:creationId xmlns:a16="http://schemas.microsoft.com/office/drawing/2014/main" id="{C642D480-FB6E-5D41-AC01-7065D7D96004}"/>
              </a:ext>
            </a:extLst>
          </p:cNvPr>
          <p:cNvGrpSpPr>
            <a:grpSpLocks noChangeAspect="1"/>
          </p:cNvGrpSpPr>
          <p:nvPr/>
        </p:nvGrpSpPr>
        <p:grpSpPr>
          <a:xfrm>
            <a:off x="1453165" y="1852863"/>
            <a:ext cx="2875308" cy="2377439"/>
            <a:chOff x="1215081" y="1959965"/>
            <a:chExt cx="3531377" cy="2919908"/>
          </a:xfrm>
        </p:grpSpPr>
        <p:grpSp>
          <p:nvGrpSpPr>
            <p:cNvPr id="17" name="Group 16">
              <a:extLst>
                <a:ext uri="{FF2B5EF4-FFF2-40B4-BE49-F238E27FC236}">
                  <a16:creationId xmlns:a16="http://schemas.microsoft.com/office/drawing/2014/main" id="{548EE6CE-B103-CF4B-8871-E46D334535D2}"/>
                </a:ext>
              </a:extLst>
            </p:cNvPr>
            <p:cNvGrpSpPr/>
            <p:nvPr/>
          </p:nvGrpSpPr>
          <p:grpSpPr>
            <a:xfrm>
              <a:off x="1215081" y="1959965"/>
              <a:ext cx="3531377" cy="985865"/>
              <a:chOff x="1215081" y="1762049"/>
              <a:chExt cx="3531377" cy="985865"/>
            </a:xfrm>
          </p:grpSpPr>
          <p:grpSp>
            <p:nvGrpSpPr>
              <p:cNvPr id="16" name="Group 15">
                <a:extLst>
                  <a:ext uri="{FF2B5EF4-FFF2-40B4-BE49-F238E27FC236}">
                    <a16:creationId xmlns:a16="http://schemas.microsoft.com/office/drawing/2014/main" id="{3B68A895-9AEB-9940-8121-CBDB30440407}"/>
                  </a:ext>
                </a:extLst>
              </p:cNvPr>
              <p:cNvGrpSpPr/>
              <p:nvPr/>
            </p:nvGrpSpPr>
            <p:grpSpPr>
              <a:xfrm>
                <a:off x="1215081" y="1762049"/>
                <a:ext cx="1092641" cy="985865"/>
                <a:chOff x="1215081" y="1762049"/>
                <a:chExt cx="1092641" cy="985865"/>
              </a:xfrm>
            </p:grpSpPr>
            <p:sp>
              <p:nvSpPr>
                <p:cNvPr id="10" name="Oval 9">
                  <a:extLst>
                    <a:ext uri="{FF2B5EF4-FFF2-40B4-BE49-F238E27FC236}">
                      <a16:creationId xmlns:a16="http://schemas.microsoft.com/office/drawing/2014/main" id="{740AF93E-039F-B349-838B-73E3D509BA1A}"/>
                    </a:ext>
                  </a:extLst>
                </p:cNvPr>
                <p:cNvSpPr/>
                <p:nvPr/>
              </p:nvSpPr>
              <p:spPr>
                <a:xfrm>
                  <a:off x="1215081" y="1762049"/>
                  <a:ext cx="568411" cy="5575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21" name="Straight Connector 20">
                  <a:extLst>
                    <a:ext uri="{FF2B5EF4-FFF2-40B4-BE49-F238E27FC236}">
                      <a16:creationId xmlns:a16="http://schemas.microsoft.com/office/drawing/2014/main" id="{4EB68AE4-F197-8948-8492-23FC8BDA0FEA}"/>
                    </a:ext>
                  </a:extLst>
                </p:cNvPr>
                <p:cNvCxnSpPr>
                  <a:cxnSpLocks/>
                  <a:stCxn id="10" idx="5"/>
                  <a:endCxn id="8" idx="1"/>
                </p:cNvCxnSpPr>
                <p:nvPr/>
              </p:nvCxnSpPr>
              <p:spPr>
                <a:xfrm>
                  <a:off x="1700250" y="2237974"/>
                  <a:ext cx="607472" cy="5099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224CB7C-19F7-C84F-8D3B-2F446533211E}"/>
                  </a:ext>
                </a:extLst>
              </p:cNvPr>
              <p:cNvGrpSpPr/>
              <p:nvPr/>
            </p:nvGrpSpPr>
            <p:grpSpPr>
              <a:xfrm flipH="1">
                <a:off x="3653817" y="1762049"/>
                <a:ext cx="1092641" cy="985865"/>
                <a:chOff x="1215081" y="1762049"/>
                <a:chExt cx="1092641" cy="985865"/>
              </a:xfrm>
            </p:grpSpPr>
            <p:sp>
              <p:nvSpPr>
                <p:cNvPr id="38" name="Oval 37">
                  <a:extLst>
                    <a:ext uri="{FF2B5EF4-FFF2-40B4-BE49-F238E27FC236}">
                      <a16:creationId xmlns:a16="http://schemas.microsoft.com/office/drawing/2014/main" id="{08133C0B-7A97-5C44-B461-AA406E6AEF1D}"/>
                    </a:ext>
                  </a:extLst>
                </p:cNvPr>
                <p:cNvSpPr/>
                <p:nvPr/>
              </p:nvSpPr>
              <p:spPr>
                <a:xfrm>
                  <a:off x="1215081" y="1762049"/>
                  <a:ext cx="568411" cy="5575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39" name="Straight Connector 38">
                  <a:extLst>
                    <a:ext uri="{FF2B5EF4-FFF2-40B4-BE49-F238E27FC236}">
                      <a16:creationId xmlns:a16="http://schemas.microsoft.com/office/drawing/2014/main" id="{EBCB960E-164C-EE43-83D0-460156730E38}"/>
                    </a:ext>
                  </a:extLst>
                </p:cNvPr>
                <p:cNvCxnSpPr>
                  <a:cxnSpLocks/>
                  <a:stCxn id="38" idx="5"/>
                </p:cNvCxnSpPr>
                <p:nvPr/>
              </p:nvCxnSpPr>
              <p:spPr>
                <a:xfrm>
                  <a:off x="1700250" y="2237974"/>
                  <a:ext cx="607472" cy="5099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55FAFBFB-2B08-F74D-BBDE-62AB67E083B0}"/>
                </a:ext>
              </a:extLst>
            </p:cNvPr>
            <p:cNvGrpSpPr/>
            <p:nvPr/>
          </p:nvGrpSpPr>
          <p:grpSpPr>
            <a:xfrm flipH="1" flipV="1">
              <a:off x="1215081" y="3894008"/>
              <a:ext cx="3531377" cy="985865"/>
              <a:chOff x="1215081" y="1762049"/>
              <a:chExt cx="3531377" cy="985865"/>
            </a:xfrm>
          </p:grpSpPr>
          <p:grpSp>
            <p:nvGrpSpPr>
              <p:cNvPr id="41" name="Group 40">
                <a:extLst>
                  <a:ext uri="{FF2B5EF4-FFF2-40B4-BE49-F238E27FC236}">
                    <a16:creationId xmlns:a16="http://schemas.microsoft.com/office/drawing/2014/main" id="{F87B151E-F2A8-8947-A1BD-8EC0EBADB1DB}"/>
                  </a:ext>
                </a:extLst>
              </p:cNvPr>
              <p:cNvGrpSpPr/>
              <p:nvPr/>
            </p:nvGrpSpPr>
            <p:grpSpPr>
              <a:xfrm>
                <a:off x="1215081" y="1762049"/>
                <a:ext cx="1092641" cy="985865"/>
                <a:chOff x="1215081" y="1762049"/>
                <a:chExt cx="1092641" cy="985865"/>
              </a:xfrm>
            </p:grpSpPr>
            <p:sp>
              <p:nvSpPr>
                <p:cNvPr id="45" name="Oval 44">
                  <a:extLst>
                    <a:ext uri="{FF2B5EF4-FFF2-40B4-BE49-F238E27FC236}">
                      <a16:creationId xmlns:a16="http://schemas.microsoft.com/office/drawing/2014/main" id="{274D05C3-2067-7F48-9324-885AF31BDCA5}"/>
                    </a:ext>
                  </a:extLst>
                </p:cNvPr>
                <p:cNvSpPr/>
                <p:nvPr/>
              </p:nvSpPr>
              <p:spPr>
                <a:xfrm>
                  <a:off x="1215081" y="1762049"/>
                  <a:ext cx="568411" cy="5575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46" name="Straight Connector 45">
                  <a:extLst>
                    <a:ext uri="{FF2B5EF4-FFF2-40B4-BE49-F238E27FC236}">
                      <a16:creationId xmlns:a16="http://schemas.microsoft.com/office/drawing/2014/main" id="{41786441-0B3E-B848-9BDE-67E4BB5F4C5B}"/>
                    </a:ext>
                  </a:extLst>
                </p:cNvPr>
                <p:cNvCxnSpPr>
                  <a:cxnSpLocks/>
                  <a:stCxn id="45" idx="5"/>
                </p:cNvCxnSpPr>
                <p:nvPr/>
              </p:nvCxnSpPr>
              <p:spPr>
                <a:xfrm>
                  <a:off x="1700250" y="2237974"/>
                  <a:ext cx="607472" cy="5099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487DA37-BA01-FA4E-94EB-9100D8E23D0D}"/>
                  </a:ext>
                </a:extLst>
              </p:cNvPr>
              <p:cNvGrpSpPr/>
              <p:nvPr/>
            </p:nvGrpSpPr>
            <p:grpSpPr>
              <a:xfrm flipH="1">
                <a:off x="3653817" y="1762049"/>
                <a:ext cx="1092641" cy="985865"/>
                <a:chOff x="1215081" y="1762049"/>
                <a:chExt cx="1092641" cy="985865"/>
              </a:xfrm>
            </p:grpSpPr>
            <p:sp>
              <p:nvSpPr>
                <p:cNvPr id="43" name="Oval 42">
                  <a:extLst>
                    <a:ext uri="{FF2B5EF4-FFF2-40B4-BE49-F238E27FC236}">
                      <a16:creationId xmlns:a16="http://schemas.microsoft.com/office/drawing/2014/main" id="{4948B3C3-F394-3440-B0F7-DF52915C1211}"/>
                    </a:ext>
                  </a:extLst>
                </p:cNvPr>
                <p:cNvSpPr/>
                <p:nvPr/>
              </p:nvSpPr>
              <p:spPr>
                <a:xfrm>
                  <a:off x="1215081" y="1762049"/>
                  <a:ext cx="568411" cy="5575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44" name="Straight Connector 43">
                  <a:extLst>
                    <a:ext uri="{FF2B5EF4-FFF2-40B4-BE49-F238E27FC236}">
                      <a16:creationId xmlns:a16="http://schemas.microsoft.com/office/drawing/2014/main" id="{BB361F76-F6B1-3E40-87D8-1DDD0EB5C5BA}"/>
                    </a:ext>
                  </a:extLst>
                </p:cNvPr>
                <p:cNvCxnSpPr>
                  <a:cxnSpLocks/>
                  <a:stCxn id="43" idx="5"/>
                </p:cNvCxnSpPr>
                <p:nvPr/>
              </p:nvCxnSpPr>
              <p:spPr>
                <a:xfrm>
                  <a:off x="1700250" y="2237974"/>
                  <a:ext cx="607472" cy="50994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 name="Oval 7">
              <a:extLst>
                <a:ext uri="{FF2B5EF4-FFF2-40B4-BE49-F238E27FC236}">
                  <a16:creationId xmlns:a16="http://schemas.microsoft.com/office/drawing/2014/main" id="{10C7976D-6068-E14C-8CC6-E96D43FD3F31}"/>
                </a:ext>
              </a:extLst>
            </p:cNvPr>
            <p:cNvSpPr/>
            <p:nvPr/>
          </p:nvSpPr>
          <p:spPr>
            <a:xfrm>
              <a:off x="2026509" y="2466701"/>
              <a:ext cx="1920240" cy="1920240"/>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600" dirty="0"/>
                <a:t>Centralized</a:t>
              </a:r>
            </a:p>
            <a:p>
              <a:pPr algn="ctr"/>
              <a:r>
                <a:rPr lang="en-US" sz="1600" dirty="0"/>
                <a:t>IT Decision</a:t>
              </a:r>
            </a:p>
          </p:txBody>
        </p:sp>
      </p:grpSp>
      <p:grpSp>
        <p:nvGrpSpPr>
          <p:cNvPr id="61" name="Group 60">
            <a:extLst>
              <a:ext uri="{FF2B5EF4-FFF2-40B4-BE49-F238E27FC236}">
                <a16:creationId xmlns:a16="http://schemas.microsoft.com/office/drawing/2014/main" id="{924558C6-E2CF-0E44-8B32-8561E58C71BB}"/>
              </a:ext>
            </a:extLst>
          </p:cNvPr>
          <p:cNvGrpSpPr>
            <a:grpSpLocks noChangeAspect="1"/>
          </p:cNvGrpSpPr>
          <p:nvPr/>
        </p:nvGrpSpPr>
        <p:grpSpPr>
          <a:xfrm>
            <a:off x="7065519" y="1743462"/>
            <a:ext cx="3769206" cy="2560319"/>
            <a:chOff x="6910684" y="1762048"/>
            <a:chExt cx="4091069" cy="2778953"/>
          </a:xfrm>
        </p:grpSpPr>
        <p:grpSp>
          <p:nvGrpSpPr>
            <p:cNvPr id="54" name="Group 53">
              <a:extLst>
                <a:ext uri="{FF2B5EF4-FFF2-40B4-BE49-F238E27FC236}">
                  <a16:creationId xmlns:a16="http://schemas.microsoft.com/office/drawing/2014/main" id="{9D24FB2D-4F70-E643-A5CF-72BE02E4F3A3}"/>
                </a:ext>
              </a:extLst>
            </p:cNvPr>
            <p:cNvGrpSpPr/>
            <p:nvPr/>
          </p:nvGrpSpPr>
          <p:grpSpPr>
            <a:xfrm flipV="1">
              <a:off x="6910684" y="3202327"/>
              <a:ext cx="4091069" cy="1338674"/>
              <a:chOff x="6910684" y="1762048"/>
              <a:chExt cx="4091069" cy="1338674"/>
            </a:xfrm>
          </p:grpSpPr>
          <p:grpSp>
            <p:nvGrpSpPr>
              <p:cNvPr id="55" name="Group 54">
                <a:extLst>
                  <a:ext uri="{FF2B5EF4-FFF2-40B4-BE49-F238E27FC236}">
                    <a16:creationId xmlns:a16="http://schemas.microsoft.com/office/drawing/2014/main" id="{C7ADCFBA-42EB-7E41-ACB7-A5235986753E}"/>
                  </a:ext>
                </a:extLst>
              </p:cNvPr>
              <p:cNvGrpSpPr/>
              <p:nvPr/>
            </p:nvGrpSpPr>
            <p:grpSpPr>
              <a:xfrm flipH="1">
                <a:off x="9005285" y="1762048"/>
                <a:ext cx="1996468" cy="1338674"/>
                <a:chOff x="6910684" y="1762048"/>
                <a:chExt cx="1996468" cy="1338674"/>
              </a:xfrm>
            </p:grpSpPr>
            <p:cxnSp>
              <p:nvCxnSpPr>
                <p:cNvPr id="59" name="Straight Connector 58">
                  <a:extLst>
                    <a:ext uri="{FF2B5EF4-FFF2-40B4-BE49-F238E27FC236}">
                      <a16:creationId xmlns:a16="http://schemas.microsoft.com/office/drawing/2014/main" id="{AD6E7CF2-5F85-DA48-B0D9-264D625CBCF7}"/>
                    </a:ext>
                  </a:extLst>
                </p:cNvPr>
                <p:cNvCxnSpPr>
                  <a:cxnSpLocks/>
                </p:cNvCxnSpPr>
                <p:nvPr/>
              </p:nvCxnSpPr>
              <p:spPr>
                <a:xfrm>
                  <a:off x="7943310" y="2514932"/>
                  <a:ext cx="963842" cy="5857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334B02F4-A8F0-B845-A701-FF5B1E9514C5}"/>
                    </a:ext>
                  </a:extLst>
                </p:cNvPr>
                <p:cNvSpPr/>
                <p:nvPr/>
              </p:nvSpPr>
              <p:spPr>
                <a:xfrm rot="10800000">
                  <a:off x="6910684" y="1762048"/>
                  <a:ext cx="1097280" cy="1097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Business</a:t>
                  </a:r>
                </a:p>
                <a:p>
                  <a:pPr algn="ctr"/>
                  <a:r>
                    <a:rPr lang="en-US" sz="1600" dirty="0">
                      <a:solidFill>
                        <a:schemeClr val="bg1"/>
                      </a:solidFill>
                    </a:rPr>
                    <a:t>Unit</a:t>
                  </a:r>
                </a:p>
              </p:txBody>
            </p:sp>
          </p:grpSp>
          <p:grpSp>
            <p:nvGrpSpPr>
              <p:cNvPr id="56" name="Group 55">
                <a:extLst>
                  <a:ext uri="{FF2B5EF4-FFF2-40B4-BE49-F238E27FC236}">
                    <a16:creationId xmlns:a16="http://schemas.microsoft.com/office/drawing/2014/main" id="{17D4DC68-B673-D54B-B136-1DFFF6EDDED3}"/>
                  </a:ext>
                </a:extLst>
              </p:cNvPr>
              <p:cNvGrpSpPr/>
              <p:nvPr/>
            </p:nvGrpSpPr>
            <p:grpSpPr>
              <a:xfrm>
                <a:off x="6910684" y="1762048"/>
                <a:ext cx="1996468" cy="1338674"/>
                <a:chOff x="6910684" y="1762048"/>
                <a:chExt cx="1996468" cy="1338674"/>
              </a:xfrm>
            </p:grpSpPr>
            <p:cxnSp>
              <p:nvCxnSpPr>
                <p:cNvPr id="57" name="Straight Connector 56">
                  <a:extLst>
                    <a:ext uri="{FF2B5EF4-FFF2-40B4-BE49-F238E27FC236}">
                      <a16:creationId xmlns:a16="http://schemas.microsoft.com/office/drawing/2014/main" id="{9AF5E412-F11C-474C-88F0-DEAC93127A3D}"/>
                    </a:ext>
                  </a:extLst>
                </p:cNvPr>
                <p:cNvCxnSpPr>
                  <a:cxnSpLocks/>
                </p:cNvCxnSpPr>
                <p:nvPr/>
              </p:nvCxnSpPr>
              <p:spPr>
                <a:xfrm>
                  <a:off x="7943310" y="2514932"/>
                  <a:ext cx="963842" cy="5857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5395140-6E34-0F43-AFF3-08C36151B4B4}"/>
                    </a:ext>
                  </a:extLst>
                </p:cNvPr>
                <p:cNvSpPr/>
                <p:nvPr/>
              </p:nvSpPr>
              <p:spPr>
                <a:xfrm rot="10800000">
                  <a:off x="6910684" y="1762048"/>
                  <a:ext cx="1097280" cy="1097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Business</a:t>
                  </a:r>
                </a:p>
                <a:p>
                  <a:pPr algn="ctr"/>
                  <a:r>
                    <a:rPr lang="en-US" sz="1600" dirty="0">
                      <a:solidFill>
                        <a:schemeClr val="bg1"/>
                      </a:solidFill>
                    </a:rPr>
                    <a:t>Unit</a:t>
                  </a:r>
                </a:p>
              </p:txBody>
            </p:sp>
          </p:grpSp>
        </p:grpSp>
        <p:grpSp>
          <p:nvGrpSpPr>
            <p:cNvPr id="53" name="Group 52">
              <a:extLst>
                <a:ext uri="{FF2B5EF4-FFF2-40B4-BE49-F238E27FC236}">
                  <a16:creationId xmlns:a16="http://schemas.microsoft.com/office/drawing/2014/main" id="{692F9D80-42E0-1C44-B285-AD06A1424815}"/>
                </a:ext>
              </a:extLst>
            </p:cNvPr>
            <p:cNvGrpSpPr/>
            <p:nvPr/>
          </p:nvGrpSpPr>
          <p:grpSpPr>
            <a:xfrm>
              <a:off x="6910684" y="1762048"/>
              <a:ext cx="4091069" cy="1338674"/>
              <a:chOff x="6910684" y="1762048"/>
              <a:chExt cx="4091069" cy="1338674"/>
            </a:xfrm>
          </p:grpSpPr>
          <p:grpSp>
            <p:nvGrpSpPr>
              <p:cNvPr id="50" name="Group 49">
                <a:extLst>
                  <a:ext uri="{FF2B5EF4-FFF2-40B4-BE49-F238E27FC236}">
                    <a16:creationId xmlns:a16="http://schemas.microsoft.com/office/drawing/2014/main" id="{90E3B4AC-3D26-A345-9D3C-23BDAEC2E0A2}"/>
                  </a:ext>
                </a:extLst>
              </p:cNvPr>
              <p:cNvGrpSpPr/>
              <p:nvPr/>
            </p:nvGrpSpPr>
            <p:grpSpPr>
              <a:xfrm flipH="1">
                <a:off x="9005285" y="1762048"/>
                <a:ext cx="1996468" cy="1338674"/>
                <a:chOff x="6910684" y="1762048"/>
                <a:chExt cx="1996468" cy="1338674"/>
              </a:xfrm>
            </p:grpSpPr>
            <p:cxnSp>
              <p:nvCxnSpPr>
                <p:cNvPr id="51" name="Straight Connector 50">
                  <a:extLst>
                    <a:ext uri="{FF2B5EF4-FFF2-40B4-BE49-F238E27FC236}">
                      <a16:creationId xmlns:a16="http://schemas.microsoft.com/office/drawing/2014/main" id="{6BB4D515-97FD-9946-91EC-4FAC2AC3A029}"/>
                    </a:ext>
                  </a:extLst>
                </p:cNvPr>
                <p:cNvCxnSpPr>
                  <a:cxnSpLocks/>
                </p:cNvCxnSpPr>
                <p:nvPr/>
              </p:nvCxnSpPr>
              <p:spPr>
                <a:xfrm>
                  <a:off x="7943310" y="2514932"/>
                  <a:ext cx="963842" cy="5857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7A186E58-36EE-2745-A833-BBB9FAFC84EF}"/>
                    </a:ext>
                  </a:extLst>
                </p:cNvPr>
                <p:cNvSpPr/>
                <p:nvPr/>
              </p:nvSpPr>
              <p:spPr>
                <a:xfrm>
                  <a:off x="6910684" y="1762048"/>
                  <a:ext cx="1097280" cy="1097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Business</a:t>
                  </a:r>
                </a:p>
                <a:p>
                  <a:pPr algn="ctr"/>
                  <a:r>
                    <a:rPr lang="en-US" sz="1600" dirty="0">
                      <a:solidFill>
                        <a:schemeClr val="bg1"/>
                      </a:solidFill>
                    </a:rPr>
                    <a:t>Unit</a:t>
                  </a:r>
                </a:p>
              </p:txBody>
            </p:sp>
          </p:grpSp>
          <p:grpSp>
            <p:nvGrpSpPr>
              <p:cNvPr id="49" name="Group 48">
                <a:extLst>
                  <a:ext uri="{FF2B5EF4-FFF2-40B4-BE49-F238E27FC236}">
                    <a16:creationId xmlns:a16="http://schemas.microsoft.com/office/drawing/2014/main" id="{C863BC72-5A1C-CB42-9BD1-3AE4A892FDAA}"/>
                  </a:ext>
                </a:extLst>
              </p:cNvPr>
              <p:cNvGrpSpPr/>
              <p:nvPr/>
            </p:nvGrpSpPr>
            <p:grpSpPr>
              <a:xfrm>
                <a:off x="6910684" y="1762048"/>
                <a:ext cx="1996468" cy="1338674"/>
                <a:chOff x="6910684" y="1762048"/>
                <a:chExt cx="1996468" cy="1338674"/>
              </a:xfrm>
            </p:grpSpPr>
            <p:cxnSp>
              <p:nvCxnSpPr>
                <p:cNvPr id="32" name="Straight Connector 31">
                  <a:extLst>
                    <a:ext uri="{FF2B5EF4-FFF2-40B4-BE49-F238E27FC236}">
                      <a16:creationId xmlns:a16="http://schemas.microsoft.com/office/drawing/2014/main" id="{BACED11D-9829-5F4F-9CDD-309940EF02FF}"/>
                    </a:ext>
                  </a:extLst>
                </p:cNvPr>
                <p:cNvCxnSpPr>
                  <a:cxnSpLocks/>
                </p:cNvCxnSpPr>
                <p:nvPr/>
              </p:nvCxnSpPr>
              <p:spPr>
                <a:xfrm>
                  <a:off x="7943310" y="2514932"/>
                  <a:ext cx="963842" cy="58579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BAE5FE5-7827-284C-AA55-CC99F59E0440}"/>
                    </a:ext>
                  </a:extLst>
                </p:cNvPr>
                <p:cNvSpPr/>
                <p:nvPr/>
              </p:nvSpPr>
              <p:spPr>
                <a:xfrm>
                  <a:off x="6910684" y="1762048"/>
                  <a:ext cx="1097280" cy="10972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Business</a:t>
                  </a:r>
                </a:p>
                <a:p>
                  <a:pPr algn="ctr"/>
                  <a:r>
                    <a:rPr lang="en-US" sz="1600" dirty="0">
                      <a:solidFill>
                        <a:schemeClr val="bg1"/>
                      </a:solidFill>
                    </a:rPr>
                    <a:t>Unit</a:t>
                  </a:r>
                </a:p>
              </p:txBody>
            </p:sp>
          </p:grpSp>
        </p:grpSp>
        <p:sp>
          <p:nvSpPr>
            <p:cNvPr id="24" name="Oval 23">
              <a:extLst>
                <a:ext uri="{FF2B5EF4-FFF2-40B4-BE49-F238E27FC236}">
                  <a16:creationId xmlns:a16="http://schemas.microsoft.com/office/drawing/2014/main" id="{20E77E1A-946F-8144-A14F-4F078630276E}"/>
                </a:ext>
              </a:extLst>
            </p:cNvPr>
            <p:cNvSpPr/>
            <p:nvPr/>
          </p:nvSpPr>
          <p:spPr>
            <a:xfrm>
              <a:off x="8633252" y="2811162"/>
              <a:ext cx="640080" cy="640080"/>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59398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D63BBB-B2C3-514F-B970-E82B6F66F971}"/>
              </a:ext>
            </a:extLst>
          </p:cNvPr>
          <p:cNvSpPr>
            <a:spLocks noGrp="1"/>
          </p:cNvSpPr>
          <p:nvPr>
            <p:ph type="title"/>
          </p:nvPr>
        </p:nvSpPr>
        <p:spPr/>
        <p:txBody>
          <a:bodyPr>
            <a:normAutofit/>
          </a:bodyPr>
          <a:lstStyle/>
          <a:p>
            <a:r>
              <a:rPr lang="en-US"/>
              <a:t>Conway’s Law</a:t>
            </a:r>
          </a:p>
        </p:txBody>
      </p:sp>
      <p:sp>
        <p:nvSpPr>
          <p:cNvPr id="9" name="Content Placeholder 8">
            <a:extLst>
              <a:ext uri="{FF2B5EF4-FFF2-40B4-BE49-F238E27FC236}">
                <a16:creationId xmlns:a16="http://schemas.microsoft.com/office/drawing/2014/main" id="{915AAD1C-11B0-6740-AB34-A004149BEE6A}"/>
              </a:ext>
            </a:extLst>
          </p:cNvPr>
          <p:cNvSpPr>
            <a:spLocks noGrp="1"/>
          </p:cNvSpPr>
          <p:nvPr>
            <p:ph idx="4294967295"/>
          </p:nvPr>
        </p:nvSpPr>
        <p:spPr>
          <a:xfrm>
            <a:off x="268147" y="5277130"/>
            <a:ext cx="11655706" cy="768350"/>
          </a:xfrm>
        </p:spPr>
        <p:txBody>
          <a:bodyPr>
            <a:normAutofit/>
          </a:bodyPr>
          <a:lstStyle/>
          <a:p>
            <a:pPr marL="0" indent="0" algn="ctr">
              <a:buNone/>
            </a:pPr>
            <a:r>
              <a:rPr lang="en-US" b="1" dirty="0">
                <a:solidFill>
                  <a:schemeClr val="accent1"/>
                </a:solidFill>
              </a:rPr>
              <a:t>Corollary: </a:t>
            </a:r>
            <a:r>
              <a:rPr lang="en-US" dirty="0"/>
              <a:t>The structure of our code and data will tend to reflect our our org chart, not what is ideal for serving our customers!</a:t>
            </a:r>
          </a:p>
        </p:txBody>
      </p:sp>
      <p:sp>
        <p:nvSpPr>
          <p:cNvPr id="25" name="Content Placeholder 4">
            <a:extLst>
              <a:ext uri="{FF2B5EF4-FFF2-40B4-BE49-F238E27FC236}">
                <a16:creationId xmlns:a16="http://schemas.microsoft.com/office/drawing/2014/main" id="{CC7903FB-FF26-4C41-919E-2C6DF3EB7B7E}"/>
              </a:ext>
            </a:extLst>
          </p:cNvPr>
          <p:cNvSpPr txBox="1">
            <a:spLocks/>
          </p:cNvSpPr>
          <p:nvPr/>
        </p:nvSpPr>
        <p:spPr bwMode="gray">
          <a:xfrm>
            <a:off x="495300" y="1426331"/>
            <a:ext cx="11312072" cy="1244081"/>
          </a:xfrm>
          <a:prstGeom prst="rect">
            <a:avLst/>
          </a:prstGeom>
          <a:solidFill>
            <a:schemeClr val="bg2">
              <a:lumMod val="95000"/>
            </a:schemeClr>
          </a:solidFill>
          <a:ln>
            <a:noFill/>
          </a:ln>
        </p:spPr>
        <p:txBody>
          <a:bodyPr vert="horz" wrap="square" lIns="457200" tIns="118872" rIns="457200" bIns="118872" rtlCol="0" anchor="ctr" anchorCtr="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2000" i="1" dirty="0">
                <a:solidFill>
                  <a:schemeClr val="accent6"/>
                </a:solidFill>
              </a:rPr>
              <a:t>Any organization that designs a system will produce a design whose structure is a copy of the organization's communication structure.</a:t>
            </a:r>
          </a:p>
        </p:txBody>
      </p:sp>
      <p:cxnSp>
        <p:nvCxnSpPr>
          <p:cNvPr id="19" name="Straight Connector 18">
            <a:extLst>
              <a:ext uri="{FF2B5EF4-FFF2-40B4-BE49-F238E27FC236}">
                <a16:creationId xmlns:a16="http://schemas.microsoft.com/office/drawing/2014/main" id="{F2121462-C5CE-864D-A611-D6243B53DCA0}"/>
              </a:ext>
            </a:extLst>
          </p:cNvPr>
          <p:cNvCxnSpPr>
            <a:stCxn id="11" idx="2"/>
            <a:endCxn id="13" idx="0"/>
          </p:cNvCxnSpPr>
          <p:nvPr/>
        </p:nvCxnSpPr>
        <p:spPr>
          <a:xfrm>
            <a:off x="2938852" y="3557336"/>
            <a:ext cx="691978" cy="263123"/>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7FA773-99FA-2B43-9CB2-D0DD6A2B63EC}"/>
              </a:ext>
            </a:extLst>
          </p:cNvPr>
          <p:cNvCxnSpPr>
            <a:cxnSpLocks/>
            <a:stCxn id="13" idx="2"/>
            <a:endCxn id="15" idx="0"/>
          </p:cNvCxnSpPr>
          <p:nvPr/>
        </p:nvCxnSpPr>
        <p:spPr>
          <a:xfrm>
            <a:off x="3630830" y="4166448"/>
            <a:ext cx="753762" cy="214721"/>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176003-81EB-3B4C-A565-5E1174E6E63C}"/>
              </a:ext>
            </a:extLst>
          </p:cNvPr>
          <p:cNvCxnSpPr>
            <a:cxnSpLocks/>
            <a:stCxn id="14" idx="0"/>
            <a:endCxn id="13" idx="2"/>
          </p:cNvCxnSpPr>
          <p:nvPr/>
        </p:nvCxnSpPr>
        <p:spPr>
          <a:xfrm flipV="1">
            <a:off x="3253949" y="4166448"/>
            <a:ext cx="376881" cy="21271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FBC5B6-1A1F-C84C-A717-A13489BE770B}"/>
              </a:ext>
            </a:extLst>
          </p:cNvPr>
          <p:cNvCxnSpPr>
            <a:cxnSpLocks/>
            <a:stCxn id="12" idx="0"/>
            <a:endCxn id="11" idx="2"/>
          </p:cNvCxnSpPr>
          <p:nvPr/>
        </p:nvCxnSpPr>
        <p:spPr>
          <a:xfrm flipV="1">
            <a:off x="2337490" y="3557336"/>
            <a:ext cx="601362" cy="251754"/>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465A00-702A-AF4D-AD84-D39F679CE91C}"/>
              </a:ext>
            </a:extLst>
          </p:cNvPr>
          <p:cNvCxnSpPr>
            <a:stCxn id="29" idx="2"/>
            <a:endCxn id="31" idx="0"/>
          </p:cNvCxnSpPr>
          <p:nvPr/>
        </p:nvCxnSpPr>
        <p:spPr>
          <a:xfrm>
            <a:off x="8373756" y="3550608"/>
            <a:ext cx="691978" cy="263123"/>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777DF5-0BDA-8040-8294-0781C5AA4262}"/>
              </a:ext>
            </a:extLst>
          </p:cNvPr>
          <p:cNvCxnSpPr>
            <a:cxnSpLocks/>
            <a:stCxn id="31" idx="2"/>
            <a:endCxn id="33" idx="0"/>
          </p:cNvCxnSpPr>
          <p:nvPr/>
        </p:nvCxnSpPr>
        <p:spPr>
          <a:xfrm>
            <a:off x="9065734" y="4159720"/>
            <a:ext cx="753762" cy="214721"/>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62E858-2A4F-FA4D-AED0-29B7E78C2542}"/>
              </a:ext>
            </a:extLst>
          </p:cNvPr>
          <p:cNvCxnSpPr>
            <a:cxnSpLocks/>
            <a:stCxn id="32" idx="0"/>
            <a:endCxn id="31" idx="2"/>
          </p:cNvCxnSpPr>
          <p:nvPr/>
        </p:nvCxnSpPr>
        <p:spPr>
          <a:xfrm flipV="1">
            <a:off x="8688853" y="4159720"/>
            <a:ext cx="376881" cy="21271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CC792E2-B026-E249-822D-B6D3629434E1}"/>
              </a:ext>
            </a:extLst>
          </p:cNvPr>
          <p:cNvCxnSpPr>
            <a:cxnSpLocks/>
            <a:stCxn id="30" idx="0"/>
            <a:endCxn id="29" idx="2"/>
          </p:cNvCxnSpPr>
          <p:nvPr/>
        </p:nvCxnSpPr>
        <p:spPr>
          <a:xfrm flipV="1">
            <a:off x="7772394" y="3550608"/>
            <a:ext cx="601362" cy="251754"/>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40" name="Right Arrow 39">
            <a:extLst>
              <a:ext uri="{FF2B5EF4-FFF2-40B4-BE49-F238E27FC236}">
                <a16:creationId xmlns:a16="http://schemas.microsoft.com/office/drawing/2014/main" id="{31AF6442-1AA7-DE45-A458-88969F5FEAB6}"/>
              </a:ext>
            </a:extLst>
          </p:cNvPr>
          <p:cNvSpPr/>
          <p:nvPr/>
        </p:nvSpPr>
        <p:spPr>
          <a:xfrm>
            <a:off x="5257802" y="3663837"/>
            <a:ext cx="1550768" cy="637967"/>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1" name="Rectangle 10">
            <a:extLst>
              <a:ext uri="{FF2B5EF4-FFF2-40B4-BE49-F238E27FC236}">
                <a16:creationId xmlns:a16="http://schemas.microsoft.com/office/drawing/2014/main" id="{3C3C48F6-28F3-0D45-8D70-E198A05789A0}"/>
              </a:ext>
            </a:extLst>
          </p:cNvPr>
          <p:cNvSpPr/>
          <p:nvPr/>
        </p:nvSpPr>
        <p:spPr>
          <a:xfrm>
            <a:off x="2561971" y="3211347"/>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A</a:t>
            </a:r>
          </a:p>
        </p:txBody>
      </p:sp>
      <p:sp>
        <p:nvSpPr>
          <p:cNvPr id="12" name="Rectangle 11">
            <a:extLst>
              <a:ext uri="{FF2B5EF4-FFF2-40B4-BE49-F238E27FC236}">
                <a16:creationId xmlns:a16="http://schemas.microsoft.com/office/drawing/2014/main" id="{E520981A-9D94-C04A-81F4-EBD7F13580AA}"/>
              </a:ext>
            </a:extLst>
          </p:cNvPr>
          <p:cNvSpPr/>
          <p:nvPr/>
        </p:nvSpPr>
        <p:spPr>
          <a:xfrm>
            <a:off x="1960609" y="3809090"/>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B</a:t>
            </a:r>
          </a:p>
        </p:txBody>
      </p:sp>
      <p:sp>
        <p:nvSpPr>
          <p:cNvPr id="13" name="Rectangle 12">
            <a:extLst>
              <a:ext uri="{FF2B5EF4-FFF2-40B4-BE49-F238E27FC236}">
                <a16:creationId xmlns:a16="http://schemas.microsoft.com/office/drawing/2014/main" id="{8BF9D6CE-4E10-EF40-903F-E328EE430A1A}"/>
              </a:ext>
            </a:extLst>
          </p:cNvPr>
          <p:cNvSpPr/>
          <p:nvPr/>
        </p:nvSpPr>
        <p:spPr>
          <a:xfrm>
            <a:off x="3253949" y="3820459"/>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C</a:t>
            </a:r>
          </a:p>
        </p:txBody>
      </p:sp>
      <p:sp>
        <p:nvSpPr>
          <p:cNvPr id="14" name="Rectangle 13">
            <a:extLst>
              <a:ext uri="{FF2B5EF4-FFF2-40B4-BE49-F238E27FC236}">
                <a16:creationId xmlns:a16="http://schemas.microsoft.com/office/drawing/2014/main" id="{FC09DCB0-948A-5345-9906-8E1ED34D3BD1}"/>
              </a:ext>
            </a:extLst>
          </p:cNvPr>
          <p:cNvSpPr/>
          <p:nvPr/>
        </p:nvSpPr>
        <p:spPr>
          <a:xfrm>
            <a:off x="2877068" y="4379164"/>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D</a:t>
            </a:r>
          </a:p>
        </p:txBody>
      </p:sp>
      <p:sp>
        <p:nvSpPr>
          <p:cNvPr id="15" name="Rectangle 14">
            <a:extLst>
              <a:ext uri="{FF2B5EF4-FFF2-40B4-BE49-F238E27FC236}">
                <a16:creationId xmlns:a16="http://schemas.microsoft.com/office/drawing/2014/main" id="{0A0E5345-3F8F-6F48-AF79-4D9C1F2F0590}"/>
              </a:ext>
            </a:extLst>
          </p:cNvPr>
          <p:cNvSpPr/>
          <p:nvPr/>
        </p:nvSpPr>
        <p:spPr>
          <a:xfrm>
            <a:off x="4007711" y="4381169"/>
            <a:ext cx="753762" cy="3459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Dept E</a:t>
            </a:r>
          </a:p>
        </p:txBody>
      </p:sp>
      <p:sp>
        <p:nvSpPr>
          <p:cNvPr id="29" name="Rectangle 28">
            <a:extLst>
              <a:ext uri="{FF2B5EF4-FFF2-40B4-BE49-F238E27FC236}">
                <a16:creationId xmlns:a16="http://schemas.microsoft.com/office/drawing/2014/main" id="{37C594FF-4207-2947-87F9-937FC32149EB}"/>
              </a:ext>
            </a:extLst>
          </p:cNvPr>
          <p:cNvSpPr/>
          <p:nvPr/>
        </p:nvSpPr>
        <p:spPr>
          <a:xfrm>
            <a:off x="7996875" y="3204619"/>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A</a:t>
            </a:r>
          </a:p>
        </p:txBody>
      </p:sp>
      <p:sp>
        <p:nvSpPr>
          <p:cNvPr id="30" name="Rectangle 29">
            <a:extLst>
              <a:ext uri="{FF2B5EF4-FFF2-40B4-BE49-F238E27FC236}">
                <a16:creationId xmlns:a16="http://schemas.microsoft.com/office/drawing/2014/main" id="{14B9477F-F55B-4A47-8DA8-D6D3B184C54C}"/>
              </a:ext>
            </a:extLst>
          </p:cNvPr>
          <p:cNvSpPr/>
          <p:nvPr/>
        </p:nvSpPr>
        <p:spPr>
          <a:xfrm>
            <a:off x="7395513" y="3802362"/>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B</a:t>
            </a:r>
          </a:p>
        </p:txBody>
      </p:sp>
      <p:sp>
        <p:nvSpPr>
          <p:cNvPr id="31" name="Rectangle 30">
            <a:extLst>
              <a:ext uri="{FF2B5EF4-FFF2-40B4-BE49-F238E27FC236}">
                <a16:creationId xmlns:a16="http://schemas.microsoft.com/office/drawing/2014/main" id="{86040D18-5C48-614D-A6B0-EAC4733B46E2}"/>
              </a:ext>
            </a:extLst>
          </p:cNvPr>
          <p:cNvSpPr/>
          <p:nvPr/>
        </p:nvSpPr>
        <p:spPr>
          <a:xfrm>
            <a:off x="8688853" y="3813731"/>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C</a:t>
            </a:r>
          </a:p>
        </p:txBody>
      </p:sp>
      <p:sp>
        <p:nvSpPr>
          <p:cNvPr id="32" name="Rectangle 31">
            <a:extLst>
              <a:ext uri="{FF2B5EF4-FFF2-40B4-BE49-F238E27FC236}">
                <a16:creationId xmlns:a16="http://schemas.microsoft.com/office/drawing/2014/main" id="{FFA44DD2-1111-5742-A2DD-119BDFD20E76}"/>
              </a:ext>
            </a:extLst>
          </p:cNvPr>
          <p:cNvSpPr/>
          <p:nvPr/>
        </p:nvSpPr>
        <p:spPr>
          <a:xfrm>
            <a:off x="8311972" y="4372436"/>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D</a:t>
            </a:r>
          </a:p>
        </p:txBody>
      </p:sp>
      <p:sp>
        <p:nvSpPr>
          <p:cNvPr id="33" name="Rectangle 32">
            <a:extLst>
              <a:ext uri="{FF2B5EF4-FFF2-40B4-BE49-F238E27FC236}">
                <a16:creationId xmlns:a16="http://schemas.microsoft.com/office/drawing/2014/main" id="{323F3590-CADF-414A-831C-042318261517}"/>
              </a:ext>
            </a:extLst>
          </p:cNvPr>
          <p:cNvSpPr/>
          <p:nvPr/>
        </p:nvSpPr>
        <p:spPr>
          <a:xfrm>
            <a:off x="9442615" y="4374441"/>
            <a:ext cx="753762" cy="3459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Lib E</a:t>
            </a:r>
          </a:p>
        </p:txBody>
      </p:sp>
    </p:spTree>
    <p:extLst>
      <p:ext uri="{BB962C8B-B14F-4D97-AF65-F5344CB8AC3E}">
        <p14:creationId xmlns:p14="http://schemas.microsoft.com/office/powerpoint/2010/main" val="740374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5797F-D55D-4BC5-B18A-8EAC5707E4E2}"/>
              </a:ext>
            </a:extLst>
          </p:cNvPr>
          <p:cNvSpPr>
            <a:spLocks noGrp="1"/>
          </p:cNvSpPr>
          <p:nvPr>
            <p:ph type="body" idx="1"/>
          </p:nvPr>
        </p:nvSpPr>
        <p:spPr>
          <a:xfrm>
            <a:off x="1752600" y="4255572"/>
            <a:ext cx="8686800" cy="664797"/>
          </a:xfrm>
        </p:spPr>
        <p:txBody>
          <a:bodyPr/>
          <a:lstStyle/>
          <a:p>
            <a:r>
              <a:rPr lang="en-US" sz="2400" dirty="0"/>
              <a:t>A tool to break down siloed thinking</a:t>
            </a:r>
          </a:p>
          <a:p>
            <a:endParaRPr lang="en-US" dirty="0"/>
          </a:p>
        </p:txBody>
      </p:sp>
      <p:sp>
        <p:nvSpPr>
          <p:cNvPr id="3" name="Title 2">
            <a:extLst>
              <a:ext uri="{FF2B5EF4-FFF2-40B4-BE49-F238E27FC236}">
                <a16:creationId xmlns:a16="http://schemas.microsoft.com/office/drawing/2014/main" id="{CDD275DE-DEB7-4108-BCF6-075C5DB8FE02}"/>
              </a:ext>
            </a:extLst>
          </p:cNvPr>
          <p:cNvSpPr>
            <a:spLocks noGrp="1"/>
          </p:cNvSpPr>
          <p:nvPr>
            <p:ph type="title"/>
          </p:nvPr>
        </p:nvSpPr>
        <p:spPr>
          <a:xfrm>
            <a:off x="1752600" y="2451107"/>
            <a:ext cx="8686800" cy="1523494"/>
          </a:xfrm>
        </p:spPr>
        <p:txBody>
          <a:bodyPr/>
          <a:lstStyle/>
          <a:p>
            <a:r>
              <a:rPr lang="en-US" dirty="0"/>
              <a:t>What is Systems Thinking?</a:t>
            </a:r>
          </a:p>
        </p:txBody>
      </p:sp>
    </p:spTree>
    <p:extLst>
      <p:ext uri="{BB962C8B-B14F-4D97-AF65-F5344CB8AC3E}">
        <p14:creationId xmlns:p14="http://schemas.microsoft.com/office/powerpoint/2010/main" val="3942751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A52EB4-3401-4C9C-BA11-067186984477}"/>
              </a:ext>
            </a:extLst>
          </p:cNvPr>
          <p:cNvSpPr/>
          <p:nvPr/>
        </p:nvSpPr>
        <p:spPr>
          <a:xfrm>
            <a:off x="0" y="2077278"/>
            <a:ext cx="12192000" cy="1828800"/>
          </a:xfrm>
          <a:prstGeom prst="rect">
            <a:avLst/>
          </a:prstGeom>
          <a:solidFill>
            <a:srgbClr val="DDDDD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Title 1">
            <a:extLst>
              <a:ext uri="{FF2B5EF4-FFF2-40B4-BE49-F238E27FC236}">
                <a16:creationId xmlns:a16="http://schemas.microsoft.com/office/drawing/2014/main" id="{4420672C-079F-074A-AC98-6E2DEEC4BD88}"/>
              </a:ext>
            </a:extLst>
          </p:cNvPr>
          <p:cNvSpPr>
            <a:spLocks noGrp="1"/>
          </p:cNvSpPr>
          <p:nvPr>
            <p:ph type="title"/>
          </p:nvPr>
        </p:nvSpPr>
        <p:spPr>
          <a:xfrm>
            <a:off x="495300" y="0"/>
            <a:ext cx="8132885" cy="1074058"/>
          </a:xfrm>
        </p:spPr>
        <p:txBody>
          <a:bodyPr anchor="b">
            <a:normAutofit/>
          </a:bodyPr>
          <a:lstStyle/>
          <a:p>
            <a:r>
              <a:rPr lang="en-US" dirty="0"/>
              <a:t>Systems Thinking Definition</a:t>
            </a:r>
          </a:p>
        </p:txBody>
      </p:sp>
      <p:sp>
        <p:nvSpPr>
          <p:cNvPr id="3" name="Content Placeholder 2">
            <a:extLst>
              <a:ext uri="{FF2B5EF4-FFF2-40B4-BE49-F238E27FC236}">
                <a16:creationId xmlns:a16="http://schemas.microsoft.com/office/drawing/2014/main" id="{F150DF4D-1EC8-D247-804E-3BF71DA1E3A2}"/>
              </a:ext>
            </a:extLst>
          </p:cNvPr>
          <p:cNvSpPr>
            <a:spLocks noGrp="1"/>
          </p:cNvSpPr>
          <p:nvPr>
            <p:ph idx="1"/>
          </p:nvPr>
        </p:nvSpPr>
        <p:spPr>
          <a:xfrm>
            <a:off x="1423780" y="2458347"/>
            <a:ext cx="9344439" cy="1265445"/>
          </a:xfrm>
        </p:spPr>
        <p:txBody>
          <a:bodyPr>
            <a:normAutofit/>
          </a:bodyPr>
          <a:lstStyle/>
          <a:p>
            <a:pPr marL="0" indent="0">
              <a:lnSpc>
                <a:spcPct val="100000"/>
              </a:lnSpc>
              <a:spcBef>
                <a:spcPts val="2400"/>
              </a:spcBef>
              <a:spcAft>
                <a:spcPts val="3000"/>
              </a:spcAft>
              <a:buNone/>
            </a:pPr>
            <a:r>
              <a:rPr lang="en-US" b="1" dirty="0">
                <a:solidFill>
                  <a:srgbClr val="E87722"/>
                </a:solidFill>
              </a:rPr>
              <a:t>Systems thinking</a:t>
            </a:r>
            <a:r>
              <a:rPr lang="en-US" dirty="0">
                <a:solidFill>
                  <a:srgbClr val="E87722"/>
                </a:solidFill>
              </a:rPr>
              <a:t> </a:t>
            </a:r>
            <a:r>
              <a:rPr lang="en-US" dirty="0"/>
              <a:t>is </a:t>
            </a:r>
            <a:r>
              <a:rPr lang="en-US" dirty="0">
                <a:solidFill>
                  <a:schemeClr val="tx2"/>
                </a:solidFill>
              </a:rPr>
              <a:t>a holistic approach to analysis </a:t>
            </a:r>
            <a:r>
              <a:rPr lang="en-US" dirty="0"/>
              <a:t>that focuses on the way that a</a:t>
            </a:r>
            <a:r>
              <a:rPr lang="en-US" dirty="0">
                <a:solidFill>
                  <a:srgbClr val="E87722"/>
                </a:solidFill>
              </a:rPr>
              <a:t> </a:t>
            </a:r>
            <a:r>
              <a:rPr lang="en-US" dirty="0"/>
              <a:t>system's</a:t>
            </a:r>
            <a:r>
              <a:rPr lang="en-US" dirty="0">
                <a:solidFill>
                  <a:srgbClr val="E87722"/>
                </a:solidFill>
              </a:rPr>
              <a:t> </a:t>
            </a:r>
            <a:r>
              <a:rPr lang="en-US" dirty="0"/>
              <a:t>constituent parts interrelate and how systems</a:t>
            </a:r>
            <a:r>
              <a:rPr lang="en-US" dirty="0">
                <a:solidFill>
                  <a:srgbClr val="E87722"/>
                </a:solidFill>
              </a:rPr>
              <a:t> </a:t>
            </a:r>
            <a:r>
              <a:rPr lang="en-US" dirty="0"/>
              <a:t>work</a:t>
            </a:r>
            <a:r>
              <a:rPr lang="en-US" dirty="0">
                <a:solidFill>
                  <a:srgbClr val="E87722"/>
                </a:solidFill>
              </a:rPr>
              <a:t> </a:t>
            </a:r>
            <a:r>
              <a:rPr lang="en-US" dirty="0"/>
              <a:t>over </a:t>
            </a:r>
            <a:r>
              <a:rPr lang="en-US" b="1" dirty="0">
                <a:solidFill>
                  <a:srgbClr val="E87722"/>
                </a:solidFill>
              </a:rPr>
              <a:t>time</a:t>
            </a:r>
            <a:r>
              <a:rPr lang="en-US" dirty="0"/>
              <a:t> and within the context of larger systems.</a:t>
            </a:r>
          </a:p>
        </p:txBody>
      </p:sp>
      <p:sp>
        <p:nvSpPr>
          <p:cNvPr id="10" name="Slide Number Placeholder 4">
            <a:extLst>
              <a:ext uri="{FF2B5EF4-FFF2-40B4-BE49-F238E27FC236}">
                <a16:creationId xmlns:a16="http://schemas.microsoft.com/office/drawing/2014/main" id="{061DC1F0-927E-4CA9-83AC-AC04F8E15546}"/>
              </a:ext>
            </a:extLst>
          </p:cNvPr>
          <p:cNvSpPr>
            <a:spLocks noGrp="1"/>
          </p:cNvSpPr>
          <p:nvPr>
            <p:ph type="sldNum" sz="quarter" idx="12"/>
          </p:nvPr>
        </p:nvSpPr>
        <p:spPr>
          <a:xfrm>
            <a:off x="11264900" y="6486982"/>
            <a:ext cx="542472" cy="365125"/>
          </a:xfrm>
        </p:spPr>
        <p:txBody>
          <a:bodyPr/>
          <a:lstStyle/>
          <a:p>
            <a:pPr>
              <a:spcAft>
                <a:spcPts val="600"/>
              </a:spcAft>
            </a:pPr>
            <a:fld id="{3310D8EA-3107-4873-B9AB-DD7D3E79053A}" type="slidenum">
              <a:rPr lang="en-US" smtClean="0"/>
              <a:pPr>
                <a:spcAft>
                  <a:spcPts val="600"/>
                </a:spcAft>
              </a:pPr>
              <a:t>16</a:t>
            </a:fld>
            <a:endParaRPr lang="en-US"/>
          </a:p>
        </p:txBody>
      </p:sp>
      <p:sp>
        <p:nvSpPr>
          <p:cNvPr id="6" name="Content Placeholder 2">
            <a:extLst>
              <a:ext uri="{FF2B5EF4-FFF2-40B4-BE49-F238E27FC236}">
                <a16:creationId xmlns:a16="http://schemas.microsoft.com/office/drawing/2014/main" id="{9C88D642-DEF7-4DD1-9DD9-6D6C6D0F281B}"/>
              </a:ext>
            </a:extLst>
          </p:cNvPr>
          <p:cNvSpPr txBox="1">
            <a:spLocks/>
          </p:cNvSpPr>
          <p:nvPr/>
        </p:nvSpPr>
        <p:spPr bwMode="gray">
          <a:xfrm>
            <a:off x="6151336" y="4025459"/>
            <a:ext cx="5719970" cy="1265445"/>
          </a:xfrm>
          <a:prstGeom prst="rect">
            <a:avLst/>
          </a:prstGeom>
        </p:spPr>
        <p:txBody>
          <a:bodyPr vert="horz" lIns="0" tIns="0" rIns="0" bIns="0" rtlCol="0">
            <a:norm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lnSpc>
                <a:spcPct val="100000"/>
              </a:lnSpc>
              <a:spcBef>
                <a:spcPts val="0"/>
              </a:spcBef>
              <a:spcAft>
                <a:spcPts val="0"/>
              </a:spcAft>
              <a:buFont typeface="Arial" panose="020B0604020202020204" pitchFamily="34" charset="0"/>
              <a:buNone/>
            </a:pPr>
            <a:r>
              <a:rPr lang="en-US" sz="1200">
                <a:solidFill>
                  <a:schemeClr val="bg1">
                    <a:lumMod val="65000"/>
                  </a:schemeClr>
                </a:solidFill>
              </a:rPr>
              <a:t>A Definition of Systems Thinking: A Systems Approach</a:t>
            </a:r>
          </a:p>
          <a:p>
            <a:pPr algn="r">
              <a:lnSpc>
                <a:spcPct val="100000"/>
              </a:lnSpc>
              <a:spcBef>
                <a:spcPts val="0"/>
              </a:spcBef>
              <a:spcAft>
                <a:spcPts val="0"/>
              </a:spcAft>
              <a:buFont typeface="Arial" panose="020B0604020202020204" pitchFamily="34" charset="0"/>
              <a:buNone/>
            </a:pPr>
            <a:r>
              <a:rPr lang="en-US" sz="1200">
                <a:solidFill>
                  <a:schemeClr val="bg1">
                    <a:lumMod val="65000"/>
                  </a:schemeClr>
                </a:solidFill>
              </a:rPr>
              <a:t>Ross D. Arnold and Jon P. Wade</a:t>
            </a:r>
          </a:p>
          <a:p>
            <a:pPr algn="r">
              <a:lnSpc>
                <a:spcPct val="100000"/>
              </a:lnSpc>
              <a:spcBef>
                <a:spcPts val="0"/>
              </a:spcBef>
              <a:spcAft>
                <a:spcPts val="0"/>
              </a:spcAft>
              <a:buFont typeface="Arial" panose="020B0604020202020204" pitchFamily="34" charset="0"/>
              <a:buNone/>
            </a:pPr>
            <a:r>
              <a:rPr lang="en-US" sz="1200" i="1">
                <a:solidFill>
                  <a:schemeClr val="bg1">
                    <a:lumMod val="65000"/>
                  </a:schemeClr>
                </a:solidFill>
              </a:rPr>
              <a:t>https://www.sciencedirect.com/science/article/pii/S1877050915002860</a:t>
            </a:r>
          </a:p>
        </p:txBody>
      </p:sp>
      <p:cxnSp>
        <p:nvCxnSpPr>
          <p:cNvPr id="5" name="Straight Connector 4">
            <a:extLst>
              <a:ext uri="{FF2B5EF4-FFF2-40B4-BE49-F238E27FC236}">
                <a16:creationId xmlns:a16="http://schemas.microsoft.com/office/drawing/2014/main" id="{7A47A1B3-D06A-4D14-B84B-2EACB9850F1F}"/>
              </a:ext>
            </a:extLst>
          </p:cNvPr>
          <p:cNvCxnSpPr/>
          <p:nvPr/>
        </p:nvCxnSpPr>
        <p:spPr>
          <a:xfrm>
            <a:off x="495300" y="2077278"/>
            <a:ext cx="11312072" cy="0"/>
          </a:xfrm>
          <a:prstGeom prst="line">
            <a:avLst/>
          </a:prstGeom>
          <a:ln w="3175" cap="rnd">
            <a:solidFill>
              <a:srgbClr val="9A9D9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A88A948-E48E-462A-8A25-4EF49AE35217}"/>
              </a:ext>
            </a:extLst>
          </p:cNvPr>
          <p:cNvCxnSpPr/>
          <p:nvPr/>
        </p:nvCxnSpPr>
        <p:spPr>
          <a:xfrm>
            <a:off x="495300" y="3906078"/>
            <a:ext cx="11312072" cy="0"/>
          </a:xfrm>
          <a:prstGeom prst="line">
            <a:avLst/>
          </a:prstGeom>
          <a:ln w="3175" cap="rnd">
            <a:solidFill>
              <a:srgbClr val="9A9D9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873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17A8-6033-A8E7-BE0F-3C3958422633}"/>
              </a:ext>
            </a:extLst>
          </p:cNvPr>
          <p:cNvSpPr>
            <a:spLocks noGrp="1"/>
          </p:cNvSpPr>
          <p:nvPr>
            <p:ph type="title"/>
          </p:nvPr>
        </p:nvSpPr>
        <p:spPr>
          <a:xfrm>
            <a:off x="457200" y="420177"/>
            <a:ext cx="11350172" cy="387798"/>
          </a:xfrm>
        </p:spPr>
        <p:txBody>
          <a:bodyPr/>
          <a:lstStyle/>
          <a:p>
            <a:r>
              <a:rPr lang="en-US" sz="2800" dirty="0"/>
              <a:t>Systems Thinking is Part of the CLL Leadership Behavior Library</a:t>
            </a:r>
          </a:p>
        </p:txBody>
      </p:sp>
      <p:sp>
        <p:nvSpPr>
          <p:cNvPr id="3" name="Content Placeholder 2">
            <a:extLst>
              <a:ext uri="{FF2B5EF4-FFF2-40B4-BE49-F238E27FC236}">
                <a16:creationId xmlns:a16="http://schemas.microsoft.com/office/drawing/2014/main" id="{88B7E632-E531-EEFD-0E78-A0F7435A3E6D}"/>
              </a:ext>
            </a:extLst>
          </p:cNvPr>
          <p:cNvSpPr>
            <a:spLocks noGrp="1"/>
          </p:cNvSpPr>
          <p:nvPr>
            <p:ph idx="1"/>
          </p:nvPr>
        </p:nvSpPr>
        <p:spPr>
          <a:xfrm>
            <a:off x="438150" y="5453004"/>
            <a:ext cx="11315700" cy="583290"/>
          </a:xfrm>
        </p:spPr>
        <p:txBody>
          <a:bodyPr/>
          <a:lstStyle/>
          <a:p>
            <a:r>
              <a:rPr lang="en-US" dirty="0"/>
              <a:t>Key phrases: feedback loops, suboptimization, unintended consequence, archetypes, </a:t>
            </a:r>
            <a:r>
              <a:rPr lang="en-US" b="1" dirty="0"/>
              <a:t>leadership</a:t>
            </a:r>
            <a:r>
              <a:rPr lang="en-US" dirty="0"/>
              <a:t> required to shift states</a:t>
            </a:r>
          </a:p>
        </p:txBody>
      </p:sp>
      <p:sp>
        <p:nvSpPr>
          <p:cNvPr id="4" name="Slide Number Placeholder 3">
            <a:extLst>
              <a:ext uri="{FF2B5EF4-FFF2-40B4-BE49-F238E27FC236}">
                <a16:creationId xmlns:a16="http://schemas.microsoft.com/office/drawing/2014/main" id="{4558C17E-71AB-A144-EA48-8EE4E90FD7C2}"/>
              </a:ext>
            </a:extLst>
          </p:cNvPr>
          <p:cNvSpPr>
            <a:spLocks noGrp="1"/>
          </p:cNvSpPr>
          <p:nvPr>
            <p:ph type="sldNum" sz="quarter" idx="12"/>
          </p:nvPr>
        </p:nvSpPr>
        <p:spPr/>
        <p:txBody>
          <a:bodyPr/>
          <a:lstStyle/>
          <a:p>
            <a:fld id="{3310D8EA-3107-4873-B9AB-DD7D3E79053A}" type="slidenum">
              <a:rPr lang="en-US" smtClean="0"/>
              <a:pPr/>
              <a:t>17</a:t>
            </a:fld>
            <a:endParaRPr lang="en-US"/>
          </a:p>
        </p:txBody>
      </p:sp>
      <p:pic>
        <p:nvPicPr>
          <p:cNvPr id="6" name="Picture 5">
            <a:extLst>
              <a:ext uri="{FF2B5EF4-FFF2-40B4-BE49-F238E27FC236}">
                <a16:creationId xmlns:a16="http://schemas.microsoft.com/office/drawing/2014/main" id="{0E5FF95D-1289-56D5-7FDA-E3CBCEDBA21C}"/>
              </a:ext>
            </a:extLst>
          </p:cNvPr>
          <p:cNvPicPr>
            <a:picLocks noChangeAspect="1"/>
          </p:cNvPicPr>
          <p:nvPr/>
        </p:nvPicPr>
        <p:blipFill>
          <a:blip r:embed="rId2"/>
          <a:stretch>
            <a:fillRect/>
          </a:stretch>
        </p:blipFill>
        <p:spPr>
          <a:xfrm>
            <a:off x="2105857" y="1291768"/>
            <a:ext cx="7716126" cy="3808950"/>
          </a:xfrm>
          <a:prstGeom prst="rect">
            <a:avLst/>
          </a:prstGeom>
        </p:spPr>
      </p:pic>
      <p:sp>
        <p:nvSpPr>
          <p:cNvPr id="7" name="TextBox 6">
            <a:extLst>
              <a:ext uri="{FF2B5EF4-FFF2-40B4-BE49-F238E27FC236}">
                <a16:creationId xmlns:a16="http://schemas.microsoft.com/office/drawing/2014/main" id="{A8A920B9-FF74-FB73-2CF4-7AB3AF5E8C4D}"/>
              </a:ext>
            </a:extLst>
          </p:cNvPr>
          <p:cNvSpPr txBox="1"/>
          <p:nvPr/>
        </p:nvSpPr>
        <p:spPr>
          <a:xfrm>
            <a:off x="5963920" y="790929"/>
            <a:ext cx="4516342" cy="369332"/>
          </a:xfrm>
          <a:prstGeom prst="rect">
            <a:avLst/>
          </a:prstGeom>
          <a:noFill/>
        </p:spPr>
        <p:txBody>
          <a:bodyPr wrap="square" rtlCol="0">
            <a:spAutoFit/>
          </a:bodyPr>
          <a:lstStyle/>
          <a:p>
            <a:r>
              <a:rPr lang="en-US" dirty="0"/>
              <a:t>CLL = Common Language of Leadership</a:t>
            </a:r>
          </a:p>
        </p:txBody>
      </p:sp>
    </p:spTree>
    <p:extLst>
      <p:ext uri="{BB962C8B-B14F-4D97-AF65-F5344CB8AC3E}">
        <p14:creationId xmlns:p14="http://schemas.microsoft.com/office/powerpoint/2010/main" val="2877540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1FD1-F2CE-A58E-8431-BF74BFF33B96}"/>
              </a:ext>
            </a:extLst>
          </p:cNvPr>
          <p:cNvSpPr>
            <a:spLocks noGrp="1"/>
          </p:cNvSpPr>
          <p:nvPr>
            <p:ph type="title"/>
          </p:nvPr>
        </p:nvSpPr>
        <p:spPr>
          <a:xfrm>
            <a:off x="457200" y="539930"/>
            <a:ext cx="10000593" cy="443198"/>
          </a:xfrm>
        </p:spPr>
        <p:txBody>
          <a:bodyPr/>
          <a:lstStyle/>
          <a:p>
            <a:r>
              <a:rPr lang="en-US" dirty="0"/>
              <a:t>Key Milestones Since 1956</a:t>
            </a:r>
          </a:p>
        </p:txBody>
      </p:sp>
      <p:sp>
        <p:nvSpPr>
          <p:cNvPr id="3" name="Content Placeholder 2">
            <a:extLst>
              <a:ext uri="{FF2B5EF4-FFF2-40B4-BE49-F238E27FC236}">
                <a16:creationId xmlns:a16="http://schemas.microsoft.com/office/drawing/2014/main" id="{EC318AC7-E6C1-8556-377E-B77694AF3C67}"/>
              </a:ext>
            </a:extLst>
          </p:cNvPr>
          <p:cNvSpPr>
            <a:spLocks noGrp="1"/>
          </p:cNvSpPr>
          <p:nvPr>
            <p:ph idx="1"/>
          </p:nvPr>
        </p:nvSpPr>
        <p:spPr>
          <a:xfrm>
            <a:off x="1224463" y="3380102"/>
            <a:ext cx="9276860" cy="2618749"/>
          </a:xfrm>
        </p:spPr>
        <p:txBody>
          <a:bodyPr/>
          <a:lstStyle/>
          <a:p>
            <a:pPr marL="177800" indent="-177800">
              <a:buFont typeface="Arial" panose="020B0604020202020204" pitchFamily="34" charset="0"/>
              <a:buChar char="•"/>
            </a:pPr>
            <a:r>
              <a:rPr lang="en-US" sz="1400" dirty="0"/>
              <a:t>In </a:t>
            </a:r>
            <a:r>
              <a:rPr lang="en-US" sz="1400" b="1" dirty="0"/>
              <a:t>1956</a:t>
            </a:r>
            <a:r>
              <a:rPr lang="en-US" sz="1400" dirty="0"/>
              <a:t> Jay Forrester (co-inventor of core memory) promoted the idea of “System Thinking” in the Systems Dynamics Group at MIT’s Sloan School.</a:t>
            </a:r>
          </a:p>
          <a:p>
            <a:pPr marL="177800" indent="-177800">
              <a:buFont typeface="Arial" panose="020B0604020202020204" pitchFamily="34" charset="0"/>
              <a:buChar char="•"/>
            </a:pPr>
            <a:r>
              <a:rPr lang="en-US" sz="1400" dirty="0"/>
              <a:t>In </a:t>
            </a:r>
            <a:r>
              <a:rPr lang="en-US" sz="1400" b="1" dirty="0"/>
              <a:t>1972</a:t>
            </a:r>
            <a:r>
              <a:rPr lang="en-US" sz="1400" dirty="0"/>
              <a:t>, Inspired by Forrester, the book </a:t>
            </a:r>
            <a:r>
              <a:rPr lang="en-US" sz="1400" i="1" dirty="0"/>
              <a:t>Limits to Growth </a:t>
            </a:r>
            <a:r>
              <a:rPr lang="en-US" sz="1400" dirty="0"/>
              <a:t>was published by Donella Meadows and others.  It used Systems Thinking to look a human-earth interactions and created simulations based on these observations.</a:t>
            </a:r>
          </a:p>
          <a:p>
            <a:pPr marL="177800" indent="-177800">
              <a:buFont typeface="Arial" panose="020B0604020202020204" pitchFamily="34" charset="0"/>
              <a:buChar char="•"/>
            </a:pPr>
            <a:r>
              <a:rPr lang="en-US" sz="1400" dirty="0"/>
              <a:t>In 2006, Peter Senge wrote “The Fifth Discipline” which positioned Systems Thinking as a core element of </a:t>
            </a:r>
            <a:r>
              <a:rPr lang="en-US" sz="1400" dirty="0">
                <a:solidFill>
                  <a:srgbClr val="E87722"/>
                </a:solidFill>
              </a:rPr>
              <a:t>business strategy</a:t>
            </a:r>
            <a:r>
              <a:rPr lang="en-US" sz="1400" dirty="0"/>
              <a:t>.</a:t>
            </a:r>
          </a:p>
          <a:p>
            <a:pPr marL="177800" indent="-177800">
              <a:buFont typeface="Arial" panose="020B0604020202020204" pitchFamily="34" charset="0"/>
              <a:buChar char="•"/>
            </a:pPr>
            <a:r>
              <a:rPr lang="en-US" sz="1400" dirty="0"/>
              <a:t>In 2008, Donella Meadows work on “Thinking in Systems” was published and promoted Systems Thinking as a </a:t>
            </a:r>
            <a:r>
              <a:rPr lang="en-US" sz="1400" dirty="0">
                <a:solidFill>
                  <a:srgbClr val="E87722"/>
                </a:solidFill>
              </a:rPr>
              <a:t>general problem-solving discipline </a:t>
            </a:r>
            <a:r>
              <a:rPr lang="en-US" sz="1400" dirty="0"/>
              <a:t>and encouraged it to be part of any critical thinking training.</a:t>
            </a:r>
          </a:p>
          <a:p>
            <a:pPr marL="177800" indent="-177800">
              <a:buFont typeface="Arial" panose="020B0604020202020204" pitchFamily="34" charset="0"/>
              <a:buChar char="•"/>
            </a:pPr>
            <a:r>
              <a:rPr lang="en-US" sz="1400" dirty="0"/>
              <a:t>Systems Thinking is now considered a part of </a:t>
            </a:r>
            <a:r>
              <a:rPr lang="en-US" sz="1400" dirty="0">
                <a:solidFill>
                  <a:srgbClr val="E87722"/>
                </a:solidFill>
              </a:rPr>
              <a:t>Complex Systems </a:t>
            </a:r>
            <a:r>
              <a:rPr lang="en-US" sz="1400" dirty="0"/>
              <a:t>(Wikipedia).</a:t>
            </a:r>
          </a:p>
        </p:txBody>
      </p:sp>
      <p:sp>
        <p:nvSpPr>
          <p:cNvPr id="5" name="Slide Number Placeholder 4">
            <a:extLst>
              <a:ext uri="{FF2B5EF4-FFF2-40B4-BE49-F238E27FC236}">
                <a16:creationId xmlns:a16="http://schemas.microsoft.com/office/drawing/2014/main" id="{FCC9764C-5AA4-0AAD-E23A-554690AB8183}"/>
              </a:ext>
            </a:extLst>
          </p:cNvPr>
          <p:cNvSpPr>
            <a:spLocks noGrp="1"/>
          </p:cNvSpPr>
          <p:nvPr>
            <p:ph type="sldNum" sz="quarter" idx="12"/>
          </p:nvPr>
        </p:nvSpPr>
        <p:spPr/>
        <p:txBody>
          <a:bodyPr/>
          <a:lstStyle/>
          <a:p>
            <a:fld id="{3310D8EA-3107-4873-B9AB-DD7D3E79053A}" type="slidenum">
              <a:rPr lang="en-US" smtClean="0"/>
              <a:pPr/>
              <a:t>18</a:t>
            </a:fld>
            <a:endParaRPr lang="en-US"/>
          </a:p>
        </p:txBody>
      </p:sp>
      <p:pic>
        <p:nvPicPr>
          <p:cNvPr id="1026" name="Picture 2">
            <a:extLst>
              <a:ext uri="{FF2B5EF4-FFF2-40B4-BE49-F238E27FC236}">
                <a16:creationId xmlns:a16="http://schemas.microsoft.com/office/drawing/2014/main" id="{3417F426-0BCA-587D-257B-65B9496F6A9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80373" y="1391976"/>
            <a:ext cx="803507" cy="1128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1B1196A-E647-A6D5-5458-213B9EA2871B}"/>
              </a:ext>
            </a:extLst>
          </p:cNvPr>
          <p:cNvSpPr txBox="1"/>
          <p:nvPr/>
        </p:nvSpPr>
        <p:spPr>
          <a:xfrm>
            <a:off x="1336245" y="2543182"/>
            <a:ext cx="1091762" cy="276999"/>
          </a:xfrm>
          <a:prstGeom prst="rect">
            <a:avLst/>
          </a:prstGeom>
          <a:noFill/>
        </p:spPr>
        <p:txBody>
          <a:bodyPr wrap="square" rtlCol="0">
            <a:spAutoFit/>
          </a:bodyPr>
          <a:lstStyle/>
          <a:p>
            <a:pPr algn="ctr"/>
            <a:r>
              <a:rPr lang="en-US" sz="1200" dirty="0"/>
              <a:t>Jay Forrester</a:t>
            </a:r>
          </a:p>
        </p:txBody>
      </p:sp>
      <p:pic>
        <p:nvPicPr>
          <p:cNvPr id="10" name="Picture 9">
            <a:extLst>
              <a:ext uri="{FF2B5EF4-FFF2-40B4-BE49-F238E27FC236}">
                <a16:creationId xmlns:a16="http://schemas.microsoft.com/office/drawing/2014/main" id="{0AD2F160-C638-AC1B-76B2-028B7ED336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2893" y="1294722"/>
            <a:ext cx="777062" cy="1181134"/>
          </a:xfrm>
          <a:prstGeom prst="rect">
            <a:avLst/>
          </a:prstGeom>
        </p:spPr>
      </p:pic>
      <p:pic>
        <p:nvPicPr>
          <p:cNvPr id="11" name="Picture 10">
            <a:extLst>
              <a:ext uri="{FF2B5EF4-FFF2-40B4-BE49-F238E27FC236}">
                <a16:creationId xmlns:a16="http://schemas.microsoft.com/office/drawing/2014/main" id="{9444B146-E449-BC60-0B3B-3E3F5C2DEA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6496" y="1250272"/>
            <a:ext cx="849068" cy="1270034"/>
          </a:xfrm>
          <a:prstGeom prst="rect">
            <a:avLst/>
          </a:prstGeom>
        </p:spPr>
      </p:pic>
      <p:pic>
        <p:nvPicPr>
          <p:cNvPr id="12" name="Picture 11">
            <a:extLst>
              <a:ext uri="{FF2B5EF4-FFF2-40B4-BE49-F238E27FC236}">
                <a16:creationId xmlns:a16="http://schemas.microsoft.com/office/drawing/2014/main" id="{EA2C18DB-B0D4-F4F8-CC0D-9554B778A3C6}"/>
              </a:ext>
            </a:extLst>
          </p:cNvPr>
          <p:cNvPicPr>
            <a:picLocks noChangeAspect="1"/>
          </p:cNvPicPr>
          <p:nvPr/>
        </p:nvPicPr>
        <p:blipFill>
          <a:blip r:embed="rId5"/>
          <a:stretch>
            <a:fillRect/>
          </a:stretch>
        </p:blipFill>
        <p:spPr>
          <a:xfrm>
            <a:off x="2924004" y="1337057"/>
            <a:ext cx="859642" cy="1181134"/>
          </a:xfrm>
          <a:prstGeom prst="rect">
            <a:avLst/>
          </a:prstGeom>
        </p:spPr>
      </p:pic>
      <p:sp>
        <p:nvSpPr>
          <p:cNvPr id="14" name="TextBox 13">
            <a:extLst>
              <a:ext uri="{FF2B5EF4-FFF2-40B4-BE49-F238E27FC236}">
                <a16:creationId xmlns:a16="http://schemas.microsoft.com/office/drawing/2014/main" id="{97E30528-7B05-3B96-F462-145895A63BD4}"/>
              </a:ext>
            </a:extLst>
          </p:cNvPr>
          <p:cNvSpPr txBox="1"/>
          <p:nvPr/>
        </p:nvSpPr>
        <p:spPr>
          <a:xfrm>
            <a:off x="2771847" y="2589348"/>
            <a:ext cx="1091762" cy="461665"/>
          </a:xfrm>
          <a:prstGeom prst="rect">
            <a:avLst/>
          </a:prstGeom>
          <a:noFill/>
        </p:spPr>
        <p:txBody>
          <a:bodyPr wrap="square" rtlCol="0">
            <a:spAutoFit/>
          </a:bodyPr>
          <a:lstStyle/>
          <a:p>
            <a:pPr algn="ctr"/>
            <a:r>
              <a:rPr lang="en-US" sz="1200" dirty="0"/>
              <a:t>Donella Meadows</a:t>
            </a:r>
          </a:p>
        </p:txBody>
      </p:sp>
      <p:pic>
        <p:nvPicPr>
          <p:cNvPr id="13" name="Picture 12">
            <a:extLst>
              <a:ext uri="{FF2B5EF4-FFF2-40B4-BE49-F238E27FC236}">
                <a16:creationId xmlns:a16="http://schemas.microsoft.com/office/drawing/2014/main" id="{E5C830FC-7759-2181-F552-ED2100E8D7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75437" y="1337057"/>
            <a:ext cx="1191633" cy="1181134"/>
          </a:xfrm>
          <a:prstGeom prst="rect">
            <a:avLst/>
          </a:prstGeom>
        </p:spPr>
      </p:pic>
      <p:sp>
        <p:nvSpPr>
          <p:cNvPr id="16" name="TextBox 15">
            <a:extLst>
              <a:ext uri="{FF2B5EF4-FFF2-40B4-BE49-F238E27FC236}">
                <a16:creationId xmlns:a16="http://schemas.microsoft.com/office/drawing/2014/main" id="{827B445B-318E-D8A4-4A33-B7898F94F5F5}"/>
              </a:ext>
            </a:extLst>
          </p:cNvPr>
          <p:cNvSpPr txBox="1"/>
          <p:nvPr/>
        </p:nvSpPr>
        <p:spPr>
          <a:xfrm>
            <a:off x="8809938" y="2565598"/>
            <a:ext cx="1091762" cy="461665"/>
          </a:xfrm>
          <a:prstGeom prst="rect">
            <a:avLst/>
          </a:prstGeom>
          <a:noFill/>
        </p:spPr>
        <p:txBody>
          <a:bodyPr wrap="square" rtlCol="0">
            <a:spAutoFit/>
          </a:bodyPr>
          <a:lstStyle/>
          <a:p>
            <a:pPr algn="ctr"/>
            <a:r>
              <a:rPr lang="en-US" sz="1200" dirty="0"/>
              <a:t>Complex</a:t>
            </a:r>
          </a:p>
          <a:p>
            <a:pPr algn="ctr"/>
            <a:r>
              <a:rPr lang="en-US" sz="1200" dirty="0"/>
              <a:t>Systems</a:t>
            </a:r>
          </a:p>
        </p:txBody>
      </p:sp>
      <p:sp>
        <p:nvSpPr>
          <p:cNvPr id="17" name="TextBox 16">
            <a:extLst>
              <a:ext uri="{FF2B5EF4-FFF2-40B4-BE49-F238E27FC236}">
                <a16:creationId xmlns:a16="http://schemas.microsoft.com/office/drawing/2014/main" id="{A1F2FCEA-8E00-FC32-9D85-C2067D940C28}"/>
              </a:ext>
            </a:extLst>
          </p:cNvPr>
          <p:cNvSpPr txBox="1"/>
          <p:nvPr/>
        </p:nvSpPr>
        <p:spPr>
          <a:xfrm>
            <a:off x="7256333" y="2592065"/>
            <a:ext cx="1091762" cy="461665"/>
          </a:xfrm>
          <a:prstGeom prst="rect">
            <a:avLst/>
          </a:prstGeom>
          <a:noFill/>
        </p:spPr>
        <p:txBody>
          <a:bodyPr wrap="square" rtlCol="0">
            <a:spAutoFit/>
          </a:bodyPr>
          <a:lstStyle/>
          <a:p>
            <a:pPr algn="ctr"/>
            <a:r>
              <a:rPr lang="en-US" sz="1200" dirty="0"/>
              <a:t>Thinking in</a:t>
            </a:r>
          </a:p>
          <a:p>
            <a:pPr algn="ctr"/>
            <a:r>
              <a:rPr lang="en-US" sz="1200" dirty="0"/>
              <a:t>Systems</a:t>
            </a:r>
          </a:p>
        </p:txBody>
      </p:sp>
      <p:sp>
        <p:nvSpPr>
          <p:cNvPr id="18" name="TextBox 17">
            <a:extLst>
              <a:ext uri="{FF2B5EF4-FFF2-40B4-BE49-F238E27FC236}">
                <a16:creationId xmlns:a16="http://schemas.microsoft.com/office/drawing/2014/main" id="{CEDB75C9-7712-CE28-9039-431470E77C09}"/>
              </a:ext>
            </a:extLst>
          </p:cNvPr>
          <p:cNvSpPr txBox="1"/>
          <p:nvPr/>
        </p:nvSpPr>
        <p:spPr>
          <a:xfrm>
            <a:off x="5620281" y="2589347"/>
            <a:ext cx="1091762" cy="461665"/>
          </a:xfrm>
          <a:prstGeom prst="rect">
            <a:avLst/>
          </a:prstGeom>
          <a:noFill/>
        </p:spPr>
        <p:txBody>
          <a:bodyPr wrap="square" rtlCol="0">
            <a:spAutoFit/>
          </a:bodyPr>
          <a:lstStyle/>
          <a:p>
            <a:pPr algn="ctr"/>
            <a:r>
              <a:rPr lang="en-US" sz="1200" dirty="0"/>
              <a:t>The Fifth</a:t>
            </a:r>
          </a:p>
          <a:p>
            <a:pPr algn="ctr"/>
            <a:r>
              <a:rPr lang="en-US" sz="1200" dirty="0"/>
              <a:t>Discipline</a:t>
            </a:r>
          </a:p>
        </p:txBody>
      </p:sp>
      <p:sp>
        <p:nvSpPr>
          <p:cNvPr id="15" name="TextBox 14">
            <a:extLst>
              <a:ext uri="{FF2B5EF4-FFF2-40B4-BE49-F238E27FC236}">
                <a16:creationId xmlns:a16="http://schemas.microsoft.com/office/drawing/2014/main" id="{782ACF8D-4942-8011-3354-80B1B3A1084F}"/>
              </a:ext>
            </a:extLst>
          </p:cNvPr>
          <p:cNvSpPr txBox="1"/>
          <p:nvPr/>
        </p:nvSpPr>
        <p:spPr>
          <a:xfrm>
            <a:off x="6425397" y="6017446"/>
            <a:ext cx="4355680" cy="307777"/>
          </a:xfrm>
          <a:prstGeom prst="rect">
            <a:avLst/>
          </a:prstGeom>
          <a:noFill/>
        </p:spPr>
        <p:txBody>
          <a:bodyPr wrap="none" rtlCol="0">
            <a:spAutoFit/>
          </a:bodyPr>
          <a:lstStyle/>
          <a:p>
            <a:r>
              <a:rPr lang="en-US" sz="1400" dirty="0">
                <a:solidFill>
                  <a:schemeClr val="bg1">
                    <a:lumMod val="65000"/>
                  </a:schemeClr>
                </a:solidFill>
              </a:rPr>
              <a:t>https://en.wikipedia.org/wiki/</a:t>
            </a:r>
            <a:r>
              <a:rPr lang="en-US" sz="1400" dirty="0" err="1">
                <a:solidFill>
                  <a:schemeClr val="bg1">
                    <a:lumMod val="65000"/>
                  </a:schemeClr>
                </a:solidFill>
              </a:rPr>
              <a:t>Systems_theory#History</a:t>
            </a:r>
            <a:endParaRPr lang="en-US" sz="1400" dirty="0">
              <a:solidFill>
                <a:schemeClr val="bg1">
                  <a:lumMod val="65000"/>
                </a:schemeClr>
              </a:solidFill>
            </a:endParaRPr>
          </a:p>
        </p:txBody>
      </p:sp>
      <p:pic>
        <p:nvPicPr>
          <p:cNvPr id="4" name="Picture 3">
            <a:extLst>
              <a:ext uri="{FF2B5EF4-FFF2-40B4-BE49-F238E27FC236}">
                <a16:creationId xmlns:a16="http://schemas.microsoft.com/office/drawing/2014/main" id="{8E1320E1-AA94-0E34-55EE-4D24F11528A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0412" y="1320330"/>
            <a:ext cx="798777" cy="1127388"/>
          </a:xfrm>
          <a:prstGeom prst="rect">
            <a:avLst/>
          </a:prstGeom>
        </p:spPr>
      </p:pic>
      <p:sp>
        <p:nvSpPr>
          <p:cNvPr id="19" name="TextBox 18">
            <a:extLst>
              <a:ext uri="{FF2B5EF4-FFF2-40B4-BE49-F238E27FC236}">
                <a16:creationId xmlns:a16="http://schemas.microsoft.com/office/drawing/2014/main" id="{A42457C7-DF99-856C-AFDF-2228E22BDC0D}"/>
              </a:ext>
            </a:extLst>
          </p:cNvPr>
          <p:cNvSpPr txBox="1"/>
          <p:nvPr/>
        </p:nvSpPr>
        <p:spPr>
          <a:xfrm>
            <a:off x="4140260" y="2589346"/>
            <a:ext cx="1091762" cy="461665"/>
          </a:xfrm>
          <a:prstGeom prst="rect">
            <a:avLst/>
          </a:prstGeom>
          <a:noFill/>
        </p:spPr>
        <p:txBody>
          <a:bodyPr wrap="square" rtlCol="0">
            <a:spAutoFit/>
          </a:bodyPr>
          <a:lstStyle/>
          <a:p>
            <a:pPr algn="ctr"/>
            <a:r>
              <a:rPr lang="en-US" sz="1200" dirty="0"/>
              <a:t>Limits to</a:t>
            </a:r>
          </a:p>
          <a:p>
            <a:pPr algn="ctr"/>
            <a:r>
              <a:rPr lang="en-US" sz="1200" dirty="0"/>
              <a:t>Growth</a:t>
            </a:r>
          </a:p>
        </p:txBody>
      </p:sp>
    </p:spTree>
    <p:extLst>
      <p:ext uri="{BB962C8B-B14F-4D97-AF65-F5344CB8AC3E}">
        <p14:creationId xmlns:p14="http://schemas.microsoft.com/office/powerpoint/2010/main" val="300983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E1C6-CC43-0C43-831B-02DD34BCD428}"/>
              </a:ext>
            </a:extLst>
          </p:cNvPr>
          <p:cNvSpPr>
            <a:spLocks noGrp="1"/>
          </p:cNvSpPr>
          <p:nvPr>
            <p:ph type="title"/>
          </p:nvPr>
        </p:nvSpPr>
        <p:spPr>
          <a:xfrm>
            <a:off x="495300" y="0"/>
            <a:ext cx="8132885" cy="1074058"/>
          </a:xfrm>
        </p:spPr>
        <p:txBody>
          <a:bodyPr vert="horz" lIns="0" tIns="0" rIns="0" bIns="0" rtlCol="0" anchor="b">
            <a:normAutofit/>
          </a:bodyPr>
          <a:lstStyle/>
          <a:p>
            <a:r>
              <a:rPr lang="en-US" kern="1200">
                <a:latin typeface="+mj-lt"/>
                <a:ea typeface="+mj-ea"/>
                <a:cs typeface="+mj-cs"/>
              </a:rPr>
              <a:t>Systems Thinking Terminology</a:t>
            </a:r>
          </a:p>
        </p:txBody>
      </p:sp>
      <p:sp>
        <p:nvSpPr>
          <p:cNvPr id="3" name="Content Placeholder 2">
            <a:extLst>
              <a:ext uri="{FF2B5EF4-FFF2-40B4-BE49-F238E27FC236}">
                <a16:creationId xmlns:a16="http://schemas.microsoft.com/office/drawing/2014/main" id="{E4657934-20F4-524C-AEA4-B72DE053FDBE}"/>
              </a:ext>
            </a:extLst>
          </p:cNvPr>
          <p:cNvSpPr>
            <a:spLocks noGrp="1"/>
          </p:cNvSpPr>
          <p:nvPr>
            <p:ph sz="half" idx="1"/>
          </p:nvPr>
        </p:nvSpPr>
        <p:spPr>
          <a:xfrm>
            <a:off x="495300" y="1575413"/>
            <a:ext cx="4086532" cy="3582741"/>
          </a:xfrm>
        </p:spPr>
        <p:txBody>
          <a:bodyPr vert="horz" lIns="0" tIns="0" rIns="0" bIns="0" rtlCol="0">
            <a:normAutofit/>
          </a:bodyPr>
          <a:lstStyle/>
          <a:p>
            <a:pPr marL="342900" indent="-342900">
              <a:lnSpc>
                <a:spcPct val="100000"/>
              </a:lnSpc>
              <a:spcAft>
                <a:spcPts val="200"/>
              </a:spcAft>
              <a:buClr>
                <a:srgbClr val="E87722"/>
              </a:buClr>
              <a:buFont typeface="Arial" panose="020B0604020202020204" pitchFamily="34" charset="0"/>
              <a:buChar char="•"/>
            </a:pPr>
            <a:r>
              <a:rPr lang="en-US" sz="1800" dirty="0"/>
              <a:t>Archetypes</a:t>
            </a:r>
          </a:p>
          <a:p>
            <a:pPr marL="342900" indent="-342900">
              <a:lnSpc>
                <a:spcPct val="100000"/>
              </a:lnSpc>
              <a:spcAft>
                <a:spcPts val="200"/>
              </a:spcAft>
              <a:buClr>
                <a:srgbClr val="E87722"/>
              </a:buClr>
              <a:buFont typeface="Arial" panose="020B0604020202020204" pitchFamily="34" charset="0"/>
              <a:buChar char="•"/>
            </a:pPr>
            <a:r>
              <a:rPr lang="en-US" sz="1800" dirty="0"/>
              <a:t>Balancing Loop</a:t>
            </a:r>
          </a:p>
          <a:p>
            <a:pPr marL="342900" indent="-342900">
              <a:lnSpc>
                <a:spcPct val="100000"/>
              </a:lnSpc>
              <a:spcAft>
                <a:spcPts val="200"/>
              </a:spcAft>
              <a:buClr>
                <a:srgbClr val="E87722"/>
              </a:buClr>
              <a:buFont typeface="Arial" panose="020B0604020202020204" pitchFamily="34" charset="0"/>
              <a:buChar char="•"/>
            </a:pPr>
            <a:r>
              <a:rPr lang="en-US" sz="1800" dirty="0"/>
              <a:t>Digital Twin</a:t>
            </a:r>
          </a:p>
          <a:p>
            <a:pPr marL="342900" indent="-342900">
              <a:lnSpc>
                <a:spcPct val="100000"/>
              </a:lnSpc>
              <a:spcAft>
                <a:spcPts val="200"/>
              </a:spcAft>
              <a:buClr>
                <a:srgbClr val="E87722"/>
              </a:buClr>
              <a:buFont typeface="Arial" panose="020B0604020202020204" pitchFamily="34" charset="0"/>
              <a:buChar char="•"/>
            </a:pPr>
            <a:r>
              <a:rPr lang="en-US" sz="1800" dirty="0"/>
              <a:t>Dynamics</a:t>
            </a:r>
          </a:p>
          <a:p>
            <a:pPr marL="342900" indent="-342900">
              <a:lnSpc>
                <a:spcPct val="100000"/>
              </a:lnSpc>
              <a:spcAft>
                <a:spcPts val="200"/>
              </a:spcAft>
              <a:buClr>
                <a:srgbClr val="E87722"/>
              </a:buClr>
              <a:buFont typeface="Arial" panose="020B0604020202020204" pitchFamily="34" charset="0"/>
              <a:buChar char="•"/>
            </a:pPr>
            <a:r>
              <a:rPr lang="en-US" sz="1800" dirty="0"/>
              <a:t>Feedback</a:t>
            </a:r>
          </a:p>
          <a:p>
            <a:pPr marL="342900" indent="-342900">
              <a:lnSpc>
                <a:spcPct val="100000"/>
              </a:lnSpc>
              <a:spcAft>
                <a:spcPts val="200"/>
              </a:spcAft>
              <a:buClr>
                <a:srgbClr val="E87722"/>
              </a:buClr>
              <a:buFont typeface="Arial" panose="020B0604020202020204" pitchFamily="34" charset="0"/>
              <a:buChar char="•"/>
            </a:pPr>
            <a:r>
              <a:rPr lang="en-US" sz="1800" dirty="0"/>
              <a:t>Influence Diagram</a:t>
            </a:r>
          </a:p>
          <a:p>
            <a:pPr marL="342900" indent="-342900">
              <a:lnSpc>
                <a:spcPct val="100000"/>
              </a:lnSpc>
              <a:spcAft>
                <a:spcPts val="200"/>
              </a:spcAft>
              <a:buClr>
                <a:srgbClr val="E87722"/>
              </a:buClr>
              <a:buFont typeface="Arial" panose="020B0604020202020204" pitchFamily="34" charset="0"/>
              <a:buChar char="•"/>
            </a:pPr>
            <a:r>
              <a:rPr lang="en-US" sz="1800" dirty="0"/>
              <a:t>Unintended consequences</a:t>
            </a:r>
          </a:p>
          <a:p>
            <a:pPr marL="342900" indent="-342900">
              <a:lnSpc>
                <a:spcPct val="100000"/>
              </a:lnSpc>
              <a:spcAft>
                <a:spcPts val="200"/>
              </a:spcAft>
              <a:buClr>
                <a:srgbClr val="E87722"/>
              </a:buClr>
              <a:buFont typeface="Arial" panose="020B0604020202020204" pitchFamily="34" charset="0"/>
              <a:buChar char="•"/>
            </a:pPr>
            <a:r>
              <a:rPr lang="en-US" sz="1800" dirty="0"/>
              <a:t>Local optimization</a:t>
            </a:r>
          </a:p>
          <a:p>
            <a:pPr marL="342900" indent="-342900">
              <a:lnSpc>
                <a:spcPct val="100000"/>
              </a:lnSpc>
              <a:spcAft>
                <a:spcPts val="200"/>
              </a:spcAft>
              <a:buClr>
                <a:srgbClr val="E87722"/>
              </a:buClr>
              <a:buFont typeface="Arial" panose="020B0604020202020204" pitchFamily="34" charset="0"/>
              <a:buChar char="•"/>
            </a:pPr>
            <a:r>
              <a:rPr lang="en-US" sz="1800" dirty="0"/>
              <a:t>Emergence</a:t>
            </a:r>
          </a:p>
        </p:txBody>
      </p:sp>
      <p:sp>
        <p:nvSpPr>
          <p:cNvPr id="6" name="Content Placeholder 2">
            <a:extLst>
              <a:ext uri="{FF2B5EF4-FFF2-40B4-BE49-F238E27FC236}">
                <a16:creationId xmlns:a16="http://schemas.microsoft.com/office/drawing/2014/main" id="{9FA6E699-D9DC-DD40-9A6F-388D5C42F808}"/>
              </a:ext>
            </a:extLst>
          </p:cNvPr>
          <p:cNvSpPr txBox="1">
            <a:spLocks/>
          </p:cNvSpPr>
          <p:nvPr/>
        </p:nvSpPr>
        <p:spPr bwMode="gray">
          <a:xfrm>
            <a:off x="4730594" y="1575414"/>
            <a:ext cx="3897591" cy="374686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fontAlgn="auto">
              <a:lnSpc>
                <a:spcPct val="100000"/>
              </a:lnSpc>
              <a:spcBef>
                <a:spcPts val="1000"/>
              </a:spcBef>
              <a:spcAft>
                <a:spcPts val="200"/>
              </a:spcAft>
              <a:buClr>
                <a:srgbClr val="E87722"/>
              </a:buClr>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cs typeface="+mn-cs"/>
              </a:rPr>
              <a:t>Flow</a:t>
            </a:r>
          </a:p>
          <a:p>
            <a:pPr marL="228600" marR="0" lvl="0" indent="-228600" fontAlgn="auto">
              <a:lnSpc>
                <a:spcPct val="100000"/>
              </a:lnSpc>
              <a:spcBef>
                <a:spcPts val="1000"/>
              </a:spcBef>
              <a:spcAft>
                <a:spcPts val="200"/>
              </a:spcAft>
              <a:buClr>
                <a:srgbClr val="E87722"/>
              </a:buClr>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cs typeface="+mn-cs"/>
              </a:rPr>
              <a:t>Leverage Points</a:t>
            </a:r>
          </a:p>
          <a:p>
            <a:pPr marL="228600" marR="0" lvl="0" indent="-228600" fontAlgn="auto">
              <a:lnSpc>
                <a:spcPct val="100000"/>
              </a:lnSpc>
              <a:spcBef>
                <a:spcPts val="1000"/>
              </a:spcBef>
              <a:spcAft>
                <a:spcPts val="200"/>
              </a:spcAft>
              <a:buClr>
                <a:srgbClr val="E87722"/>
              </a:buClr>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cs typeface="+mn-cs"/>
              </a:rPr>
              <a:t>Limiting Factor</a:t>
            </a:r>
          </a:p>
          <a:p>
            <a:pPr marL="228600" marR="0" lvl="0" indent="-228600" fontAlgn="auto">
              <a:lnSpc>
                <a:spcPct val="100000"/>
              </a:lnSpc>
              <a:spcBef>
                <a:spcPts val="1000"/>
              </a:spcBef>
              <a:spcAft>
                <a:spcPts val="200"/>
              </a:spcAft>
              <a:buClr>
                <a:srgbClr val="E87722"/>
              </a:buClr>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cs typeface="+mn-cs"/>
              </a:rPr>
              <a:t>Nonlinear Relationships</a:t>
            </a:r>
          </a:p>
          <a:p>
            <a:pPr marL="228600" marR="0" lvl="0" indent="-228600" fontAlgn="auto">
              <a:lnSpc>
                <a:spcPct val="100000"/>
              </a:lnSpc>
              <a:spcBef>
                <a:spcPts val="1000"/>
              </a:spcBef>
              <a:spcAft>
                <a:spcPts val="200"/>
              </a:spcAft>
              <a:buClr>
                <a:srgbClr val="E87722"/>
              </a:buClr>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cs typeface="+mn-cs"/>
              </a:rPr>
              <a:t>Resilience</a:t>
            </a:r>
          </a:p>
          <a:p>
            <a:pPr marL="228600" marR="0" lvl="0" indent="-228600" fontAlgn="auto">
              <a:lnSpc>
                <a:spcPct val="100000"/>
              </a:lnSpc>
              <a:spcBef>
                <a:spcPts val="1000"/>
              </a:spcBef>
              <a:spcAft>
                <a:spcPts val="200"/>
              </a:spcAft>
              <a:buClr>
                <a:srgbClr val="E87722"/>
              </a:buClr>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cs typeface="+mn-cs"/>
              </a:rPr>
              <a:t>Reinforcing Loop</a:t>
            </a:r>
          </a:p>
          <a:p>
            <a:pPr marL="228600" marR="0" lvl="0" indent="-228600" fontAlgn="auto">
              <a:lnSpc>
                <a:spcPct val="100000"/>
              </a:lnSpc>
              <a:spcBef>
                <a:spcPts val="1000"/>
              </a:spcBef>
              <a:spcAft>
                <a:spcPts val="200"/>
              </a:spcAft>
              <a:buClr>
                <a:srgbClr val="E87722"/>
              </a:buClr>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cs typeface="+mn-cs"/>
              </a:rPr>
              <a:t>Self Organization</a:t>
            </a:r>
          </a:p>
          <a:p>
            <a:pPr marL="228600" marR="0" lvl="0" indent="-228600" fontAlgn="auto">
              <a:lnSpc>
                <a:spcPct val="100000"/>
              </a:lnSpc>
              <a:spcBef>
                <a:spcPts val="1000"/>
              </a:spcBef>
              <a:spcAft>
                <a:spcPts val="200"/>
              </a:spcAft>
              <a:buClr>
                <a:srgbClr val="E87722"/>
              </a:buClr>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cs typeface="+mn-cs"/>
              </a:rPr>
              <a:t>Sustainability</a:t>
            </a:r>
          </a:p>
          <a:p>
            <a:pPr marL="228600" marR="0" lvl="0" indent="-228600" fontAlgn="auto">
              <a:lnSpc>
                <a:spcPct val="100000"/>
              </a:lnSpc>
              <a:spcBef>
                <a:spcPts val="1000"/>
              </a:spcBef>
              <a:spcAft>
                <a:spcPts val="200"/>
              </a:spcAft>
              <a:buClr>
                <a:srgbClr val="E87722"/>
              </a:buClr>
              <a:buSzTx/>
              <a:buFont typeface="Arial" panose="020B0604020202020204" pitchFamily="34" charset="0"/>
              <a:buChar char="•"/>
              <a:tabLst/>
              <a:defRPr/>
            </a:pPr>
            <a:r>
              <a:rPr kumimoji="0" lang="en-US" sz="1800" b="0" i="0" u="none" strike="noStrike" cap="none" spc="0" normalizeH="0" baseline="0" noProof="0" dirty="0">
                <a:ln>
                  <a:noFill/>
                </a:ln>
                <a:effectLst/>
                <a:uLnTx/>
                <a:uFillTx/>
                <a:latin typeface="+mn-lt"/>
                <a:cs typeface="+mn-cs"/>
              </a:rPr>
              <a:t>Unintended consequences</a:t>
            </a:r>
          </a:p>
        </p:txBody>
      </p:sp>
      <p:sp>
        <p:nvSpPr>
          <p:cNvPr id="5" name="Slide Number Placeholder 4">
            <a:extLst>
              <a:ext uri="{FF2B5EF4-FFF2-40B4-BE49-F238E27FC236}">
                <a16:creationId xmlns:a16="http://schemas.microsoft.com/office/drawing/2014/main" id="{6598F8CA-524A-7347-A171-D07709E386A5}"/>
              </a:ext>
            </a:extLst>
          </p:cNvPr>
          <p:cNvSpPr>
            <a:spLocks noGrp="1"/>
          </p:cNvSpPr>
          <p:nvPr>
            <p:ph type="sldNum" sz="quarter" idx="12"/>
          </p:nvPr>
        </p:nvSpPr>
        <p:spPr>
          <a:xfrm>
            <a:off x="11264900" y="6486982"/>
            <a:ext cx="542472" cy="365125"/>
          </a:xfrm>
        </p:spPr>
        <p:txBody>
          <a:bodyPr vert="horz" lIns="0" tIns="0" rIns="0" bIns="0" rtlCol="0" anchor="ctr">
            <a:normAutofit/>
          </a:bodyPr>
          <a:lstStyle/>
          <a:p>
            <a:pPr marR="0" lvl="0" indent="0" fontAlgn="auto">
              <a:spcBef>
                <a:spcPts val="0"/>
              </a:spcBef>
              <a:spcAft>
                <a:spcPts val="600"/>
              </a:spcAft>
              <a:buClrTx/>
              <a:buSzTx/>
              <a:buFontTx/>
              <a:buNone/>
              <a:tabLst/>
              <a:defRPr/>
            </a:pPr>
            <a:fld id="{7269E411-7D29-FF41-8363-58C7F0B695CE}"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19</a:t>
            </a:fld>
            <a:endParaRPr kumimoji="0" lang="en-US" b="0" i="0" u="none" strike="noStrike" cap="none" spc="0" normalizeH="0" baseline="0" noProof="0">
              <a:ln>
                <a:noFill/>
              </a:ln>
              <a:effectLst/>
              <a:uLnTx/>
              <a:uFillTx/>
            </a:endParaRPr>
          </a:p>
        </p:txBody>
      </p:sp>
      <p:sp>
        <p:nvSpPr>
          <p:cNvPr id="8" name="Content Placeholder 2">
            <a:extLst>
              <a:ext uri="{FF2B5EF4-FFF2-40B4-BE49-F238E27FC236}">
                <a16:creationId xmlns:a16="http://schemas.microsoft.com/office/drawing/2014/main" id="{C820E4FB-1330-7A5C-7BFC-136931D9AD84}"/>
              </a:ext>
            </a:extLst>
          </p:cNvPr>
          <p:cNvSpPr txBox="1">
            <a:spLocks/>
          </p:cNvSpPr>
          <p:nvPr/>
        </p:nvSpPr>
        <p:spPr bwMode="gray">
          <a:xfrm>
            <a:off x="6116586" y="5955707"/>
            <a:ext cx="5690786" cy="365126"/>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nSpc>
                <a:spcPct val="100000"/>
              </a:lnSpc>
              <a:spcAft>
                <a:spcPts val="200"/>
              </a:spcAft>
            </a:pPr>
            <a:r>
              <a:rPr lang="en-US" sz="1600" dirty="0">
                <a:solidFill>
                  <a:schemeClr val="bg1">
                    <a:lumMod val="65000"/>
                  </a:schemeClr>
                </a:solidFill>
              </a:rPr>
              <a:t>https://dmccreary.github.io/graph-systems-thinking/glossary</a:t>
            </a:r>
          </a:p>
        </p:txBody>
      </p:sp>
    </p:spTree>
    <p:extLst>
      <p:ext uri="{BB962C8B-B14F-4D97-AF65-F5344CB8AC3E}">
        <p14:creationId xmlns:p14="http://schemas.microsoft.com/office/powerpoint/2010/main" val="14479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4DF735-FDD8-446F-BAD8-CDF3A6BEE2BD}"/>
              </a:ext>
            </a:extLst>
          </p:cNvPr>
          <p:cNvSpPr/>
          <p:nvPr/>
        </p:nvSpPr>
        <p:spPr bwMode="gray">
          <a:xfrm flipH="1">
            <a:off x="7812089" y="2027975"/>
            <a:ext cx="3919536" cy="2895840"/>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 name="Title 1">
            <a:extLst>
              <a:ext uri="{FF2B5EF4-FFF2-40B4-BE49-F238E27FC236}">
                <a16:creationId xmlns:a16="http://schemas.microsoft.com/office/drawing/2014/main" id="{AAA21C3C-AF62-4AC7-B5EF-130E15ABDC87}"/>
              </a:ext>
            </a:extLst>
          </p:cNvPr>
          <p:cNvSpPr>
            <a:spLocks noGrp="1"/>
          </p:cNvSpPr>
          <p:nvPr>
            <p:ph type="title"/>
          </p:nvPr>
        </p:nvSpPr>
        <p:spPr bwMode="gray">
          <a:xfrm>
            <a:off x="457199" y="555639"/>
            <a:ext cx="9601200" cy="304699"/>
          </a:xfrm>
        </p:spPr>
        <p:txBody>
          <a:bodyPr/>
          <a:lstStyle/>
          <a:p>
            <a:r>
              <a:rPr lang="en-US" dirty="0"/>
              <a:t>Presenter</a:t>
            </a:r>
          </a:p>
        </p:txBody>
      </p:sp>
      <p:sp>
        <p:nvSpPr>
          <p:cNvPr id="17" name="TextBox 16">
            <a:extLst>
              <a:ext uri="{FF2B5EF4-FFF2-40B4-BE49-F238E27FC236}">
                <a16:creationId xmlns:a16="http://schemas.microsoft.com/office/drawing/2014/main" id="{47B22BBA-37EB-48FB-97F2-A3D5664042E4}"/>
              </a:ext>
            </a:extLst>
          </p:cNvPr>
          <p:cNvSpPr txBox="1"/>
          <p:nvPr/>
        </p:nvSpPr>
        <p:spPr bwMode="gray">
          <a:xfrm>
            <a:off x="8086531" y="2303231"/>
            <a:ext cx="3303036" cy="2323713"/>
          </a:xfrm>
          <a:prstGeom prst="rect">
            <a:avLst/>
          </a:prstGeom>
          <a:noFill/>
        </p:spPr>
        <p:txBody>
          <a:bodyPr vert="horz" wrap="square" lIns="0" tIns="0" rIns="0" bIns="0" rtlCol="0">
            <a:spAutoFit/>
          </a:bodyPr>
          <a:lstStyle/>
          <a:p>
            <a:pPr marL="174625" indent="-174625">
              <a:spcBef>
                <a:spcPts val="600"/>
              </a:spcBef>
              <a:buFont typeface="Arial" panose="020B0604020202020204" pitchFamily="34" charset="0"/>
              <a:buChar char="•"/>
            </a:pPr>
            <a:r>
              <a:rPr lang="en-US" sz="1400" dirty="0">
                <a:solidFill>
                  <a:schemeClr val="accent6"/>
                </a:solidFill>
              </a:rPr>
              <a:t>Solution Architect</a:t>
            </a:r>
          </a:p>
          <a:p>
            <a:pPr marL="174625" indent="-174625">
              <a:spcBef>
                <a:spcPts val="600"/>
              </a:spcBef>
              <a:buFont typeface="Arial" panose="020B0604020202020204" pitchFamily="34" charset="0"/>
              <a:buChar char="•"/>
            </a:pPr>
            <a:r>
              <a:rPr lang="en-US" sz="1400" dirty="0">
                <a:solidFill>
                  <a:schemeClr val="accent6"/>
                </a:solidFill>
              </a:rPr>
              <a:t>Author of ”Making Sense of NoSQL”</a:t>
            </a:r>
          </a:p>
          <a:p>
            <a:pPr marL="174625" indent="-174625">
              <a:spcBef>
                <a:spcPts val="600"/>
              </a:spcBef>
              <a:buFont typeface="Arial" panose="020B0604020202020204" pitchFamily="34" charset="0"/>
              <a:buChar char="•"/>
            </a:pPr>
            <a:r>
              <a:rPr lang="en-US" sz="1400" dirty="0">
                <a:solidFill>
                  <a:schemeClr val="accent6"/>
                </a:solidFill>
              </a:rPr>
              <a:t>Interested in AI and Graph Knowledge Representations</a:t>
            </a:r>
          </a:p>
          <a:p>
            <a:pPr marL="174625" indent="-174625">
              <a:spcBef>
                <a:spcPts val="600"/>
              </a:spcBef>
              <a:buFont typeface="Arial" panose="020B0604020202020204" pitchFamily="34" charset="0"/>
              <a:buChar char="•"/>
            </a:pPr>
            <a:r>
              <a:rPr lang="en-US" sz="1400" dirty="0">
                <a:solidFill>
                  <a:schemeClr val="accent6"/>
                </a:solidFill>
              </a:rPr>
              <a:t>Focus on helping business units adopt emerging technologies</a:t>
            </a:r>
          </a:p>
          <a:p>
            <a:pPr marL="174625" indent="-174625">
              <a:spcBef>
                <a:spcPts val="600"/>
              </a:spcBef>
              <a:buFont typeface="Arial" panose="020B0604020202020204" pitchFamily="34" charset="0"/>
              <a:buChar char="•"/>
            </a:pPr>
            <a:r>
              <a:rPr lang="en-US" sz="1400" dirty="0">
                <a:solidFill>
                  <a:schemeClr val="accent6"/>
                </a:solidFill>
              </a:rPr>
              <a:t>Loves to build “mental models” of how organizations work</a:t>
            </a:r>
          </a:p>
          <a:p>
            <a:pPr marL="174625" indent="-174625">
              <a:spcBef>
                <a:spcPts val="600"/>
              </a:spcBef>
              <a:buFont typeface="Arial" panose="020B0604020202020204" pitchFamily="34" charset="0"/>
              <a:buChar char="•"/>
            </a:pPr>
            <a:r>
              <a:rPr lang="en-US" sz="1400" dirty="0">
                <a:solidFill>
                  <a:schemeClr val="accent6"/>
                </a:solidFill>
              </a:rPr>
              <a:t>Using “Systems Thinking” since 1990</a:t>
            </a:r>
          </a:p>
        </p:txBody>
      </p:sp>
      <p:sp>
        <p:nvSpPr>
          <p:cNvPr id="18" name="TextBox 17">
            <a:extLst>
              <a:ext uri="{FF2B5EF4-FFF2-40B4-BE49-F238E27FC236}">
                <a16:creationId xmlns:a16="http://schemas.microsoft.com/office/drawing/2014/main" id="{3DA8D49D-79C7-4732-92B5-9776E91FDF4F}"/>
              </a:ext>
            </a:extLst>
          </p:cNvPr>
          <p:cNvSpPr txBox="1"/>
          <p:nvPr/>
        </p:nvSpPr>
        <p:spPr bwMode="gray">
          <a:xfrm>
            <a:off x="1094082" y="3815819"/>
            <a:ext cx="3919535" cy="553998"/>
          </a:xfrm>
          <a:prstGeom prst="rect">
            <a:avLst/>
          </a:prstGeom>
          <a:noFill/>
        </p:spPr>
        <p:txBody>
          <a:bodyPr vert="horz" wrap="square" lIns="0" tIns="0" rIns="0" bIns="0" rtlCol="0">
            <a:spAutoFit/>
          </a:bodyPr>
          <a:lstStyle/>
          <a:p>
            <a:pPr>
              <a:spcBef>
                <a:spcPts val="600"/>
              </a:spcBef>
            </a:pPr>
            <a:r>
              <a:rPr lang="en-US" sz="3600" b="1" dirty="0">
                <a:solidFill>
                  <a:schemeClr val="accent6"/>
                </a:solidFill>
              </a:rPr>
              <a:t>Dan McCreary</a:t>
            </a:r>
          </a:p>
        </p:txBody>
      </p:sp>
      <p:sp>
        <p:nvSpPr>
          <p:cNvPr id="19" name="TextBox 18">
            <a:extLst>
              <a:ext uri="{FF2B5EF4-FFF2-40B4-BE49-F238E27FC236}">
                <a16:creationId xmlns:a16="http://schemas.microsoft.com/office/drawing/2014/main" id="{7CBEA329-D81F-4916-9609-4A1DE69B0784}"/>
              </a:ext>
            </a:extLst>
          </p:cNvPr>
          <p:cNvSpPr txBox="1"/>
          <p:nvPr/>
        </p:nvSpPr>
        <p:spPr bwMode="gray">
          <a:xfrm>
            <a:off x="1094082" y="4369817"/>
            <a:ext cx="5155231" cy="492443"/>
          </a:xfrm>
          <a:prstGeom prst="rect">
            <a:avLst/>
          </a:prstGeom>
          <a:noFill/>
        </p:spPr>
        <p:txBody>
          <a:bodyPr vert="horz" wrap="square" lIns="0" tIns="0" rIns="0" bIns="0" rtlCol="0">
            <a:spAutoFit/>
          </a:bodyPr>
          <a:lstStyle/>
          <a:p>
            <a:pPr>
              <a:spcBef>
                <a:spcPts val="600"/>
              </a:spcBef>
            </a:pPr>
            <a:r>
              <a:rPr lang="en-US" sz="3200" i="1" dirty="0">
                <a:solidFill>
                  <a:schemeClr val="accent6"/>
                </a:solidFill>
              </a:rPr>
              <a:t>Distinguished Engineer</a:t>
            </a:r>
          </a:p>
        </p:txBody>
      </p:sp>
      <p:sp>
        <p:nvSpPr>
          <p:cNvPr id="20" name="TextBox 19">
            <a:extLst>
              <a:ext uri="{FF2B5EF4-FFF2-40B4-BE49-F238E27FC236}">
                <a16:creationId xmlns:a16="http://schemas.microsoft.com/office/drawing/2014/main" id="{AA77919B-2124-4A54-88BF-A7F922B0389F}"/>
              </a:ext>
            </a:extLst>
          </p:cNvPr>
          <p:cNvSpPr txBox="1"/>
          <p:nvPr/>
        </p:nvSpPr>
        <p:spPr bwMode="gray">
          <a:xfrm>
            <a:off x="1094082" y="4923815"/>
            <a:ext cx="6111786" cy="369332"/>
          </a:xfrm>
          <a:prstGeom prst="rect">
            <a:avLst/>
          </a:prstGeom>
          <a:noFill/>
        </p:spPr>
        <p:txBody>
          <a:bodyPr vert="horz" wrap="square" lIns="0" tIns="0" rIns="0" bIns="0" rtlCol="0">
            <a:spAutoFit/>
          </a:bodyPr>
          <a:lstStyle/>
          <a:p>
            <a:pPr>
              <a:spcBef>
                <a:spcPts val="600"/>
              </a:spcBef>
            </a:pPr>
            <a:r>
              <a:rPr lang="en-US" sz="2400" dirty="0"/>
              <a:t>Optum Advanced Technology Collaborative</a:t>
            </a:r>
          </a:p>
        </p:txBody>
      </p:sp>
      <p:pic>
        <p:nvPicPr>
          <p:cNvPr id="24" name="Picture 23">
            <a:extLst>
              <a:ext uri="{FF2B5EF4-FFF2-40B4-BE49-F238E27FC236}">
                <a16:creationId xmlns:a16="http://schemas.microsoft.com/office/drawing/2014/main" id="{A7966A2E-1128-4ACA-818E-79A1B7815AC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gray">
          <a:xfrm>
            <a:off x="1223292" y="1259079"/>
            <a:ext cx="2282889" cy="2298040"/>
          </a:xfrm>
          <a:prstGeom prst="ellipse">
            <a:avLst/>
          </a:prstGeom>
        </p:spPr>
      </p:pic>
    </p:spTree>
    <p:extLst>
      <p:ext uri="{BB962C8B-B14F-4D97-AF65-F5344CB8AC3E}">
        <p14:creationId xmlns:p14="http://schemas.microsoft.com/office/powerpoint/2010/main" val="1544093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0EB1F98-15E1-3B43-AEEB-F84E4CEB498A}"/>
              </a:ext>
            </a:extLst>
          </p:cNvPr>
          <p:cNvSpPr>
            <a:spLocks noGrp="1"/>
          </p:cNvSpPr>
          <p:nvPr>
            <p:ph type="title"/>
          </p:nvPr>
        </p:nvSpPr>
        <p:spPr/>
        <p:txBody>
          <a:bodyPr/>
          <a:lstStyle/>
          <a:p>
            <a:r>
              <a:rPr lang="en-US" sz="2800" dirty="0"/>
              <a:t>Over 20 Years of Established Best Practices</a:t>
            </a:r>
          </a:p>
        </p:txBody>
      </p:sp>
      <p:sp>
        <p:nvSpPr>
          <p:cNvPr id="10" name="Content Placeholder 9">
            <a:extLst>
              <a:ext uri="{FF2B5EF4-FFF2-40B4-BE49-F238E27FC236}">
                <a16:creationId xmlns:a16="http://schemas.microsoft.com/office/drawing/2014/main" id="{FD357DFC-3489-A845-A6E2-1F56AB0D1EC8}"/>
              </a:ext>
            </a:extLst>
          </p:cNvPr>
          <p:cNvSpPr>
            <a:spLocks noGrp="1"/>
          </p:cNvSpPr>
          <p:nvPr>
            <p:ph idx="1"/>
          </p:nvPr>
        </p:nvSpPr>
        <p:spPr>
          <a:xfrm>
            <a:off x="593600" y="4909999"/>
            <a:ext cx="10843591" cy="1174466"/>
          </a:xfrm>
        </p:spPr>
        <p:txBody>
          <a:bodyPr/>
          <a:lstStyle/>
          <a:p>
            <a:pPr marL="342900" indent="-342900">
              <a:buClr>
                <a:schemeClr val="accent1"/>
              </a:buClr>
              <a:buFont typeface="Arial" panose="020B0604020202020204" pitchFamily="34" charset="0"/>
              <a:buChar char="•"/>
            </a:pPr>
            <a:r>
              <a:rPr lang="en-US" sz="2000" dirty="0"/>
              <a:t>Don’t be intimidated!</a:t>
            </a:r>
          </a:p>
          <a:p>
            <a:pPr marL="342900" indent="-342900">
              <a:buClr>
                <a:schemeClr val="accent1"/>
              </a:buClr>
              <a:buFont typeface="Arial" panose="020B0604020202020204" pitchFamily="34" charset="0"/>
              <a:buChar char="•"/>
            </a:pPr>
            <a:r>
              <a:rPr lang="en-US" sz="2000" dirty="0"/>
              <a:t>Systems Thinking really is about a dozen core concepts</a:t>
            </a:r>
          </a:p>
          <a:p>
            <a:pPr marL="342900" indent="-342900">
              <a:buClr>
                <a:schemeClr val="accent1"/>
              </a:buClr>
              <a:buFont typeface="Arial" panose="020B0604020202020204" pitchFamily="34" charset="0"/>
              <a:buChar char="•"/>
            </a:pPr>
            <a:r>
              <a:rPr lang="en-US" sz="2000" dirty="0"/>
              <a:t>Most people can learn the basic principals of Systems Thinking in a few days</a:t>
            </a:r>
          </a:p>
        </p:txBody>
      </p:sp>
      <p:sp>
        <p:nvSpPr>
          <p:cNvPr id="6" name="Slide Number Placeholder 5">
            <a:extLst>
              <a:ext uri="{FF2B5EF4-FFF2-40B4-BE49-F238E27FC236}">
                <a16:creationId xmlns:a16="http://schemas.microsoft.com/office/drawing/2014/main" id="{6097DEF8-D643-0548-9FBB-881BA83A96D0}"/>
              </a:ext>
            </a:extLst>
          </p:cNvPr>
          <p:cNvSpPr>
            <a:spLocks noGrp="1"/>
          </p:cNvSpPr>
          <p:nvPr>
            <p:ph type="sldNum" sz="quarter" idx="12"/>
          </p:nvPr>
        </p:nvSpPr>
        <p:spPr bwMode="gray">
          <a:xfrm>
            <a:off x="11264900" y="6486982"/>
            <a:ext cx="542472"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D4719E-5DE4-6041-9E17-CE2CE2FACFB3}" type="slidenum">
              <a:rPr lang="en-US" smtClean="0"/>
              <a:pPr/>
              <a:t>20</a:t>
            </a:fld>
            <a:endParaRPr lang="en-US"/>
          </a:p>
        </p:txBody>
      </p:sp>
      <p:pic>
        <p:nvPicPr>
          <p:cNvPr id="11" name="Picture 10">
            <a:extLst>
              <a:ext uri="{FF2B5EF4-FFF2-40B4-BE49-F238E27FC236}">
                <a16:creationId xmlns:a16="http://schemas.microsoft.com/office/drawing/2014/main" id="{949E8878-DC91-1842-9150-D1BDDFE793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3388" y="1399751"/>
            <a:ext cx="1056409" cy="1549977"/>
          </a:xfrm>
          <a:prstGeom prst="rect">
            <a:avLst/>
          </a:prstGeom>
          <a:ln>
            <a:solidFill>
              <a:schemeClr val="tx1">
                <a:lumMod val="50000"/>
              </a:schemeClr>
            </a:solidFill>
          </a:ln>
        </p:spPr>
      </p:pic>
      <p:pic>
        <p:nvPicPr>
          <p:cNvPr id="12" name="Picture 11">
            <a:extLst>
              <a:ext uri="{FF2B5EF4-FFF2-40B4-BE49-F238E27FC236}">
                <a16:creationId xmlns:a16="http://schemas.microsoft.com/office/drawing/2014/main" id="{6623562E-5846-A34A-99C4-7E1FC75FCF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87252" y="1385303"/>
            <a:ext cx="1112388" cy="1578873"/>
          </a:xfrm>
          <a:prstGeom prst="rect">
            <a:avLst/>
          </a:prstGeom>
        </p:spPr>
      </p:pic>
      <p:pic>
        <p:nvPicPr>
          <p:cNvPr id="13" name="Picture 12">
            <a:extLst>
              <a:ext uri="{FF2B5EF4-FFF2-40B4-BE49-F238E27FC236}">
                <a16:creationId xmlns:a16="http://schemas.microsoft.com/office/drawing/2014/main" id="{5DC5DB0C-B366-9043-855D-C9735DE390D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4551" y="1385303"/>
            <a:ext cx="980845" cy="1549977"/>
          </a:xfrm>
          <a:prstGeom prst="rect">
            <a:avLst/>
          </a:prstGeom>
          <a:ln>
            <a:solidFill>
              <a:schemeClr val="tx1">
                <a:lumMod val="50000"/>
              </a:schemeClr>
            </a:solidFill>
          </a:ln>
        </p:spPr>
      </p:pic>
      <p:pic>
        <p:nvPicPr>
          <p:cNvPr id="14" name="Picture 13">
            <a:extLst>
              <a:ext uri="{FF2B5EF4-FFF2-40B4-BE49-F238E27FC236}">
                <a16:creationId xmlns:a16="http://schemas.microsoft.com/office/drawing/2014/main" id="{E817815A-79CC-6F47-91B7-0BCE9A53E24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9473" y="1399751"/>
            <a:ext cx="1544045" cy="1578873"/>
          </a:xfrm>
          <a:prstGeom prst="rect">
            <a:avLst/>
          </a:prstGeom>
          <a:ln>
            <a:solidFill>
              <a:schemeClr val="tx1">
                <a:lumMod val="50000"/>
              </a:schemeClr>
            </a:solidFill>
          </a:ln>
        </p:spPr>
      </p:pic>
      <p:pic>
        <p:nvPicPr>
          <p:cNvPr id="15" name="Picture 14">
            <a:extLst>
              <a:ext uri="{FF2B5EF4-FFF2-40B4-BE49-F238E27FC236}">
                <a16:creationId xmlns:a16="http://schemas.microsoft.com/office/drawing/2014/main" id="{96A3CB53-21A7-8C41-8375-F3301BD3D8E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50306" y="1360768"/>
            <a:ext cx="1037215" cy="1578873"/>
          </a:xfrm>
          <a:prstGeom prst="rect">
            <a:avLst/>
          </a:prstGeom>
          <a:ln>
            <a:solidFill>
              <a:schemeClr val="tx1">
                <a:lumMod val="50000"/>
              </a:schemeClr>
            </a:solidFill>
          </a:ln>
        </p:spPr>
      </p:pic>
      <p:pic>
        <p:nvPicPr>
          <p:cNvPr id="16" name="Picture 15">
            <a:extLst>
              <a:ext uri="{FF2B5EF4-FFF2-40B4-BE49-F238E27FC236}">
                <a16:creationId xmlns:a16="http://schemas.microsoft.com/office/drawing/2014/main" id="{1D81B885-B9C6-2C4E-8A39-0AE0F78E135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77390" y="1360768"/>
            <a:ext cx="1096327" cy="1574512"/>
          </a:xfrm>
          <a:prstGeom prst="rect">
            <a:avLst/>
          </a:prstGeom>
          <a:ln>
            <a:solidFill>
              <a:schemeClr val="tx1">
                <a:lumMod val="50000"/>
              </a:schemeClr>
            </a:solidFill>
          </a:ln>
        </p:spPr>
      </p:pic>
      <p:pic>
        <p:nvPicPr>
          <p:cNvPr id="17" name="Picture 16">
            <a:extLst>
              <a:ext uri="{FF2B5EF4-FFF2-40B4-BE49-F238E27FC236}">
                <a16:creationId xmlns:a16="http://schemas.microsoft.com/office/drawing/2014/main" id="{9A3B4489-8EE9-6743-BD90-991CE35CCF0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32953" y="1360768"/>
            <a:ext cx="984070" cy="1574511"/>
          </a:xfrm>
          <a:prstGeom prst="rect">
            <a:avLst/>
          </a:prstGeom>
          <a:ln>
            <a:solidFill>
              <a:schemeClr val="tx1">
                <a:lumMod val="50000"/>
              </a:schemeClr>
            </a:solidFill>
          </a:ln>
        </p:spPr>
      </p:pic>
      <p:pic>
        <p:nvPicPr>
          <p:cNvPr id="18" name="Picture 17">
            <a:extLst>
              <a:ext uri="{FF2B5EF4-FFF2-40B4-BE49-F238E27FC236}">
                <a16:creationId xmlns:a16="http://schemas.microsoft.com/office/drawing/2014/main" id="{F564D3D3-2B32-AA4A-B993-728697D2877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80064" y="1360767"/>
            <a:ext cx="1041956" cy="1574511"/>
          </a:xfrm>
          <a:prstGeom prst="rect">
            <a:avLst/>
          </a:prstGeom>
          <a:ln>
            <a:solidFill>
              <a:schemeClr val="tx1">
                <a:lumMod val="50000"/>
              </a:schemeClr>
            </a:solidFill>
          </a:ln>
        </p:spPr>
      </p:pic>
      <p:pic>
        <p:nvPicPr>
          <p:cNvPr id="19" name="Picture 18">
            <a:extLst>
              <a:ext uri="{FF2B5EF4-FFF2-40B4-BE49-F238E27FC236}">
                <a16:creationId xmlns:a16="http://schemas.microsoft.com/office/drawing/2014/main" id="{C730FB65-CC3A-7D45-A3D9-69D188712F0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9473" y="3095941"/>
            <a:ext cx="1068328" cy="1497754"/>
          </a:xfrm>
          <a:prstGeom prst="rect">
            <a:avLst/>
          </a:prstGeom>
          <a:ln>
            <a:solidFill>
              <a:schemeClr val="tx1">
                <a:lumMod val="50000"/>
              </a:schemeClr>
            </a:solidFill>
          </a:ln>
        </p:spPr>
      </p:pic>
      <p:pic>
        <p:nvPicPr>
          <p:cNvPr id="20" name="Picture 19">
            <a:extLst>
              <a:ext uri="{FF2B5EF4-FFF2-40B4-BE49-F238E27FC236}">
                <a16:creationId xmlns:a16="http://schemas.microsoft.com/office/drawing/2014/main" id="{1C605159-4FEB-FF42-88D2-2A37D9BD2F0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83859" y="3095941"/>
            <a:ext cx="991161" cy="1497754"/>
          </a:xfrm>
          <a:prstGeom prst="rect">
            <a:avLst/>
          </a:prstGeom>
          <a:ln>
            <a:solidFill>
              <a:schemeClr val="tx1">
                <a:lumMod val="50000"/>
              </a:schemeClr>
            </a:solidFill>
          </a:ln>
        </p:spPr>
      </p:pic>
      <p:pic>
        <p:nvPicPr>
          <p:cNvPr id="21" name="Picture 20">
            <a:extLst>
              <a:ext uri="{FF2B5EF4-FFF2-40B4-BE49-F238E27FC236}">
                <a16:creationId xmlns:a16="http://schemas.microsoft.com/office/drawing/2014/main" id="{C836060B-6A1F-ED4D-90B1-A8769388BE1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61077" y="3095941"/>
            <a:ext cx="987408" cy="1497754"/>
          </a:xfrm>
          <a:prstGeom prst="rect">
            <a:avLst/>
          </a:prstGeom>
          <a:ln>
            <a:solidFill>
              <a:schemeClr val="tx1">
                <a:lumMod val="50000"/>
              </a:schemeClr>
            </a:solidFill>
          </a:ln>
        </p:spPr>
      </p:pic>
      <p:pic>
        <p:nvPicPr>
          <p:cNvPr id="22" name="Picture 21">
            <a:extLst>
              <a:ext uri="{FF2B5EF4-FFF2-40B4-BE49-F238E27FC236}">
                <a16:creationId xmlns:a16="http://schemas.microsoft.com/office/drawing/2014/main" id="{395473D9-996B-0845-AB98-9197A4870CE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34541" y="3095941"/>
            <a:ext cx="1167368" cy="1497754"/>
          </a:xfrm>
          <a:prstGeom prst="rect">
            <a:avLst/>
          </a:prstGeom>
          <a:ln>
            <a:solidFill>
              <a:schemeClr val="tx1">
                <a:lumMod val="50000"/>
              </a:schemeClr>
            </a:solidFill>
          </a:ln>
        </p:spPr>
      </p:pic>
      <p:pic>
        <p:nvPicPr>
          <p:cNvPr id="23" name="Picture 22">
            <a:extLst>
              <a:ext uri="{FF2B5EF4-FFF2-40B4-BE49-F238E27FC236}">
                <a16:creationId xmlns:a16="http://schemas.microsoft.com/office/drawing/2014/main" id="{0A48BED3-1CDA-E54E-8ADF-7A3DA6ABB7A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88067" y="3095941"/>
            <a:ext cx="1218323" cy="1497754"/>
          </a:xfrm>
          <a:prstGeom prst="rect">
            <a:avLst/>
          </a:prstGeom>
          <a:ln>
            <a:solidFill>
              <a:schemeClr val="tx1">
                <a:lumMod val="50000"/>
              </a:schemeClr>
            </a:solidFill>
          </a:ln>
        </p:spPr>
      </p:pic>
      <p:pic>
        <p:nvPicPr>
          <p:cNvPr id="24" name="Picture 23">
            <a:extLst>
              <a:ext uri="{FF2B5EF4-FFF2-40B4-BE49-F238E27FC236}">
                <a16:creationId xmlns:a16="http://schemas.microsoft.com/office/drawing/2014/main" id="{49B17AC6-A9A8-6A43-B348-881343C9DE6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892547" y="3095941"/>
            <a:ext cx="1497754" cy="1497754"/>
          </a:xfrm>
          <a:prstGeom prst="rect">
            <a:avLst/>
          </a:prstGeom>
          <a:ln>
            <a:solidFill>
              <a:schemeClr val="tx1">
                <a:lumMod val="50000"/>
              </a:schemeClr>
            </a:solidFill>
          </a:ln>
        </p:spPr>
      </p:pic>
      <p:pic>
        <p:nvPicPr>
          <p:cNvPr id="25" name="Picture 24">
            <a:extLst>
              <a:ext uri="{FF2B5EF4-FFF2-40B4-BE49-F238E27FC236}">
                <a16:creationId xmlns:a16="http://schemas.microsoft.com/office/drawing/2014/main" id="{7276FBDF-6664-B245-A8C9-895F43363D9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476459" y="3081808"/>
            <a:ext cx="870018" cy="1497753"/>
          </a:xfrm>
          <a:prstGeom prst="rect">
            <a:avLst/>
          </a:prstGeom>
          <a:ln>
            <a:solidFill>
              <a:schemeClr val="tx1">
                <a:lumMod val="50000"/>
              </a:schemeClr>
            </a:solidFill>
          </a:ln>
        </p:spPr>
      </p:pic>
      <p:pic>
        <p:nvPicPr>
          <p:cNvPr id="26" name="Picture 25">
            <a:extLst>
              <a:ext uri="{FF2B5EF4-FFF2-40B4-BE49-F238E27FC236}">
                <a16:creationId xmlns:a16="http://schemas.microsoft.com/office/drawing/2014/main" id="{6FCF9FDD-5179-0344-8BE6-DB25672508F7}"/>
              </a:ext>
            </a:extLst>
          </p:cNvPr>
          <p:cNvPicPr>
            <a:picLocks noChangeAspect="1"/>
          </p:cNvPicPr>
          <p:nvPr/>
        </p:nvPicPr>
        <p:blipFill>
          <a:blip r:embed="rId17"/>
          <a:stretch>
            <a:fillRect/>
          </a:stretch>
        </p:blipFill>
        <p:spPr>
          <a:xfrm>
            <a:off x="9469211" y="3067045"/>
            <a:ext cx="1041955" cy="1533989"/>
          </a:xfrm>
          <a:prstGeom prst="rect">
            <a:avLst/>
          </a:prstGeom>
          <a:ln>
            <a:solidFill>
              <a:schemeClr val="tx1">
                <a:lumMod val="50000"/>
              </a:schemeClr>
            </a:solidFill>
          </a:ln>
        </p:spPr>
      </p:pic>
    </p:spTree>
    <p:extLst>
      <p:ext uri="{BB962C8B-B14F-4D97-AF65-F5344CB8AC3E}">
        <p14:creationId xmlns:p14="http://schemas.microsoft.com/office/powerpoint/2010/main" val="3769909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4F910A-EAE5-CA42-9408-9A7654F0BD36}"/>
              </a:ext>
            </a:extLst>
          </p:cNvPr>
          <p:cNvSpPr>
            <a:spLocks noGrp="1"/>
          </p:cNvSpPr>
          <p:nvPr>
            <p:ph type="title"/>
          </p:nvPr>
        </p:nvSpPr>
        <p:spPr/>
        <p:txBody>
          <a:bodyPr/>
          <a:lstStyle/>
          <a:p>
            <a:r>
              <a:rPr lang="en-US"/>
              <a:t>Project Silos vs Systems Thinking</a:t>
            </a:r>
          </a:p>
        </p:txBody>
      </p:sp>
      <p:sp>
        <p:nvSpPr>
          <p:cNvPr id="6" name="Content Placeholder 5">
            <a:extLst>
              <a:ext uri="{FF2B5EF4-FFF2-40B4-BE49-F238E27FC236}">
                <a16:creationId xmlns:a16="http://schemas.microsoft.com/office/drawing/2014/main" id="{AEDFAC85-C177-D348-A70C-FD5B570580A8}"/>
              </a:ext>
            </a:extLst>
          </p:cNvPr>
          <p:cNvSpPr>
            <a:spLocks noGrp="1"/>
          </p:cNvSpPr>
          <p:nvPr>
            <p:ph sz="half" idx="1"/>
          </p:nvPr>
        </p:nvSpPr>
        <p:spPr>
          <a:xfrm>
            <a:off x="473069" y="3769817"/>
            <a:ext cx="5524500" cy="2062947"/>
          </a:xfrm>
        </p:spPr>
        <p:txBody>
          <a:bodyPr>
            <a:normAutofit/>
          </a:bodyPr>
          <a:lstStyle/>
          <a:p>
            <a:pPr marL="285750" indent="-285750">
              <a:buFont typeface="Arial" panose="020B0604020202020204" pitchFamily="34" charset="0"/>
              <a:buChar char="•"/>
            </a:pPr>
            <a:r>
              <a:rPr lang="en-US" sz="1400" dirty="0"/>
              <a:t>Each project is an </a:t>
            </a:r>
            <a:r>
              <a:rPr lang="en-US" sz="1400" b="1" dirty="0"/>
              <a:t>independent</a:t>
            </a:r>
            <a:r>
              <a:rPr lang="en-US" sz="1400" dirty="0"/>
              <a:t> silo of effort</a:t>
            </a:r>
          </a:p>
          <a:p>
            <a:pPr marL="285750" indent="-285750">
              <a:buFont typeface="Arial" panose="020B0604020202020204" pitchFamily="34" charset="0"/>
              <a:buChar char="•"/>
            </a:pPr>
            <a:r>
              <a:rPr lang="en-US" sz="1400" dirty="0"/>
              <a:t>The success of any project will not impact the success of </a:t>
            </a:r>
            <a:r>
              <a:rPr lang="en-US" sz="1400" b="1" dirty="0"/>
              <a:t>other</a:t>
            </a:r>
            <a:r>
              <a:rPr lang="en-US" sz="1400" dirty="0"/>
              <a:t> projects</a:t>
            </a:r>
          </a:p>
          <a:p>
            <a:pPr marL="285750" indent="-285750">
              <a:buFont typeface="Arial" panose="020B0604020202020204" pitchFamily="34" charset="0"/>
              <a:buChar char="•"/>
            </a:pPr>
            <a:r>
              <a:rPr lang="en-US" sz="1400" dirty="0"/>
              <a:t>Project </a:t>
            </a:r>
            <a:r>
              <a:rPr lang="en-US" sz="1400" b="1" dirty="0"/>
              <a:t>order</a:t>
            </a:r>
            <a:r>
              <a:rPr lang="en-US" sz="1400" dirty="0"/>
              <a:t> is not relevant and project value is static in time</a:t>
            </a:r>
          </a:p>
          <a:p>
            <a:pPr marL="285750" indent="-285750">
              <a:buFont typeface="Arial" panose="020B0604020202020204" pitchFamily="34" charset="0"/>
              <a:buChar char="•"/>
            </a:pPr>
            <a:r>
              <a:rPr lang="en-US" sz="1400" dirty="0"/>
              <a:t>Project costs and benefits are easy to represent in a simple spreadsheet</a:t>
            </a:r>
          </a:p>
          <a:p>
            <a:pPr marL="285750" indent="-285750">
              <a:buFont typeface="Arial" panose="020B0604020202020204" pitchFamily="34" charset="0"/>
              <a:buChar char="•"/>
            </a:pPr>
            <a:r>
              <a:rPr lang="en-US" sz="1400" dirty="0"/>
              <a:t>Each project has their own team and their </a:t>
            </a:r>
            <a:r>
              <a:rPr lang="en-US" sz="1400" b="1" dirty="0"/>
              <a:t>own backlog</a:t>
            </a:r>
          </a:p>
        </p:txBody>
      </p:sp>
      <p:sp>
        <p:nvSpPr>
          <p:cNvPr id="8" name="Content Placeholder 7">
            <a:extLst>
              <a:ext uri="{FF2B5EF4-FFF2-40B4-BE49-F238E27FC236}">
                <a16:creationId xmlns:a16="http://schemas.microsoft.com/office/drawing/2014/main" id="{874066C2-9739-3D4C-8599-9D04CA1E5DAA}"/>
              </a:ext>
            </a:extLst>
          </p:cNvPr>
          <p:cNvSpPr>
            <a:spLocks noGrp="1"/>
          </p:cNvSpPr>
          <p:nvPr>
            <p:ph sz="half" idx="2"/>
          </p:nvPr>
        </p:nvSpPr>
        <p:spPr>
          <a:xfrm>
            <a:off x="6029639" y="3782297"/>
            <a:ext cx="5660572" cy="2703884"/>
          </a:xfrm>
        </p:spPr>
        <p:txBody>
          <a:bodyPr>
            <a:noAutofit/>
          </a:bodyPr>
          <a:lstStyle/>
          <a:p>
            <a:pPr marL="285750" indent="-285750">
              <a:buFont typeface="Arial" panose="020B0604020202020204" pitchFamily="34" charset="0"/>
              <a:buChar char="•"/>
            </a:pPr>
            <a:r>
              <a:rPr lang="en-US" sz="1400" dirty="0"/>
              <a:t>Projects are </a:t>
            </a:r>
            <a:r>
              <a:rPr lang="en-US" sz="1400" b="1" dirty="0"/>
              <a:t>dependent</a:t>
            </a:r>
            <a:r>
              <a:rPr lang="en-US" sz="1400" dirty="0"/>
              <a:t> on another project success</a:t>
            </a:r>
          </a:p>
          <a:p>
            <a:pPr marL="285750" indent="-285750">
              <a:buFont typeface="Arial" panose="020B0604020202020204" pitchFamily="34" charset="0"/>
              <a:buChar char="•"/>
            </a:pPr>
            <a:r>
              <a:rPr lang="en-US" sz="1400" dirty="0"/>
              <a:t>The success of </a:t>
            </a:r>
            <a:r>
              <a:rPr lang="en-US" sz="1400" b="1" dirty="0"/>
              <a:t>foundational</a:t>
            </a:r>
            <a:r>
              <a:rPr lang="en-US" sz="1400" dirty="0"/>
              <a:t> projects may have a dramatic impact on other projects (x10 faster)</a:t>
            </a:r>
          </a:p>
          <a:p>
            <a:pPr marL="285750" indent="-285750">
              <a:buFont typeface="Arial" panose="020B0604020202020204" pitchFamily="34" charset="0"/>
              <a:buChar char="•"/>
            </a:pPr>
            <a:r>
              <a:rPr lang="en-US" sz="1400" dirty="0"/>
              <a:t>Project </a:t>
            </a:r>
            <a:r>
              <a:rPr lang="en-US" sz="1400" b="1" dirty="0"/>
              <a:t>order is relevant </a:t>
            </a:r>
            <a:r>
              <a:rPr lang="en-US" sz="1400" dirty="0"/>
              <a:t>and deferring customer benefit is needed until foundational projects are complete</a:t>
            </a:r>
          </a:p>
          <a:p>
            <a:pPr marL="285750" indent="-285750">
              <a:buFont typeface="Arial" panose="020B0604020202020204" pitchFamily="34" charset="0"/>
              <a:buChar char="•"/>
            </a:pPr>
            <a:r>
              <a:rPr lang="en-US" sz="1400" dirty="0"/>
              <a:t>Requires a deep understanding of how resources created by one project can be leveraged by other projects (</a:t>
            </a:r>
            <a:r>
              <a:rPr lang="en-US" sz="1400" b="1" dirty="0"/>
              <a:t>reuse</a:t>
            </a:r>
            <a:r>
              <a:rPr lang="en-US" sz="1400" dirty="0"/>
              <a:t>)</a:t>
            </a:r>
          </a:p>
          <a:p>
            <a:pPr marL="285750" indent="-285750">
              <a:buFont typeface="Arial" panose="020B0604020202020204" pitchFamily="34" charset="0"/>
              <a:buChar char="•"/>
            </a:pPr>
            <a:r>
              <a:rPr lang="en-US" sz="1400" dirty="0"/>
              <a:t>Extensive use of </a:t>
            </a:r>
            <a:r>
              <a:rPr lang="en-US" sz="1400" b="1" dirty="0"/>
              <a:t>shared</a:t>
            </a:r>
            <a:r>
              <a:rPr lang="en-US" sz="1400" dirty="0"/>
              <a:t> backlog of tasks</a:t>
            </a:r>
          </a:p>
        </p:txBody>
      </p:sp>
      <p:sp>
        <p:nvSpPr>
          <p:cNvPr id="5" name="Text Placeholder 4">
            <a:extLst>
              <a:ext uri="{FF2B5EF4-FFF2-40B4-BE49-F238E27FC236}">
                <a16:creationId xmlns:a16="http://schemas.microsoft.com/office/drawing/2014/main" id="{36095EFC-9FCE-6A4C-A469-D3FEC4E6D2CC}"/>
              </a:ext>
            </a:extLst>
          </p:cNvPr>
          <p:cNvSpPr>
            <a:spLocks noGrp="1"/>
          </p:cNvSpPr>
          <p:nvPr>
            <p:ph type="body" sz="quarter" idx="13"/>
          </p:nvPr>
        </p:nvSpPr>
        <p:spPr>
          <a:xfrm>
            <a:off x="1428072" y="1303689"/>
            <a:ext cx="3216087" cy="492125"/>
          </a:xfrm>
        </p:spPr>
        <p:txBody>
          <a:bodyPr>
            <a:normAutofit/>
          </a:bodyPr>
          <a:lstStyle/>
          <a:p>
            <a:pPr algn="ctr"/>
            <a:r>
              <a:rPr lang="en-US" sz="2400" b="1" dirty="0"/>
              <a:t>Isolated Silo View</a:t>
            </a:r>
          </a:p>
        </p:txBody>
      </p:sp>
      <p:sp>
        <p:nvSpPr>
          <p:cNvPr id="7" name="Text Placeholder 6">
            <a:extLst>
              <a:ext uri="{FF2B5EF4-FFF2-40B4-BE49-F238E27FC236}">
                <a16:creationId xmlns:a16="http://schemas.microsoft.com/office/drawing/2014/main" id="{15ADCACE-2185-5643-B7EB-E5D1B3225B85}"/>
              </a:ext>
            </a:extLst>
          </p:cNvPr>
          <p:cNvSpPr>
            <a:spLocks noGrp="1"/>
          </p:cNvSpPr>
          <p:nvPr>
            <p:ph type="body" sz="quarter" idx="4294967295"/>
          </p:nvPr>
        </p:nvSpPr>
        <p:spPr>
          <a:xfrm>
            <a:off x="6894999" y="1275424"/>
            <a:ext cx="3632200" cy="571500"/>
          </a:xfrm>
        </p:spPr>
        <p:txBody>
          <a:bodyPr/>
          <a:lstStyle/>
          <a:p>
            <a:pPr algn="ctr"/>
            <a:r>
              <a:rPr lang="en-US" sz="2400" b="1" dirty="0">
                <a:solidFill>
                  <a:schemeClr val="accent1"/>
                </a:solidFill>
              </a:rPr>
              <a:t>Systems Thinking View</a:t>
            </a:r>
          </a:p>
        </p:txBody>
      </p:sp>
      <p:sp>
        <p:nvSpPr>
          <p:cNvPr id="67" name="Oval 66">
            <a:extLst>
              <a:ext uri="{FF2B5EF4-FFF2-40B4-BE49-F238E27FC236}">
                <a16:creationId xmlns:a16="http://schemas.microsoft.com/office/drawing/2014/main" id="{B189782A-12B1-2E47-BE35-3C0C75373433}"/>
              </a:ext>
            </a:extLst>
          </p:cNvPr>
          <p:cNvSpPr/>
          <p:nvPr/>
        </p:nvSpPr>
        <p:spPr>
          <a:xfrm>
            <a:off x="8164103" y="3128972"/>
            <a:ext cx="741420" cy="55365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404E471B-92AD-B64E-BC85-C4D2C9D7247A}"/>
              </a:ext>
            </a:extLst>
          </p:cNvPr>
          <p:cNvSpPr/>
          <p:nvPr/>
        </p:nvSpPr>
        <p:spPr>
          <a:xfrm>
            <a:off x="7254353" y="2384197"/>
            <a:ext cx="235086" cy="168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8D498F53-5A0A-5145-A92B-06010AD212D7}"/>
              </a:ext>
            </a:extLst>
          </p:cNvPr>
          <p:cNvSpPr/>
          <p:nvPr/>
        </p:nvSpPr>
        <p:spPr>
          <a:xfrm>
            <a:off x="8874966" y="2520646"/>
            <a:ext cx="235086" cy="168778"/>
          </a:xfrm>
          <a:prstGeom prst="ellipse">
            <a:avLst/>
          </a:prstGeom>
          <a:solidFill>
            <a:srgbClr val="009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Oval 69">
            <a:extLst>
              <a:ext uri="{FF2B5EF4-FFF2-40B4-BE49-F238E27FC236}">
                <a16:creationId xmlns:a16="http://schemas.microsoft.com/office/drawing/2014/main" id="{DFBA5C26-AA27-7541-8458-7948A0997893}"/>
              </a:ext>
            </a:extLst>
          </p:cNvPr>
          <p:cNvSpPr/>
          <p:nvPr/>
        </p:nvSpPr>
        <p:spPr>
          <a:xfrm>
            <a:off x="8839007" y="1872010"/>
            <a:ext cx="300361" cy="23609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C17FADC8-0A24-5F4F-9AE5-55480E546ADC}"/>
              </a:ext>
            </a:extLst>
          </p:cNvPr>
          <p:cNvSpPr/>
          <p:nvPr/>
        </p:nvSpPr>
        <p:spPr>
          <a:xfrm>
            <a:off x="7893632" y="2384197"/>
            <a:ext cx="370903" cy="305227"/>
          </a:xfrm>
          <a:prstGeom prst="ellipse">
            <a:avLst/>
          </a:prstGeom>
          <a:solidFill>
            <a:srgbClr val="00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E0B11D91-06D7-4341-8AD4-E54A499980F7}"/>
              </a:ext>
            </a:extLst>
          </p:cNvPr>
          <p:cNvSpPr/>
          <p:nvPr/>
        </p:nvSpPr>
        <p:spPr>
          <a:xfrm>
            <a:off x="8145439" y="2014462"/>
            <a:ext cx="479495" cy="346511"/>
          </a:xfrm>
          <a:prstGeom prst="ellipse">
            <a:avLst/>
          </a:prstGeom>
          <a:solidFill>
            <a:srgbClr val="9A9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5497DD20-FB44-7445-B60D-8E957F205442}"/>
              </a:ext>
            </a:extLst>
          </p:cNvPr>
          <p:cNvSpPr/>
          <p:nvPr/>
        </p:nvSpPr>
        <p:spPr>
          <a:xfrm>
            <a:off x="7234446" y="2811406"/>
            <a:ext cx="659186" cy="478500"/>
          </a:xfrm>
          <a:prstGeom prst="ellipse">
            <a:avLst/>
          </a:prstGeom>
          <a:solidFill>
            <a:srgbClr val="EE8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0EB61CA3-39C1-124C-9544-E4C8DFD5D968}"/>
              </a:ext>
            </a:extLst>
          </p:cNvPr>
          <p:cNvSpPr/>
          <p:nvPr/>
        </p:nvSpPr>
        <p:spPr>
          <a:xfrm>
            <a:off x="9493566" y="2324518"/>
            <a:ext cx="564833" cy="415079"/>
          </a:xfrm>
          <a:prstGeom prst="ellipse">
            <a:avLst/>
          </a:prstGeom>
          <a:solidFill>
            <a:srgbClr val="0069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1A589DB9-2198-7D4F-A7CA-7B7A96EE018F}"/>
              </a:ext>
            </a:extLst>
          </p:cNvPr>
          <p:cNvSpPr/>
          <p:nvPr/>
        </p:nvSpPr>
        <p:spPr>
          <a:xfrm>
            <a:off x="8887384" y="2739597"/>
            <a:ext cx="742116" cy="55365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Oval 99">
            <a:extLst>
              <a:ext uri="{FF2B5EF4-FFF2-40B4-BE49-F238E27FC236}">
                <a16:creationId xmlns:a16="http://schemas.microsoft.com/office/drawing/2014/main" id="{56067F18-ACF9-7F4F-BB73-A7D5C17EAD9B}"/>
              </a:ext>
            </a:extLst>
          </p:cNvPr>
          <p:cNvSpPr/>
          <p:nvPr/>
        </p:nvSpPr>
        <p:spPr>
          <a:xfrm>
            <a:off x="8998082" y="2252027"/>
            <a:ext cx="361648" cy="24778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a:extLst>
              <a:ext uri="{FF2B5EF4-FFF2-40B4-BE49-F238E27FC236}">
                <a16:creationId xmlns:a16="http://schemas.microsoft.com/office/drawing/2014/main" id="{C8237DD4-CA2F-4CB4-83A4-AFDF15C522F3}"/>
              </a:ext>
            </a:extLst>
          </p:cNvPr>
          <p:cNvCxnSpPr>
            <a:cxnSpLocks/>
            <a:stCxn id="73" idx="7"/>
            <a:endCxn id="71" idx="4"/>
          </p:cNvCxnSpPr>
          <p:nvPr/>
        </p:nvCxnSpPr>
        <p:spPr>
          <a:xfrm flipV="1">
            <a:off x="7797097" y="2689424"/>
            <a:ext cx="281988" cy="1920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A095EEA-BE74-401C-8652-DDE27CE982C6}"/>
              </a:ext>
            </a:extLst>
          </p:cNvPr>
          <p:cNvCxnSpPr>
            <a:cxnSpLocks/>
            <a:stCxn id="71" idx="2"/>
            <a:endCxn id="68" idx="6"/>
          </p:cNvCxnSpPr>
          <p:nvPr/>
        </p:nvCxnSpPr>
        <p:spPr>
          <a:xfrm flipH="1" flipV="1">
            <a:off x="7489440" y="2468585"/>
            <a:ext cx="404193" cy="682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DC801B4-5F13-49E2-8803-31E96C557E17}"/>
              </a:ext>
            </a:extLst>
          </p:cNvPr>
          <p:cNvCxnSpPr>
            <a:cxnSpLocks/>
            <a:stCxn id="71" idx="6"/>
            <a:endCxn id="69" idx="2"/>
          </p:cNvCxnSpPr>
          <p:nvPr/>
        </p:nvCxnSpPr>
        <p:spPr>
          <a:xfrm>
            <a:off x="8264536" y="2536811"/>
            <a:ext cx="610430" cy="682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2A90A626-59A4-48A3-9C81-B8B965D4BEAF}"/>
              </a:ext>
            </a:extLst>
          </p:cNvPr>
          <p:cNvCxnSpPr>
            <a:cxnSpLocks/>
            <a:stCxn id="67" idx="0"/>
            <a:endCxn id="71" idx="4"/>
          </p:cNvCxnSpPr>
          <p:nvPr/>
        </p:nvCxnSpPr>
        <p:spPr>
          <a:xfrm flipH="1" flipV="1">
            <a:off x="8079084" y="2689424"/>
            <a:ext cx="455728" cy="4395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476830B-4F1B-4F26-B542-1152246444FF}"/>
              </a:ext>
            </a:extLst>
          </p:cNvPr>
          <p:cNvCxnSpPr>
            <a:cxnSpLocks/>
            <a:stCxn id="73" idx="7"/>
            <a:endCxn id="67" idx="1"/>
          </p:cNvCxnSpPr>
          <p:nvPr/>
        </p:nvCxnSpPr>
        <p:spPr>
          <a:xfrm>
            <a:off x="7797097" y="2881480"/>
            <a:ext cx="475585" cy="32857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053E6DC9-2FE8-4EBB-B5BF-1EEDE8C8916E}"/>
              </a:ext>
            </a:extLst>
          </p:cNvPr>
          <p:cNvCxnSpPr>
            <a:cxnSpLocks/>
            <a:stCxn id="95" idx="0"/>
            <a:endCxn id="69" idx="5"/>
          </p:cNvCxnSpPr>
          <p:nvPr/>
        </p:nvCxnSpPr>
        <p:spPr>
          <a:xfrm flipH="1" flipV="1">
            <a:off x="9075625" y="2664707"/>
            <a:ext cx="182818" cy="7489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67C8F1BB-80AC-48AF-A2F6-7CA298B33AC9}"/>
              </a:ext>
            </a:extLst>
          </p:cNvPr>
          <p:cNvCxnSpPr>
            <a:cxnSpLocks/>
            <a:stCxn id="67" idx="0"/>
            <a:endCxn id="72" idx="4"/>
          </p:cNvCxnSpPr>
          <p:nvPr/>
        </p:nvCxnSpPr>
        <p:spPr>
          <a:xfrm flipH="1" flipV="1">
            <a:off x="8385187" y="2360973"/>
            <a:ext cx="149626" cy="7679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5CE5C07-50B8-48B1-AD77-38955D0DC3EB}"/>
              </a:ext>
            </a:extLst>
          </p:cNvPr>
          <p:cNvCxnSpPr>
            <a:cxnSpLocks/>
            <a:stCxn id="95" idx="0"/>
            <a:endCxn id="100" idx="4"/>
          </p:cNvCxnSpPr>
          <p:nvPr/>
        </p:nvCxnSpPr>
        <p:spPr>
          <a:xfrm flipH="1" flipV="1">
            <a:off x="9178906" y="2499810"/>
            <a:ext cx="79537" cy="23978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23E6758-B43C-4D7C-B339-5E58A72AA0D9}"/>
              </a:ext>
            </a:extLst>
          </p:cNvPr>
          <p:cNvCxnSpPr>
            <a:cxnSpLocks/>
            <a:stCxn id="74" idx="3"/>
            <a:endCxn id="95" idx="7"/>
          </p:cNvCxnSpPr>
          <p:nvPr/>
        </p:nvCxnSpPr>
        <p:spPr>
          <a:xfrm flipH="1">
            <a:off x="9520820" y="2678811"/>
            <a:ext cx="55464" cy="1418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5D3D99F7-6E19-4025-9D72-AC830AB0A4E0}"/>
              </a:ext>
            </a:extLst>
          </p:cNvPr>
          <p:cNvCxnSpPr>
            <a:cxnSpLocks/>
            <a:stCxn id="72" idx="7"/>
            <a:endCxn id="70" idx="2"/>
          </p:cNvCxnSpPr>
          <p:nvPr/>
        </p:nvCxnSpPr>
        <p:spPr>
          <a:xfrm flipV="1">
            <a:off x="8554714" y="1990059"/>
            <a:ext cx="284293" cy="751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6AB23D5-7B78-475C-A44D-78FE2E6DEBAD}"/>
              </a:ext>
            </a:extLst>
          </p:cNvPr>
          <p:cNvCxnSpPr>
            <a:cxnSpLocks/>
            <a:stCxn id="100" idx="0"/>
            <a:endCxn id="70" idx="4"/>
          </p:cNvCxnSpPr>
          <p:nvPr/>
        </p:nvCxnSpPr>
        <p:spPr>
          <a:xfrm flipH="1" flipV="1">
            <a:off x="8989188" y="2108107"/>
            <a:ext cx="189718" cy="14392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C3F6880F-64E1-4597-9D30-6F6247FAF672}"/>
              </a:ext>
            </a:extLst>
          </p:cNvPr>
          <p:cNvCxnSpPr>
            <a:cxnSpLocks/>
            <a:stCxn id="67" idx="0"/>
            <a:endCxn id="95" idx="2"/>
          </p:cNvCxnSpPr>
          <p:nvPr/>
        </p:nvCxnSpPr>
        <p:spPr>
          <a:xfrm flipV="1">
            <a:off x="8534813" y="3016427"/>
            <a:ext cx="352572" cy="11254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DBE9593-4B72-8B2E-4AF3-34F1777889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28072" y="1990059"/>
            <a:ext cx="3294668" cy="1629330"/>
          </a:xfrm>
          <a:prstGeom prst="rect">
            <a:avLst/>
          </a:prstGeom>
        </p:spPr>
      </p:pic>
    </p:spTree>
    <p:extLst>
      <p:ext uri="{BB962C8B-B14F-4D97-AF65-F5344CB8AC3E}">
        <p14:creationId xmlns:p14="http://schemas.microsoft.com/office/powerpoint/2010/main" val="2093131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5158D4-081C-1F4B-912E-C23F80CDA439}"/>
              </a:ext>
            </a:extLst>
          </p:cNvPr>
          <p:cNvSpPr/>
          <p:nvPr/>
        </p:nvSpPr>
        <p:spPr bwMode="gray">
          <a:xfrm>
            <a:off x="0" y="1322024"/>
            <a:ext cx="12192000" cy="2952521"/>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4" name="Oval 13">
            <a:extLst>
              <a:ext uri="{FF2B5EF4-FFF2-40B4-BE49-F238E27FC236}">
                <a16:creationId xmlns:a16="http://schemas.microsoft.com/office/drawing/2014/main" id="{33B1A2AE-309D-D74F-9C18-8BB31297B174}"/>
              </a:ext>
            </a:extLst>
          </p:cNvPr>
          <p:cNvSpPr/>
          <p:nvPr/>
        </p:nvSpPr>
        <p:spPr bwMode="gray">
          <a:xfrm>
            <a:off x="1879450" y="2503084"/>
            <a:ext cx="506777" cy="506777"/>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5" name="Oval 14">
            <a:extLst>
              <a:ext uri="{FF2B5EF4-FFF2-40B4-BE49-F238E27FC236}">
                <a16:creationId xmlns:a16="http://schemas.microsoft.com/office/drawing/2014/main" id="{0EF10102-A190-E04F-93EA-6B107E72F7D8}"/>
              </a:ext>
            </a:extLst>
          </p:cNvPr>
          <p:cNvSpPr/>
          <p:nvPr/>
        </p:nvSpPr>
        <p:spPr bwMode="gray">
          <a:xfrm>
            <a:off x="1879450" y="3119201"/>
            <a:ext cx="506777" cy="506777"/>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2" name="Oval 11">
            <a:extLst>
              <a:ext uri="{FF2B5EF4-FFF2-40B4-BE49-F238E27FC236}">
                <a16:creationId xmlns:a16="http://schemas.microsoft.com/office/drawing/2014/main" id="{E6BFADF1-AB0B-714C-B149-2F4780D81C96}"/>
              </a:ext>
            </a:extLst>
          </p:cNvPr>
          <p:cNvSpPr/>
          <p:nvPr/>
        </p:nvSpPr>
        <p:spPr bwMode="gray">
          <a:xfrm>
            <a:off x="1879450" y="1886967"/>
            <a:ext cx="506777" cy="506777"/>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Title 7">
            <a:extLst>
              <a:ext uri="{FF2B5EF4-FFF2-40B4-BE49-F238E27FC236}">
                <a16:creationId xmlns:a16="http://schemas.microsoft.com/office/drawing/2014/main" id="{8644C22C-C2E1-11B7-1CD1-F15EB2E422B8}"/>
              </a:ext>
            </a:extLst>
          </p:cNvPr>
          <p:cNvSpPr>
            <a:spLocks noGrp="1"/>
          </p:cNvSpPr>
          <p:nvPr>
            <p:ph type="title"/>
          </p:nvPr>
        </p:nvSpPr>
        <p:spPr/>
        <p:txBody>
          <a:bodyPr/>
          <a:lstStyle/>
          <a:p>
            <a:r>
              <a:rPr lang="en-US" dirty="0"/>
              <a:t>Search and Reuse</a:t>
            </a:r>
          </a:p>
        </p:txBody>
      </p:sp>
      <p:sp>
        <p:nvSpPr>
          <p:cNvPr id="9" name="Content Placeholder 8">
            <a:extLst>
              <a:ext uri="{FF2B5EF4-FFF2-40B4-BE49-F238E27FC236}">
                <a16:creationId xmlns:a16="http://schemas.microsoft.com/office/drawing/2014/main" id="{5B046863-22C8-9394-337C-3DC0CC412420}"/>
              </a:ext>
            </a:extLst>
          </p:cNvPr>
          <p:cNvSpPr>
            <a:spLocks noGrp="1"/>
          </p:cNvSpPr>
          <p:nvPr>
            <p:ph idx="1"/>
          </p:nvPr>
        </p:nvSpPr>
        <p:spPr>
          <a:xfrm>
            <a:off x="2037662" y="1825625"/>
            <a:ext cx="11315700" cy="2283920"/>
          </a:xfrm>
        </p:spPr>
        <p:txBody>
          <a:bodyPr>
            <a:normAutofit/>
          </a:bodyPr>
          <a:lstStyle/>
          <a:p>
            <a:pPr marL="457200" indent="-457200">
              <a:lnSpc>
                <a:spcPct val="150000"/>
              </a:lnSpc>
              <a:buClr>
                <a:schemeClr val="bg1"/>
              </a:buClr>
              <a:buFont typeface="+mj-lt"/>
              <a:buAutoNum type="arabicPeriod"/>
            </a:pPr>
            <a:r>
              <a:rPr lang="en-US" sz="2400" dirty="0"/>
              <a:t> You can’t reuse what you can’t find</a:t>
            </a:r>
          </a:p>
          <a:p>
            <a:pPr marL="457200" indent="-457200">
              <a:lnSpc>
                <a:spcPct val="150000"/>
              </a:lnSpc>
              <a:buClr>
                <a:schemeClr val="bg1"/>
              </a:buClr>
              <a:buFont typeface="+mj-lt"/>
              <a:buAutoNum type="arabicPeriod"/>
            </a:pPr>
            <a:r>
              <a:rPr lang="en-US" sz="2400" dirty="0"/>
              <a:t> If you can’t find it, you will duplicate it… in a new silo</a:t>
            </a:r>
          </a:p>
          <a:p>
            <a:pPr marL="457200" indent="-457200">
              <a:lnSpc>
                <a:spcPct val="150000"/>
              </a:lnSpc>
              <a:buClr>
                <a:schemeClr val="bg1"/>
              </a:buClr>
              <a:buFont typeface="+mj-lt"/>
              <a:buAutoNum type="arabicPeriod"/>
            </a:pPr>
            <a:r>
              <a:rPr lang="en-US" sz="2400" dirty="0"/>
              <a:t> If you duplicate it, you will defend your silo</a:t>
            </a:r>
          </a:p>
        </p:txBody>
      </p:sp>
      <p:sp>
        <p:nvSpPr>
          <p:cNvPr id="6" name="Slide Number Placeholder 5">
            <a:extLst>
              <a:ext uri="{FF2B5EF4-FFF2-40B4-BE49-F238E27FC236}">
                <a16:creationId xmlns:a16="http://schemas.microsoft.com/office/drawing/2014/main" id="{EA785BA5-40A1-1859-2ECB-ECBDCBB19B9F}"/>
              </a:ext>
            </a:extLst>
          </p:cNvPr>
          <p:cNvSpPr>
            <a:spLocks noGrp="1"/>
          </p:cNvSpPr>
          <p:nvPr>
            <p:ph type="sldNum" sz="quarter" idx="12"/>
          </p:nvPr>
        </p:nvSpPr>
        <p:spPr/>
        <p:txBody>
          <a:bodyPr/>
          <a:lstStyle/>
          <a:p>
            <a:fld id="{3310D8EA-3107-4873-B9AB-DD7D3E79053A}" type="slidenum">
              <a:rPr lang="en-US" smtClean="0"/>
              <a:pPr/>
              <a:t>22</a:t>
            </a:fld>
            <a:endParaRPr lang="en-US"/>
          </a:p>
        </p:txBody>
      </p:sp>
      <p:sp>
        <p:nvSpPr>
          <p:cNvPr id="11" name="TextBox 10">
            <a:extLst>
              <a:ext uri="{FF2B5EF4-FFF2-40B4-BE49-F238E27FC236}">
                <a16:creationId xmlns:a16="http://schemas.microsoft.com/office/drawing/2014/main" id="{2EC0EA72-5DCF-9805-9676-1ECFD0C9964B}"/>
              </a:ext>
            </a:extLst>
          </p:cNvPr>
          <p:cNvSpPr txBox="1"/>
          <p:nvPr/>
        </p:nvSpPr>
        <p:spPr>
          <a:xfrm>
            <a:off x="777765" y="4540470"/>
            <a:ext cx="9861995" cy="523220"/>
          </a:xfrm>
          <a:prstGeom prst="rect">
            <a:avLst/>
          </a:prstGeom>
          <a:noFill/>
        </p:spPr>
        <p:txBody>
          <a:bodyPr wrap="none" rtlCol="0">
            <a:spAutoFit/>
          </a:bodyPr>
          <a:lstStyle/>
          <a:p>
            <a:r>
              <a:rPr lang="en-US" sz="2800" dirty="0"/>
              <a:t>Great internet search prevents silos from ever being created!</a:t>
            </a:r>
          </a:p>
        </p:txBody>
      </p:sp>
    </p:spTree>
    <p:extLst>
      <p:ext uri="{BB962C8B-B14F-4D97-AF65-F5344CB8AC3E}">
        <p14:creationId xmlns:p14="http://schemas.microsoft.com/office/powerpoint/2010/main" val="375168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F7FB7-3C94-914B-AF48-4671BCDF0243}"/>
              </a:ext>
            </a:extLst>
          </p:cNvPr>
          <p:cNvSpPr>
            <a:spLocks noGrp="1"/>
          </p:cNvSpPr>
          <p:nvPr>
            <p:ph type="title"/>
          </p:nvPr>
        </p:nvSpPr>
        <p:spPr/>
        <p:txBody>
          <a:bodyPr>
            <a:normAutofit/>
          </a:bodyPr>
          <a:lstStyle/>
          <a:p>
            <a:r>
              <a:rPr lang="en-US" b="1" dirty="0"/>
              <a:t>Search and Reuse</a:t>
            </a:r>
          </a:p>
        </p:txBody>
      </p:sp>
      <p:sp>
        <p:nvSpPr>
          <p:cNvPr id="5" name="Content Placeholder 4">
            <a:extLst>
              <a:ext uri="{FF2B5EF4-FFF2-40B4-BE49-F238E27FC236}">
                <a16:creationId xmlns:a16="http://schemas.microsoft.com/office/drawing/2014/main" id="{55B04E88-6EB8-9343-AF93-044D63357A28}"/>
              </a:ext>
            </a:extLst>
          </p:cNvPr>
          <p:cNvSpPr>
            <a:spLocks noGrp="1"/>
          </p:cNvSpPr>
          <p:nvPr>
            <p:ph idx="1"/>
          </p:nvPr>
        </p:nvSpPr>
        <p:spPr>
          <a:xfrm>
            <a:off x="457199" y="1368699"/>
            <a:ext cx="10170162" cy="1317284"/>
          </a:xfrm>
          <a:solidFill>
            <a:schemeClr val="bg2"/>
          </a:solidFill>
          <a:ln>
            <a:noFill/>
          </a:ln>
        </p:spPr>
        <p:txBody>
          <a:bodyPr wrap="square" lIns="228600" tIns="118872" rIns="228600" bIns="118872">
            <a:spAutoFit/>
          </a:bodyPr>
          <a:lstStyle/>
          <a:p>
            <a:pPr marL="457200" indent="-457200">
              <a:buFont typeface="+mj-lt"/>
              <a:buAutoNum type="arabicPeriod"/>
            </a:pPr>
            <a:r>
              <a:rPr lang="en-US" sz="2000" b="1" i="1" dirty="0"/>
              <a:t>Promote search and reuse through microsite publishing</a:t>
            </a:r>
          </a:p>
          <a:p>
            <a:pPr marL="457200" indent="-457200">
              <a:buFont typeface="+mj-lt"/>
              <a:buAutoNum type="arabicPeriod"/>
            </a:pPr>
            <a:r>
              <a:rPr lang="en-US" sz="2000" b="1" i="1" dirty="0"/>
              <a:t>Any GitHub site can be turned into a microsite</a:t>
            </a:r>
          </a:p>
          <a:p>
            <a:pPr marL="457200" indent="-457200">
              <a:buFont typeface="+mj-lt"/>
              <a:buAutoNum type="arabicPeriod"/>
            </a:pPr>
            <a:r>
              <a:rPr lang="en-US" sz="2000" b="1" i="1" dirty="0"/>
              <a:t>Any changes to the documentation will immediately be reindexed</a:t>
            </a:r>
          </a:p>
        </p:txBody>
      </p:sp>
      <p:pic>
        <p:nvPicPr>
          <p:cNvPr id="2" name="Picture 1">
            <a:extLst>
              <a:ext uri="{FF2B5EF4-FFF2-40B4-BE49-F238E27FC236}">
                <a16:creationId xmlns:a16="http://schemas.microsoft.com/office/drawing/2014/main" id="{910D72CF-8C44-5AF4-2041-29EDC7E565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4447" y="2857831"/>
            <a:ext cx="5182914" cy="3312450"/>
          </a:xfrm>
          <a:prstGeom prst="rect">
            <a:avLst/>
          </a:prstGeom>
          <a:ln>
            <a:solidFill>
              <a:schemeClr val="tx1">
                <a:lumMod val="50000"/>
              </a:schemeClr>
            </a:solidFill>
          </a:ln>
        </p:spPr>
      </p:pic>
      <p:sp>
        <p:nvSpPr>
          <p:cNvPr id="3" name="TextBox 2">
            <a:extLst>
              <a:ext uri="{FF2B5EF4-FFF2-40B4-BE49-F238E27FC236}">
                <a16:creationId xmlns:a16="http://schemas.microsoft.com/office/drawing/2014/main" id="{389850AC-166B-0AFC-6FC7-8742FCE3BFD6}"/>
              </a:ext>
            </a:extLst>
          </p:cNvPr>
          <p:cNvSpPr txBox="1"/>
          <p:nvPr/>
        </p:nvSpPr>
        <p:spPr bwMode="gray">
          <a:xfrm>
            <a:off x="457199" y="2932734"/>
            <a:ext cx="3650038" cy="569387"/>
          </a:xfrm>
          <a:prstGeom prst="rect">
            <a:avLst/>
          </a:prstGeom>
          <a:noFill/>
        </p:spPr>
        <p:txBody>
          <a:bodyPr vert="horz" wrap="none" lIns="0" tIns="0" rIns="0" bIns="0" rtlCol="0">
            <a:spAutoFit/>
          </a:bodyPr>
          <a:lstStyle/>
          <a:p>
            <a:pPr algn="l">
              <a:spcBef>
                <a:spcPts val="600"/>
              </a:spcBef>
            </a:pPr>
            <a:r>
              <a:rPr lang="en-US" sz="1600" b="1" dirty="0"/>
              <a:t>Example: Healthcare Platform Search</a:t>
            </a:r>
          </a:p>
          <a:p>
            <a:pPr>
              <a:spcBef>
                <a:spcPts val="600"/>
              </a:spcBef>
            </a:pPr>
            <a:r>
              <a:rPr lang="en-US" sz="1600" b="1" dirty="0"/>
              <a:t>https://</a:t>
            </a:r>
            <a:r>
              <a:rPr lang="en-US" sz="1600" b="1" dirty="0" err="1"/>
              <a:t>hcp.uhg.com</a:t>
            </a:r>
            <a:r>
              <a:rPr lang="en-US" sz="1600" b="1" dirty="0"/>
              <a:t>/</a:t>
            </a:r>
          </a:p>
        </p:txBody>
      </p:sp>
      <p:pic>
        <p:nvPicPr>
          <p:cNvPr id="1026" name="Picture 2" descr="Image result for search icon">
            <a:extLst>
              <a:ext uri="{FF2B5EF4-FFF2-40B4-BE49-F238E27FC236}">
                <a16:creationId xmlns:a16="http://schemas.microsoft.com/office/drawing/2014/main" id="{F1511B76-CF46-FEC3-ECC6-DE2DF8C37D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07237" y="272182"/>
            <a:ext cx="1010112" cy="101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698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F7FB7-3C94-914B-AF48-4671BCDF0243}"/>
              </a:ext>
            </a:extLst>
          </p:cNvPr>
          <p:cNvSpPr>
            <a:spLocks noGrp="1"/>
          </p:cNvSpPr>
          <p:nvPr>
            <p:ph type="title"/>
          </p:nvPr>
        </p:nvSpPr>
        <p:spPr/>
        <p:txBody>
          <a:bodyPr>
            <a:normAutofit/>
          </a:bodyPr>
          <a:lstStyle/>
          <a:p>
            <a:r>
              <a:rPr lang="en-US" b="1" dirty="0"/>
              <a:t>Connected Data Strategy</a:t>
            </a:r>
          </a:p>
        </p:txBody>
      </p:sp>
      <p:sp>
        <p:nvSpPr>
          <p:cNvPr id="5" name="Content Placeholder 4">
            <a:extLst>
              <a:ext uri="{FF2B5EF4-FFF2-40B4-BE49-F238E27FC236}">
                <a16:creationId xmlns:a16="http://schemas.microsoft.com/office/drawing/2014/main" id="{55B04E88-6EB8-9343-AF93-044D63357A28}"/>
              </a:ext>
            </a:extLst>
          </p:cNvPr>
          <p:cNvSpPr>
            <a:spLocks noGrp="1"/>
          </p:cNvSpPr>
          <p:nvPr>
            <p:ph idx="1"/>
          </p:nvPr>
        </p:nvSpPr>
        <p:spPr>
          <a:xfrm>
            <a:off x="1093079" y="1426332"/>
            <a:ext cx="9433371" cy="1237262"/>
          </a:xfrm>
          <a:solidFill>
            <a:schemeClr val="bg2"/>
          </a:solidFill>
          <a:ln>
            <a:noFill/>
          </a:ln>
        </p:spPr>
        <p:txBody>
          <a:bodyPr wrap="square" lIns="228600" tIns="118872" rIns="228600" bIns="118872">
            <a:spAutoFit/>
          </a:bodyPr>
          <a:lstStyle/>
          <a:p>
            <a:pPr marL="0" indent="0">
              <a:buNone/>
            </a:pPr>
            <a:r>
              <a:rPr lang="en-US" sz="2400" b="1" dirty="0"/>
              <a:t>Connected Data Strategy: </a:t>
            </a:r>
            <a:r>
              <a:rPr lang="en-US" sz="2400" i="1" dirty="0">
                <a:solidFill>
                  <a:schemeClr val="tx1">
                    <a:lumMod val="50000"/>
                  </a:schemeClr>
                </a:solidFill>
              </a:rPr>
              <a:t>An </a:t>
            </a:r>
            <a:r>
              <a:rPr lang="en-US" sz="2400" b="1" i="1" dirty="0">
                <a:solidFill>
                  <a:schemeClr val="tx1">
                    <a:lumMod val="50000"/>
                  </a:schemeClr>
                </a:solidFill>
              </a:rPr>
              <a:t>Enterprise Data Strategy </a:t>
            </a:r>
            <a:r>
              <a:rPr lang="en-US" sz="2400" i="1" dirty="0">
                <a:solidFill>
                  <a:schemeClr val="tx1">
                    <a:lumMod val="50000"/>
                  </a:schemeClr>
                </a:solidFill>
              </a:rPr>
              <a:t>pattern that brings </a:t>
            </a:r>
            <a:r>
              <a:rPr lang="en-US" sz="2400" b="1" i="1" dirty="0">
                <a:solidFill>
                  <a:schemeClr val="tx1">
                    <a:lumMod val="50000"/>
                  </a:schemeClr>
                </a:solidFill>
              </a:rPr>
              <a:t>focus</a:t>
            </a:r>
            <a:r>
              <a:rPr lang="en-US" sz="2400" i="1" dirty="0">
                <a:solidFill>
                  <a:schemeClr val="tx1">
                    <a:lumMod val="50000"/>
                  </a:schemeClr>
                </a:solidFill>
              </a:rPr>
              <a:t> to the business </a:t>
            </a:r>
            <a:r>
              <a:rPr lang="en-US" sz="2400" b="1" i="1" dirty="0">
                <a:solidFill>
                  <a:schemeClr val="tx1">
                    <a:lumMod val="50000"/>
                  </a:schemeClr>
                </a:solidFill>
              </a:rPr>
              <a:t>value</a:t>
            </a:r>
            <a:r>
              <a:rPr lang="en-US" sz="2400" i="1" dirty="0">
                <a:solidFill>
                  <a:schemeClr val="tx1">
                    <a:lumMod val="50000"/>
                  </a:schemeClr>
                </a:solidFill>
              </a:rPr>
              <a:t> of connecting disparate silos of data.</a:t>
            </a:r>
          </a:p>
        </p:txBody>
      </p:sp>
      <p:grpSp>
        <p:nvGrpSpPr>
          <p:cNvPr id="7" name="Group 242">
            <a:extLst>
              <a:ext uri="{FF2B5EF4-FFF2-40B4-BE49-F238E27FC236}">
                <a16:creationId xmlns:a16="http://schemas.microsoft.com/office/drawing/2014/main" id="{547235D0-4B26-E949-856D-892B7B0445BF}"/>
              </a:ext>
            </a:extLst>
          </p:cNvPr>
          <p:cNvGrpSpPr/>
          <p:nvPr/>
        </p:nvGrpSpPr>
        <p:grpSpPr>
          <a:xfrm>
            <a:off x="7017521" y="3017786"/>
            <a:ext cx="1943100" cy="1391445"/>
            <a:chOff x="3505200" y="4267200"/>
            <a:chExt cx="1676400" cy="1600200"/>
          </a:xfrm>
        </p:grpSpPr>
        <p:sp>
          <p:nvSpPr>
            <p:cNvPr id="8" name="Oval 7">
              <a:extLst>
                <a:ext uri="{FF2B5EF4-FFF2-40B4-BE49-F238E27FC236}">
                  <a16:creationId xmlns:a16="http://schemas.microsoft.com/office/drawing/2014/main" id="{1FC6C181-15C5-F94D-9E6D-ED4A690CF7B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9" name="Oval 8">
              <a:extLst>
                <a:ext uri="{FF2B5EF4-FFF2-40B4-BE49-F238E27FC236}">
                  <a16:creationId xmlns:a16="http://schemas.microsoft.com/office/drawing/2014/main" id="{25935A67-0B5D-8A4F-A6C1-8FE37CF343C4}"/>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0" name="Oval 9">
              <a:extLst>
                <a:ext uri="{FF2B5EF4-FFF2-40B4-BE49-F238E27FC236}">
                  <a16:creationId xmlns:a16="http://schemas.microsoft.com/office/drawing/2014/main" id="{09968AEB-BF76-154F-85E3-CB3634837A32}"/>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1" name="Oval 10">
              <a:extLst>
                <a:ext uri="{FF2B5EF4-FFF2-40B4-BE49-F238E27FC236}">
                  <a16:creationId xmlns:a16="http://schemas.microsoft.com/office/drawing/2014/main" id="{6D175EE2-ED8C-A749-916D-D500387FA758}"/>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2" name="Oval 11">
              <a:extLst>
                <a:ext uri="{FF2B5EF4-FFF2-40B4-BE49-F238E27FC236}">
                  <a16:creationId xmlns:a16="http://schemas.microsoft.com/office/drawing/2014/main" id="{41672700-1E5C-824D-9713-22759A6BAC59}"/>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3" name="Oval 12">
              <a:extLst>
                <a:ext uri="{FF2B5EF4-FFF2-40B4-BE49-F238E27FC236}">
                  <a16:creationId xmlns:a16="http://schemas.microsoft.com/office/drawing/2014/main" id="{9BE3A0AD-76BF-EC46-A87F-61A46A61380D}"/>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4" name="Oval 13">
              <a:extLst>
                <a:ext uri="{FF2B5EF4-FFF2-40B4-BE49-F238E27FC236}">
                  <a16:creationId xmlns:a16="http://schemas.microsoft.com/office/drawing/2014/main" id="{D1BCCB21-F322-2947-AE25-87BC9BC43B63}"/>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5" name="Oval 14">
              <a:extLst>
                <a:ext uri="{FF2B5EF4-FFF2-40B4-BE49-F238E27FC236}">
                  <a16:creationId xmlns:a16="http://schemas.microsoft.com/office/drawing/2014/main" id="{0423F005-6BB5-DD4C-8F77-9CE61DE73302}"/>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16" name="Oval 15">
              <a:extLst>
                <a:ext uri="{FF2B5EF4-FFF2-40B4-BE49-F238E27FC236}">
                  <a16:creationId xmlns:a16="http://schemas.microsoft.com/office/drawing/2014/main" id="{2AFF4064-7016-1146-BD9F-ACB6F32B2C3E}"/>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cxnSp>
          <p:nvCxnSpPr>
            <p:cNvPr id="17" name="Straight Arrow Connector 16">
              <a:extLst>
                <a:ext uri="{FF2B5EF4-FFF2-40B4-BE49-F238E27FC236}">
                  <a16:creationId xmlns:a16="http://schemas.microsoft.com/office/drawing/2014/main" id="{6097B2A8-1AE9-FE4A-AF28-26036BC53BAF}"/>
                </a:ext>
              </a:extLst>
            </p:cNvPr>
            <p:cNvCxnSpPr>
              <a:stCxn id="15" idx="7"/>
              <a:endCxn id="8"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DBCBFE-F908-6D4B-BA79-3F685453C8F7}"/>
                </a:ext>
              </a:extLst>
            </p:cNvPr>
            <p:cNvCxnSpPr>
              <a:stCxn id="8" idx="6"/>
              <a:endCxn id="11"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9F68ED-5C9D-0E4A-9FA4-3721C8A0649A}"/>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88863B-F054-3440-8D43-551BDC90C986}"/>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DBF2E79-5A43-B140-AB48-74113B555AAD}"/>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98E42B-F85C-614A-9148-6DB692197004}"/>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D1B625-4873-C44F-BB17-EC915BD465B9}"/>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1511A4-8BD8-8740-845E-89BBF33458DB}"/>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75864E-3091-B04C-9DAC-2A22DB8FDAB8}"/>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EE356-B77B-1B4C-87A7-CE0F78B21B51}"/>
                </a:ext>
              </a:extLst>
            </p:cNvPr>
            <p:cNvCxnSpPr>
              <a:stCxn id="10" idx="7"/>
              <a:endCxn id="8"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AC539C-CA4A-0446-8F56-6EF1AE51D927}"/>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21A4293-24F8-974A-BAE0-2C612C01071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cxnSp>
          <p:nvCxnSpPr>
            <p:cNvPr id="29" name="Straight Arrow Connector 28">
              <a:extLst>
                <a:ext uri="{FF2B5EF4-FFF2-40B4-BE49-F238E27FC236}">
                  <a16:creationId xmlns:a16="http://schemas.microsoft.com/office/drawing/2014/main" id="{92A2EB11-CFE2-514A-B6FB-5F812EA111FB}"/>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811442D-E3EC-0941-BA90-0F038C336EE0}"/>
              </a:ext>
            </a:extLst>
          </p:cNvPr>
          <p:cNvSpPr txBox="1"/>
          <p:nvPr/>
        </p:nvSpPr>
        <p:spPr>
          <a:xfrm>
            <a:off x="7592009" y="4851974"/>
            <a:ext cx="1037465" cy="553998"/>
          </a:xfrm>
          <a:prstGeom prst="rect">
            <a:avLst/>
          </a:prstGeom>
          <a:noFill/>
        </p:spPr>
        <p:txBody>
          <a:bodyPr wrap="none" rtlCol="0">
            <a:spAutoFit/>
          </a:bodyPr>
          <a:lstStyle/>
          <a:p>
            <a:pPr algn="ctr" defTabSz="837901"/>
            <a:r>
              <a:rPr lang="en-US" sz="3000">
                <a:solidFill>
                  <a:srgbClr val="55565A"/>
                </a:solidFill>
                <a:latin typeface="Arial" panose="020B0604020202020204"/>
              </a:rPr>
              <a:t>$$$$</a:t>
            </a:r>
          </a:p>
        </p:txBody>
      </p:sp>
      <p:grpSp>
        <p:nvGrpSpPr>
          <p:cNvPr id="31" name="Group 30">
            <a:extLst>
              <a:ext uri="{FF2B5EF4-FFF2-40B4-BE49-F238E27FC236}">
                <a16:creationId xmlns:a16="http://schemas.microsoft.com/office/drawing/2014/main" id="{14505714-AE7C-3049-ABEE-2B86BACBE0F4}"/>
              </a:ext>
            </a:extLst>
          </p:cNvPr>
          <p:cNvGrpSpPr/>
          <p:nvPr/>
        </p:nvGrpSpPr>
        <p:grpSpPr>
          <a:xfrm>
            <a:off x="2193662" y="3150317"/>
            <a:ext cx="1943100" cy="1391445"/>
            <a:chOff x="2624424" y="2551628"/>
            <a:chExt cx="1943100" cy="1391445"/>
          </a:xfrm>
        </p:grpSpPr>
        <p:sp>
          <p:nvSpPr>
            <p:cNvPr id="32" name="Oval 31">
              <a:extLst>
                <a:ext uri="{FF2B5EF4-FFF2-40B4-BE49-F238E27FC236}">
                  <a16:creationId xmlns:a16="http://schemas.microsoft.com/office/drawing/2014/main" id="{46879441-D564-244B-A8A5-20CA5F95F3E0}"/>
                </a:ext>
              </a:extLst>
            </p:cNvPr>
            <p:cNvSpPr/>
            <p:nvPr/>
          </p:nvSpPr>
          <p:spPr bwMode="auto">
            <a:xfrm>
              <a:off x="3419329" y="2551628"/>
              <a:ext cx="264968" cy="198778"/>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3" name="Oval 32">
              <a:extLst>
                <a:ext uri="{FF2B5EF4-FFF2-40B4-BE49-F238E27FC236}">
                  <a16:creationId xmlns:a16="http://schemas.microsoft.com/office/drawing/2014/main" id="{5E13D5B1-8A0F-1B45-893E-E7E4860DB32D}"/>
                </a:ext>
              </a:extLst>
            </p:cNvPr>
            <p:cNvSpPr/>
            <p:nvPr/>
          </p:nvSpPr>
          <p:spPr bwMode="auto">
            <a:xfrm>
              <a:off x="3066038" y="2949184"/>
              <a:ext cx="264968" cy="198778"/>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4" name="Oval 33">
              <a:extLst>
                <a:ext uri="{FF2B5EF4-FFF2-40B4-BE49-F238E27FC236}">
                  <a16:creationId xmlns:a16="http://schemas.microsoft.com/office/drawing/2014/main" id="{4BB21D5C-E38E-CD40-A801-0B3E1E021376}"/>
                </a:ext>
              </a:extLst>
            </p:cNvPr>
            <p:cNvSpPr/>
            <p:nvPr/>
          </p:nvSpPr>
          <p:spPr bwMode="auto">
            <a:xfrm>
              <a:off x="3419329" y="3280480"/>
              <a:ext cx="264968" cy="198778"/>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5" name="Oval 34">
              <a:extLst>
                <a:ext uri="{FF2B5EF4-FFF2-40B4-BE49-F238E27FC236}">
                  <a16:creationId xmlns:a16="http://schemas.microsoft.com/office/drawing/2014/main" id="{737DADA9-FE68-2043-B808-2C7509478312}"/>
                </a:ext>
              </a:extLst>
            </p:cNvPr>
            <p:cNvSpPr/>
            <p:nvPr/>
          </p:nvSpPr>
          <p:spPr bwMode="auto">
            <a:xfrm>
              <a:off x="4037588" y="2750406"/>
              <a:ext cx="264968" cy="198778"/>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6" name="Oval 35">
              <a:extLst>
                <a:ext uri="{FF2B5EF4-FFF2-40B4-BE49-F238E27FC236}">
                  <a16:creationId xmlns:a16="http://schemas.microsoft.com/office/drawing/2014/main" id="{FC0DF5C6-5192-E640-BBD5-C54470F3E280}"/>
                </a:ext>
              </a:extLst>
            </p:cNvPr>
            <p:cNvSpPr/>
            <p:nvPr/>
          </p:nvSpPr>
          <p:spPr bwMode="auto">
            <a:xfrm>
              <a:off x="3949265" y="3147962"/>
              <a:ext cx="264968" cy="198778"/>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7" name="Oval 36">
              <a:extLst>
                <a:ext uri="{FF2B5EF4-FFF2-40B4-BE49-F238E27FC236}">
                  <a16:creationId xmlns:a16="http://schemas.microsoft.com/office/drawing/2014/main" id="{4872B3E5-E1D0-AD4B-94DD-E16D07C75F24}"/>
                </a:ext>
              </a:extLst>
            </p:cNvPr>
            <p:cNvSpPr/>
            <p:nvPr/>
          </p:nvSpPr>
          <p:spPr bwMode="auto">
            <a:xfrm>
              <a:off x="2712747" y="3412999"/>
              <a:ext cx="264968" cy="198778"/>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8" name="Oval 37">
              <a:extLst>
                <a:ext uri="{FF2B5EF4-FFF2-40B4-BE49-F238E27FC236}">
                  <a16:creationId xmlns:a16="http://schemas.microsoft.com/office/drawing/2014/main" id="{D099AEC7-3DF1-F94F-83B2-A8DCFC728654}"/>
                </a:ext>
              </a:extLst>
            </p:cNvPr>
            <p:cNvSpPr/>
            <p:nvPr/>
          </p:nvSpPr>
          <p:spPr bwMode="auto">
            <a:xfrm>
              <a:off x="3684297" y="3611777"/>
              <a:ext cx="264968" cy="198778"/>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39" name="Oval 38">
              <a:extLst>
                <a:ext uri="{FF2B5EF4-FFF2-40B4-BE49-F238E27FC236}">
                  <a16:creationId xmlns:a16="http://schemas.microsoft.com/office/drawing/2014/main" id="{78DB4062-E6FF-C641-81C1-25F4C4A03828}"/>
                </a:ext>
              </a:extLst>
            </p:cNvPr>
            <p:cNvSpPr/>
            <p:nvPr/>
          </p:nvSpPr>
          <p:spPr bwMode="auto">
            <a:xfrm>
              <a:off x="2624424" y="2816665"/>
              <a:ext cx="264968" cy="198778"/>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40" name="Oval 39">
              <a:extLst>
                <a:ext uri="{FF2B5EF4-FFF2-40B4-BE49-F238E27FC236}">
                  <a16:creationId xmlns:a16="http://schemas.microsoft.com/office/drawing/2014/main" id="{C46CD839-70CE-C74B-9293-68C5898728F8}"/>
                </a:ext>
              </a:extLst>
            </p:cNvPr>
            <p:cNvSpPr/>
            <p:nvPr/>
          </p:nvSpPr>
          <p:spPr bwMode="auto">
            <a:xfrm>
              <a:off x="4302556" y="3479258"/>
              <a:ext cx="264968" cy="198778"/>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sp>
          <p:nvSpPr>
            <p:cNvPr id="41" name="Oval 40">
              <a:extLst>
                <a:ext uri="{FF2B5EF4-FFF2-40B4-BE49-F238E27FC236}">
                  <a16:creationId xmlns:a16="http://schemas.microsoft.com/office/drawing/2014/main" id="{C1F9408A-A292-144B-BCCA-F9810D18F4F7}"/>
                </a:ext>
              </a:extLst>
            </p:cNvPr>
            <p:cNvSpPr/>
            <p:nvPr/>
          </p:nvSpPr>
          <p:spPr bwMode="auto">
            <a:xfrm>
              <a:off x="3154360" y="3744295"/>
              <a:ext cx="264968" cy="198778"/>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srgbClr val="55565A"/>
                </a:solidFill>
                <a:latin typeface="Arial Narrow" charset="0"/>
              </a:endParaRPr>
            </a:p>
          </p:txBody>
        </p:sp>
      </p:grpSp>
      <p:sp>
        <p:nvSpPr>
          <p:cNvPr id="42" name="TextBox 41">
            <a:extLst>
              <a:ext uri="{FF2B5EF4-FFF2-40B4-BE49-F238E27FC236}">
                <a16:creationId xmlns:a16="http://schemas.microsoft.com/office/drawing/2014/main" id="{DFAB5D80-85A4-5C46-9747-81491FFAB3B1}"/>
              </a:ext>
            </a:extLst>
          </p:cNvPr>
          <p:cNvSpPr txBox="1"/>
          <p:nvPr/>
        </p:nvSpPr>
        <p:spPr>
          <a:xfrm>
            <a:off x="2850473" y="4851973"/>
            <a:ext cx="397866" cy="553998"/>
          </a:xfrm>
          <a:prstGeom prst="rect">
            <a:avLst/>
          </a:prstGeom>
          <a:noFill/>
        </p:spPr>
        <p:txBody>
          <a:bodyPr wrap="none" rtlCol="0">
            <a:spAutoFit/>
          </a:bodyPr>
          <a:lstStyle/>
          <a:p>
            <a:pPr algn="ctr" defTabSz="837901"/>
            <a:r>
              <a:rPr lang="en-US" sz="3000">
                <a:solidFill>
                  <a:srgbClr val="55565A"/>
                </a:solidFill>
                <a:latin typeface="Arial" panose="020B0604020202020204"/>
              </a:rPr>
              <a:t>$</a:t>
            </a:r>
          </a:p>
        </p:txBody>
      </p:sp>
      <p:sp>
        <p:nvSpPr>
          <p:cNvPr id="43" name="TextBox 42">
            <a:extLst>
              <a:ext uri="{FF2B5EF4-FFF2-40B4-BE49-F238E27FC236}">
                <a16:creationId xmlns:a16="http://schemas.microsoft.com/office/drawing/2014/main" id="{EA59D2C6-A7B8-6F41-A76D-57D67B1B8FA3}"/>
              </a:ext>
            </a:extLst>
          </p:cNvPr>
          <p:cNvSpPr txBox="1"/>
          <p:nvPr/>
        </p:nvSpPr>
        <p:spPr>
          <a:xfrm>
            <a:off x="2302438" y="5627629"/>
            <a:ext cx="1370440" cy="346120"/>
          </a:xfrm>
          <a:prstGeom prst="rect">
            <a:avLst/>
          </a:prstGeom>
          <a:noFill/>
        </p:spPr>
        <p:txBody>
          <a:bodyPr wrap="none" rtlCol="0">
            <a:spAutoFit/>
          </a:bodyPr>
          <a:lstStyle/>
          <a:p>
            <a:pPr algn="ctr" defTabSz="837901"/>
            <a:r>
              <a:rPr lang="en-US" sz="1649">
                <a:solidFill>
                  <a:srgbClr val="FFFFFF">
                    <a:lumMod val="50000"/>
                  </a:srgbClr>
                </a:solidFill>
                <a:latin typeface="Arial" panose="020B0604020202020204"/>
              </a:rPr>
              <a:t>Lower Value</a:t>
            </a:r>
          </a:p>
        </p:txBody>
      </p:sp>
      <p:sp>
        <p:nvSpPr>
          <p:cNvPr id="44" name="TextBox 43">
            <a:extLst>
              <a:ext uri="{FF2B5EF4-FFF2-40B4-BE49-F238E27FC236}">
                <a16:creationId xmlns:a16="http://schemas.microsoft.com/office/drawing/2014/main" id="{22EF4592-94DD-C245-A2B3-C3105BD2139E}"/>
              </a:ext>
            </a:extLst>
          </p:cNvPr>
          <p:cNvSpPr txBox="1"/>
          <p:nvPr/>
        </p:nvSpPr>
        <p:spPr>
          <a:xfrm>
            <a:off x="7414973" y="5627629"/>
            <a:ext cx="1416926" cy="346120"/>
          </a:xfrm>
          <a:prstGeom prst="rect">
            <a:avLst/>
          </a:prstGeom>
          <a:noFill/>
        </p:spPr>
        <p:txBody>
          <a:bodyPr wrap="none" rtlCol="0">
            <a:spAutoFit/>
          </a:bodyPr>
          <a:lstStyle/>
          <a:p>
            <a:pPr algn="ctr" defTabSz="837901"/>
            <a:r>
              <a:rPr lang="en-US" sz="1649">
                <a:solidFill>
                  <a:srgbClr val="FFFFFF">
                    <a:lumMod val="50000"/>
                  </a:srgbClr>
                </a:solidFill>
                <a:latin typeface="Arial" panose="020B0604020202020204"/>
              </a:rPr>
              <a:t>Higher Value</a:t>
            </a:r>
          </a:p>
        </p:txBody>
      </p:sp>
      <p:sp>
        <p:nvSpPr>
          <p:cNvPr id="83" name="TextBox 82">
            <a:extLst>
              <a:ext uri="{FF2B5EF4-FFF2-40B4-BE49-F238E27FC236}">
                <a16:creationId xmlns:a16="http://schemas.microsoft.com/office/drawing/2014/main" id="{52470ACC-1CF7-0D47-9C73-DDF2530E5B08}"/>
              </a:ext>
            </a:extLst>
          </p:cNvPr>
          <p:cNvSpPr txBox="1"/>
          <p:nvPr/>
        </p:nvSpPr>
        <p:spPr>
          <a:xfrm>
            <a:off x="4004278" y="4581806"/>
            <a:ext cx="2829299" cy="830997"/>
          </a:xfrm>
          <a:prstGeom prst="rect">
            <a:avLst/>
          </a:prstGeom>
          <a:noFill/>
        </p:spPr>
        <p:txBody>
          <a:bodyPr wrap="square" rtlCol="0">
            <a:spAutoFit/>
          </a:bodyPr>
          <a:lstStyle/>
          <a:p>
            <a:pPr algn="ctr"/>
            <a:r>
              <a:rPr lang="en-US" sz="2400" b="1" dirty="0">
                <a:solidFill>
                  <a:schemeClr val="accent1"/>
                </a:solidFill>
              </a:rPr>
              <a:t>How much value?</a:t>
            </a:r>
          </a:p>
          <a:p>
            <a:pPr algn="ctr"/>
            <a:r>
              <a:rPr lang="en-US" sz="2400" b="1" dirty="0">
                <a:solidFill>
                  <a:schemeClr val="accent1"/>
                </a:solidFill>
              </a:rPr>
              <a:t>At what cost?</a:t>
            </a:r>
          </a:p>
        </p:txBody>
      </p:sp>
    </p:spTree>
    <p:extLst>
      <p:ext uri="{BB962C8B-B14F-4D97-AF65-F5344CB8AC3E}">
        <p14:creationId xmlns:p14="http://schemas.microsoft.com/office/powerpoint/2010/main" val="410307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A5926A1-FD66-2A4E-3C18-9D0F61200DF5}"/>
              </a:ext>
            </a:extLst>
          </p:cNvPr>
          <p:cNvSpPr>
            <a:spLocks noGrp="1"/>
          </p:cNvSpPr>
          <p:nvPr>
            <p:ph type="sldNum" sz="quarter" idx="12"/>
          </p:nvPr>
        </p:nvSpPr>
        <p:spPr bwMode="gray">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D4719E-5DE4-6041-9E17-CE2CE2FACFB3}" type="slidenum">
              <a:rPr lang="en-US" smtClean="0"/>
              <a:pPr/>
              <a:t>25</a:t>
            </a:fld>
            <a:endParaRPr lang="en-US"/>
          </a:p>
        </p:txBody>
      </p:sp>
      <p:sp>
        <p:nvSpPr>
          <p:cNvPr id="8" name="Content Placeholder 7">
            <a:extLst>
              <a:ext uri="{FF2B5EF4-FFF2-40B4-BE49-F238E27FC236}">
                <a16:creationId xmlns:a16="http://schemas.microsoft.com/office/drawing/2014/main" id="{2A03C3D1-9BAF-F92A-76BD-0CDE1FE099DB}"/>
              </a:ext>
            </a:extLst>
          </p:cNvPr>
          <p:cNvSpPr>
            <a:spLocks noGrp="1"/>
          </p:cNvSpPr>
          <p:nvPr>
            <p:ph type="body" sz="quarter" idx="13"/>
          </p:nvPr>
        </p:nvSpPr>
        <p:spPr/>
        <p:txBody>
          <a:bodyPr/>
          <a:lstStyle/>
          <a:p>
            <a:pPr marL="0" indent="0">
              <a:buNone/>
            </a:pPr>
            <a:r>
              <a:rPr lang="en-US" i="1" dirty="0"/>
              <a:t>Unconnected Data is a Liability</a:t>
            </a:r>
          </a:p>
          <a:p>
            <a:pPr marL="0" indent="0">
              <a:buNone/>
            </a:pPr>
            <a:r>
              <a:rPr lang="en-US" i="1" dirty="0"/>
              <a:t>	</a:t>
            </a:r>
          </a:p>
        </p:txBody>
      </p:sp>
      <p:sp>
        <p:nvSpPr>
          <p:cNvPr id="2" name="Text Placeholder 1">
            <a:extLst>
              <a:ext uri="{FF2B5EF4-FFF2-40B4-BE49-F238E27FC236}">
                <a16:creationId xmlns:a16="http://schemas.microsoft.com/office/drawing/2014/main" id="{58DD78D3-BBB4-4849-BA1A-D6E85048EAB8}"/>
              </a:ext>
            </a:extLst>
          </p:cNvPr>
          <p:cNvSpPr>
            <a:spLocks noGrp="1"/>
          </p:cNvSpPr>
          <p:nvPr>
            <p:ph type="body" sz="quarter" idx="14"/>
          </p:nvPr>
        </p:nvSpPr>
        <p:spPr/>
        <p:txBody>
          <a:bodyPr/>
          <a:lstStyle/>
          <a:p>
            <a:r>
              <a:rPr lang="en-US" i="1" dirty="0"/>
              <a:t>Kendall Clark</a:t>
            </a:r>
            <a:endParaRPr lang="en-US" dirty="0"/>
          </a:p>
        </p:txBody>
      </p:sp>
      <p:sp>
        <p:nvSpPr>
          <p:cNvPr id="3" name="Text Placeholder 2">
            <a:extLst>
              <a:ext uri="{FF2B5EF4-FFF2-40B4-BE49-F238E27FC236}">
                <a16:creationId xmlns:a16="http://schemas.microsoft.com/office/drawing/2014/main" id="{9DAF48E1-FE0B-4F4E-96E0-6EF0D124A9F8}"/>
              </a:ext>
            </a:extLst>
          </p:cNvPr>
          <p:cNvSpPr>
            <a:spLocks noGrp="1"/>
          </p:cNvSpPr>
          <p:nvPr>
            <p:ph type="body" sz="quarter" idx="15"/>
          </p:nvPr>
        </p:nvSpPr>
        <p:spPr>
          <a:xfrm>
            <a:off x="3695700" y="5612482"/>
            <a:ext cx="4800600" cy="446276"/>
          </a:xfrm>
        </p:spPr>
        <p:txBody>
          <a:bodyPr/>
          <a:lstStyle/>
          <a:p>
            <a:r>
              <a:rPr lang="en-US" dirty="0"/>
              <a:t>https://www.stardog.com/blog/unconnected-data-is-a-liability</a:t>
            </a:r>
          </a:p>
          <a:p>
            <a:endParaRPr lang="en-US" dirty="0"/>
          </a:p>
        </p:txBody>
      </p:sp>
      <p:sp>
        <p:nvSpPr>
          <p:cNvPr id="4" name="Picture Placeholder 3">
            <a:extLst>
              <a:ext uri="{FF2B5EF4-FFF2-40B4-BE49-F238E27FC236}">
                <a16:creationId xmlns:a16="http://schemas.microsoft.com/office/drawing/2014/main" id="{609796DA-1259-44C6-AC8B-970EE7D4D727}"/>
              </a:ext>
            </a:extLst>
          </p:cNvPr>
          <p:cNvSpPr>
            <a:spLocks noGrp="1"/>
          </p:cNvSpPr>
          <p:nvPr>
            <p:ph type="pic" sz="quarter" idx="16"/>
          </p:nvPr>
        </p:nvSpPr>
        <p:spPr/>
      </p:sp>
      <p:pic>
        <p:nvPicPr>
          <p:cNvPr id="9" name="Picture 8">
            <a:extLst>
              <a:ext uri="{FF2B5EF4-FFF2-40B4-BE49-F238E27FC236}">
                <a16:creationId xmlns:a16="http://schemas.microsoft.com/office/drawing/2014/main" id="{748950BD-0719-6AD7-1B48-CDB37E0A8D35}"/>
              </a:ext>
            </a:extLst>
          </p:cNvPr>
          <p:cNvPicPr>
            <a:picLocks noChangeAspect="1"/>
          </p:cNvPicPr>
          <p:nvPr/>
        </p:nvPicPr>
        <p:blipFill>
          <a:blip r:embed="rId2"/>
          <a:stretch>
            <a:fillRect/>
          </a:stretch>
        </p:blipFill>
        <p:spPr>
          <a:xfrm>
            <a:off x="3695700" y="2422404"/>
            <a:ext cx="5135974" cy="2840297"/>
          </a:xfrm>
          <a:prstGeom prst="rect">
            <a:avLst/>
          </a:prstGeom>
        </p:spPr>
      </p:pic>
    </p:spTree>
    <p:extLst>
      <p:ext uri="{BB962C8B-B14F-4D97-AF65-F5344CB8AC3E}">
        <p14:creationId xmlns:p14="http://schemas.microsoft.com/office/powerpoint/2010/main" val="1770495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87DEA-3FD2-6432-48FA-761CE3213BD3}"/>
              </a:ext>
            </a:extLst>
          </p:cNvPr>
          <p:cNvSpPr>
            <a:spLocks noGrp="1"/>
          </p:cNvSpPr>
          <p:nvPr>
            <p:ph type="title"/>
          </p:nvPr>
        </p:nvSpPr>
        <p:spPr/>
        <p:txBody>
          <a:bodyPr/>
          <a:lstStyle/>
          <a:p>
            <a:r>
              <a:rPr lang="en-US" dirty="0"/>
              <a:t>Systems Thinking is NOT</a:t>
            </a:r>
          </a:p>
        </p:txBody>
      </p:sp>
      <p:sp>
        <p:nvSpPr>
          <p:cNvPr id="3" name="Content Placeholder 2">
            <a:extLst>
              <a:ext uri="{FF2B5EF4-FFF2-40B4-BE49-F238E27FC236}">
                <a16:creationId xmlns:a16="http://schemas.microsoft.com/office/drawing/2014/main" id="{6BBF7C03-2DFA-F7D8-086B-39BAFBEDA1EF}"/>
              </a:ext>
            </a:extLst>
          </p:cNvPr>
          <p:cNvSpPr>
            <a:spLocks noGrp="1"/>
          </p:cNvSpPr>
          <p:nvPr>
            <p:ph idx="1"/>
          </p:nvPr>
        </p:nvSpPr>
        <p:spPr>
          <a:xfrm>
            <a:off x="2965620" y="1552229"/>
            <a:ext cx="7683843" cy="1651000"/>
          </a:xfrm>
        </p:spPr>
        <p:txBody>
          <a:bodyPr>
            <a:normAutofit/>
          </a:bodyPr>
          <a:lstStyle/>
          <a:p>
            <a:pPr marL="342900" indent="-342900">
              <a:buFont typeface="Arial" panose="020B0604020202020204" pitchFamily="34" charset="0"/>
              <a:buChar char="•"/>
            </a:pPr>
            <a:r>
              <a:rPr lang="en-US" sz="2400" dirty="0"/>
              <a:t>a programming technique</a:t>
            </a:r>
          </a:p>
          <a:p>
            <a:pPr marL="342900" indent="-342900">
              <a:buFont typeface="Arial" panose="020B0604020202020204" pitchFamily="34" charset="0"/>
              <a:buChar char="•"/>
            </a:pPr>
            <a:r>
              <a:rPr lang="en-US" sz="2400" dirty="0"/>
              <a:t>a certification you can get</a:t>
            </a:r>
          </a:p>
          <a:p>
            <a:pPr marL="342900" indent="-342900">
              <a:buFont typeface="Arial" panose="020B0604020202020204" pitchFamily="34" charset="0"/>
              <a:buChar char="•"/>
            </a:pPr>
            <a:r>
              <a:rPr lang="en-US" sz="2400" dirty="0"/>
              <a:t>a silver bullet to all our integration problems</a:t>
            </a:r>
          </a:p>
          <a:p>
            <a:pPr marL="342900" indent="-342900">
              <a:buFont typeface="Arial" panose="020B0604020202020204" pitchFamily="34" charset="0"/>
              <a:buChar char="•"/>
            </a:pPr>
            <a:endParaRPr lang="en-US" sz="2400" dirty="0"/>
          </a:p>
        </p:txBody>
      </p:sp>
      <p:sp>
        <p:nvSpPr>
          <p:cNvPr id="5" name="Slide Number Placeholder 4">
            <a:extLst>
              <a:ext uri="{FF2B5EF4-FFF2-40B4-BE49-F238E27FC236}">
                <a16:creationId xmlns:a16="http://schemas.microsoft.com/office/drawing/2014/main" id="{458E8215-6BB2-3794-EE49-D816EAB026F7}"/>
              </a:ext>
            </a:extLst>
          </p:cNvPr>
          <p:cNvSpPr>
            <a:spLocks noGrp="1"/>
          </p:cNvSpPr>
          <p:nvPr>
            <p:ph type="sldNum" sz="quarter" idx="12"/>
          </p:nvPr>
        </p:nvSpPr>
        <p:spPr/>
        <p:txBody>
          <a:bodyPr/>
          <a:lstStyle/>
          <a:p>
            <a:fld id="{3310D8EA-3107-4873-B9AB-DD7D3E79053A}" type="slidenum">
              <a:rPr lang="en-US" smtClean="0"/>
              <a:pPr/>
              <a:t>26</a:t>
            </a:fld>
            <a:endParaRPr lang="en-US"/>
          </a:p>
        </p:txBody>
      </p:sp>
      <p:sp>
        <p:nvSpPr>
          <p:cNvPr id="7" name="TextBox 6">
            <a:extLst>
              <a:ext uri="{FF2B5EF4-FFF2-40B4-BE49-F238E27FC236}">
                <a16:creationId xmlns:a16="http://schemas.microsoft.com/office/drawing/2014/main" id="{3FCF4ED2-F295-03A6-5AF4-A7B6EB6A0160}"/>
              </a:ext>
            </a:extLst>
          </p:cNvPr>
          <p:cNvSpPr txBox="1"/>
          <p:nvPr/>
        </p:nvSpPr>
        <p:spPr>
          <a:xfrm>
            <a:off x="2965620" y="4043394"/>
            <a:ext cx="7488196" cy="830997"/>
          </a:xfrm>
          <a:prstGeom prst="rect">
            <a:avLst/>
          </a:prstGeom>
          <a:noFill/>
        </p:spPr>
        <p:txBody>
          <a:bodyPr wrap="square" rtlCol="0">
            <a:spAutoFit/>
          </a:bodyPr>
          <a:lstStyle/>
          <a:p>
            <a:r>
              <a:rPr lang="en-US" sz="2400" dirty="0"/>
              <a:t>Systems Thinking is </a:t>
            </a:r>
            <a:r>
              <a:rPr lang="en-US" sz="2400" b="1" dirty="0"/>
              <a:t>a type of critical thinking </a:t>
            </a:r>
            <a:r>
              <a:rPr lang="en-US" sz="2400" dirty="0"/>
              <a:t>that helps us break down siloed thinking.</a:t>
            </a:r>
          </a:p>
        </p:txBody>
      </p:sp>
      <p:pic>
        <p:nvPicPr>
          <p:cNvPr id="12" name="Picture 11" descr="Logo, icon&#10;&#10;Description automatically generated">
            <a:extLst>
              <a:ext uri="{FF2B5EF4-FFF2-40B4-BE49-F238E27FC236}">
                <a16:creationId xmlns:a16="http://schemas.microsoft.com/office/drawing/2014/main" id="{60356D3B-3DD3-9C4C-8F62-B343BFD953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5437" y="1264509"/>
            <a:ext cx="1854200" cy="1816100"/>
          </a:xfrm>
          <a:prstGeom prst="rect">
            <a:avLst/>
          </a:prstGeom>
        </p:spPr>
      </p:pic>
      <p:pic>
        <p:nvPicPr>
          <p:cNvPr id="11" name="Picture 10" descr="Logo, icon&#10;&#10;Description automatically generated">
            <a:extLst>
              <a:ext uri="{FF2B5EF4-FFF2-40B4-BE49-F238E27FC236}">
                <a16:creationId xmlns:a16="http://schemas.microsoft.com/office/drawing/2014/main" id="{26ABD54B-16EE-F848-AF50-46008BC128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023" y="3550842"/>
            <a:ext cx="1854200" cy="1816100"/>
          </a:xfrm>
          <a:prstGeom prst="rect">
            <a:avLst/>
          </a:prstGeom>
        </p:spPr>
      </p:pic>
    </p:spTree>
    <p:extLst>
      <p:ext uri="{BB962C8B-B14F-4D97-AF65-F5344CB8AC3E}">
        <p14:creationId xmlns:p14="http://schemas.microsoft.com/office/powerpoint/2010/main" val="1481258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77D7-FC28-BF48-98A0-DD7FB0840B83}"/>
              </a:ext>
            </a:extLst>
          </p:cNvPr>
          <p:cNvSpPr>
            <a:spLocks noGrp="1"/>
          </p:cNvSpPr>
          <p:nvPr>
            <p:ph type="title"/>
          </p:nvPr>
        </p:nvSpPr>
        <p:spPr>
          <a:xfrm>
            <a:off x="495300" y="0"/>
            <a:ext cx="8132885" cy="1074058"/>
          </a:xfrm>
        </p:spPr>
        <p:txBody>
          <a:bodyPr anchor="b">
            <a:normAutofit/>
          </a:bodyPr>
          <a:lstStyle/>
          <a:p>
            <a:r>
              <a:rPr lang="en-US" dirty="0"/>
              <a:t>What exactly is “A System”?</a:t>
            </a:r>
          </a:p>
        </p:txBody>
      </p:sp>
      <p:sp>
        <p:nvSpPr>
          <p:cNvPr id="5" name="Slide Number Placeholder 4">
            <a:extLst>
              <a:ext uri="{FF2B5EF4-FFF2-40B4-BE49-F238E27FC236}">
                <a16:creationId xmlns:a16="http://schemas.microsoft.com/office/drawing/2014/main" id="{0FF60644-7ADC-0943-86D8-FB2A693F86A6}"/>
              </a:ext>
            </a:extLst>
          </p:cNvPr>
          <p:cNvSpPr>
            <a:spLocks noGrp="1"/>
          </p:cNvSpPr>
          <p:nvPr>
            <p:ph type="sldNum" sz="quarter" idx="12"/>
          </p:nvPr>
        </p:nvSpPr>
        <p:spPr>
          <a:xfrm>
            <a:off x="11264900" y="6486982"/>
            <a:ext cx="542472"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7269E411-7D29-FF41-8363-58C7F0B695CE}"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27</a:t>
            </a:fld>
            <a:endParaRPr kumimoji="0" lang="en-US" b="0" i="0" u="none" strike="noStrike" kern="1200" cap="none" spc="0" normalizeH="0" baseline="0" noProof="0">
              <a:ln>
                <a:noFill/>
              </a:ln>
              <a:effectLst/>
              <a:uLnTx/>
              <a:uFillTx/>
            </a:endParaRPr>
          </a:p>
        </p:txBody>
      </p:sp>
      <p:sp>
        <p:nvSpPr>
          <p:cNvPr id="11" name="Freeform: Shape 10">
            <a:extLst>
              <a:ext uri="{FF2B5EF4-FFF2-40B4-BE49-F238E27FC236}">
                <a16:creationId xmlns:a16="http://schemas.microsoft.com/office/drawing/2014/main" id="{7BFB074B-13F9-4976-89EF-D4A334E9491C}"/>
              </a:ext>
            </a:extLst>
          </p:cNvPr>
          <p:cNvSpPr/>
          <p:nvPr/>
        </p:nvSpPr>
        <p:spPr>
          <a:xfrm>
            <a:off x="1340850" y="3989085"/>
            <a:ext cx="4640851" cy="1417500"/>
          </a:xfrm>
          <a:custGeom>
            <a:avLst/>
            <a:gdLst>
              <a:gd name="connsiteX0" fmla="*/ 0 w 4320000"/>
              <a:gd name="connsiteY0" fmla="*/ 0 h 1417500"/>
              <a:gd name="connsiteX1" fmla="*/ 4320000 w 4320000"/>
              <a:gd name="connsiteY1" fmla="*/ 0 h 1417500"/>
              <a:gd name="connsiteX2" fmla="*/ 4320000 w 4320000"/>
              <a:gd name="connsiteY2" fmla="*/ 1417500 h 1417500"/>
              <a:gd name="connsiteX3" fmla="*/ 0 w 4320000"/>
              <a:gd name="connsiteY3" fmla="*/ 1417500 h 1417500"/>
              <a:gd name="connsiteX4" fmla="*/ 0 w 4320000"/>
              <a:gd name="connsiteY4" fmla="*/ 0 h 14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17500">
                <a:moveTo>
                  <a:pt x="0" y="0"/>
                </a:moveTo>
                <a:lnTo>
                  <a:pt x="4320000" y="0"/>
                </a:lnTo>
                <a:lnTo>
                  <a:pt x="4320000" y="1417500"/>
                </a:lnTo>
                <a:lnTo>
                  <a:pt x="0" y="1417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000" kern="1200" dirty="0"/>
              <a:t>A collection of components that interact together to produce some sort of behavior of the whole</a:t>
            </a:r>
          </a:p>
        </p:txBody>
      </p:sp>
      <p:sp>
        <p:nvSpPr>
          <p:cNvPr id="13" name="Freeform: Shape 12">
            <a:extLst>
              <a:ext uri="{FF2B5EF4-FFF2-40B4-BE49-F238E27FC236}">
                <a16:creationId xmlns:a16="http://schemas.microsoft.com/office/drawing/2014/main" id="{A4F1E369-1CC0-4E2B-9128-9F6456ABF8ED}"/>
              </a:ext>
            </a:extLst>
          </p:cNvPr>
          <p:cNvSpPr/>
          <p:nvPr/>
        </p:nvSpPr>
        <p:spPr>
          <a:xfrm>
            <a:off x="6210301" y="3989085"/>
            <a:ext cx="4320000" cy="1417500"/>
          </a:xfrm>
          <a:custGeom>
            <a:avLst/>
            <a:gdLst>
              <a:gd name="connsiteX0" fmla="*/ 0 w 4320000"/>
              <a:gd name="connsiteY0" fmla="*/ 0 h 1417500"/>
              <a:gd name="connsiteX1" fmla="*/ 4320000 w 4320000"/>
              <a:gd name="connsiteY1" fmla="*/ 0 h 1417500"/>
              <a:gd name="connsiteX2" fmla="*/ 4320000 w 4320000"/>
              <a:gd name="connsiteY2" fmla="*/ 1417500 h 1417500"/>
              <a:gd name="connsiteX3" fmla="*/ 0 w 4320000"/>
              <a:gd name="connsiteY3" fmla="*/ 1417500 h 1417500"/>
              <a:gd name="connsiteX4" fmla="*/ 0 w 4320000"/>
              <a:gd name="connsiteY4" fmla="*/ 0 h 141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17500">
                <a:moveTo>
                  <a:pt x="0" y="0"/>
                </a:moveTo>
                <a:lnTo>
                  <a:pt x="4320000" y="0"/>
                </a:lnTo>
                <a:lnTo>
                  <a:pt x="4320000" y="1417500"/>
                </a:lnTo>
                <a:lnTo>
                  <a:pt x="0" y="1417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000" kern="1200" dirty="0"/>
              <a:t>Systems can have subsystems</a:t>
            </a:r>
          </a:p>
          <a:p>
            <a:pPr lvl="0" algn="ctr" defTabSz="1066800">
              <a:lnSpc>
                <a:spcPct val="100000"/>
              </a:lnSpc>
              <a:spcBef>
                <a:spcPct val="0"/>
              </a:spcBef>
              <a:spcAft>
                <a:spcPct val="35000"/>
              </a:spcAft>
            </a:pPr>
            <a:r>
              <a:rPr lang="en-US" sz="2000" dirty="0"/>
              <a:t>Systems can be part of other systems</a:t>
            </a:r>
          </a:p>
          <a:p>
            <a:pPr lvl="0" algn="ctr" defTabSz="1066800">
              <a:lnSpc>
                <a:spcPct val="100000"/>
              </a:lnSpc>
              <a:spcBef>
                <a:spcPct val="0"/>
              </a:spcBef>
              <a:spcAft>
                <a:spcPct val="35000"/>
              </a:spcAft>
            </a:pPr>
            <a:r>
              <a:rPr lang="en-US" sz="2000" dirty="0"/>
              <a:t>Dynamic systems have </a:t>
            </a:r>
            <a:r>
              <a:rPr lang="en-US" sz="2000" b="1" dirty="0"/>
              <a:t>feedback</a:t>
            </a:r>
            <a:endParaRPr lang="en-US" sz="2000" b="1" kern="1200" dirty="0"/>
          </a:p>
        </p:txBody>
      </p:sp>
      <p:pic>
        <p:nvPicPr>
          <p:cNvPr id="14" name="Picture 13">
            <a:extLst>
              <a:ext uri="{FF2B5EF4-FFF2-40B4-BE49-F238E27FC236}">
                <a16:creationId xmlns:a16="http://schemas.microsoft.com/office/drawing/2014/main" id="{F6A54D6D-E1E6-814C-9467-42BB6775B35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gray">
          <a:xfrm>
            <a:off x="2563741" y="1764182"/>
            <a:ext cx="2102815" cy="2102815"/>
          </a:xfrm>
          <a:prstGeom prst="rect">
            <a:avLst/>
          </a:prstGeom>
        </p:spPr>
      </p:pic>
      <p:pic>
        <p:nvPicPr>
          <p:cNvPr id="18" name="Picture 17">
            <a:extLst>
              <a:ext uri="{FF2B5EF4-FFF2-40B4-BE49-F238E27FC236}">
                <a16:creationId xmlns:a16="http://schemas.microsoft.com/office/drawing/2014/main" id="{DEC47FBA-AEE2-054B-BC38-141457395FDC}"/>
              </a:ext>
            </a:extLst>
          </p:cNvPr>
          <p:cNvPicPr>
            <a:picLocks noChangeAspect="1"/>
          </p:cNvPicPr>
          <p:nvPr/>
        </p:nvPicPr>
        <p:blipFill>
          <a:blip r:embed="rId3">
            <a:extLst>
              <a:ext uri="{28A0092B-C50C-407E-A947-70E740481C1C}">
                <a14:useLocalDpi xmlns:a14="http://schemas.microsoft.com/office/drawing/2010/main"/>
              </a:ext>
            </a:extLst>
          </a:blip>
          <a:srcRect/>
          <a:stretch/>
        </p:blipFill>
        <p:spPr bwMode="gray">
          <a:xfrm>
            <a:off x="7216880" y="1931635"/>
            <a:ext cx="2057450" cy="2057450"/>
          </a:xfrm>
          <a:prstGeom prst="rect">
            <a:avLst/>
          </a:prstGeom>
        </p:spPr>
      </p:pic>
    </p:spTree>
    <p:extLst>
      <p:ext uri="{BB962C8B-B14F-4D97-AF65-F5344CB8AC3E}">
        <p14:creationId xmlns:p14="http://schemas.microsoft.com/office/powerpoint/2010/main" val="2754162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6DFE9-BEF9-F079-88D0-D69AE49153B1}"/>
              </a:ext>
            </a:extLst>
          </p:cNvPr>
          <p:cNvSpPr>
            <a:spLocks noGrp="1"/>
          </p:cNvSpPr>
          <p:nvPr>
            <p:ph type="title"/>
          </p:nvPr>
        </p:nvSpPr>
        <p:spPr/>
        <p:txBody>
          <a:bodyPr/>
          <a:lstStyle/>
          <a:p>
            <a:r>
              <a:rPr lang="en-US" dirty="0"/>
              <a:t>Linear (static) vs Circular (dynamic)</a:t>
            </a:r>
          </a:p>
        </p:txBody>
      </p:sp>
      <p:sp>
        <p:nvSpPr>
          <p:cNvPr id="5" name="Rectangle 4">
            <a:extLst>
              <a:ext uri="{FF2B5EF4-FFF2-40B4-BE49-F238E27FC236}">
                <a16:creationId xmlns:a16="http://schemas.microsoft.com/office/drawing/2014/main" id="{7E773E5F-8FA8-AB0B-F569-1A05EDB1601B}"/>
              </a:ext>
            </a:extLst>
          </p:cNvPr>
          <p:cNvSpPr/>
          <p:nvPr/>
        </p:nvSpPr>
        <p:spPr bwMode="gray">
          <a:xfrm>
            <a:off x="1076443" y="200637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b="0" i="0" u="none" baseline="0" dirty="0">
                <a:solidFill>
                  <a:srgbClr val="002060"/>
                </a:solidFill>
              </a:rPr>
              <a:t>A</a:t>
            </a:r>
          </a:p>
        </p:txBody>
      </p:sp>
      <p:sp>
        <p:nvSpPr>
          <p:cNvPr id="6" name="Rectangle 5">
            <a:extLst>
              <a:ext uri="{FF2B5EF4-FFF2-40B4-BE49-F238E27FC236}">
                <a16:creationId xmlns:a16="http://schemas.microsoft.com/office/drawing/2014/main" id="{E6C85748-2E24-0BE0-3FA5-E585A8D62E02}"/>
              </a:ext>
            </a:extLst>
          </p:cNvPr>
          <p:cNvSpPr/>
          <p:nvPr/>
        </p:nvSpPr>
        <p:spPr bwMode="gray">
          <a:xfrm>
            <a:off x="2650019" y="200637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B</a:t>
            </a:r>
            <a:endParaRPr lang="en-US" sz="1600" b="0" i="0" u="none" baseline="0" dirty="0">
              <a:solidFill>
                <a:srgbClr val="002060"/>
              </a:solidFill>
            </a:endParaRPr>
          </a:p>
        </p:txBody>
      </p:sp>
      <p:sp>
        <p:nvSpPr>
          <p:cNvPr id="7" name="Rectangle 6">
            <a:extLst>
              <a:ext uri="{FF2B5EF4-FFF2-40B4-BE49-F238E27FC236}">
                <a16:creationId xmlns:a16="http://schemas.microsoft.com/office/drawing/2014/main" id="{AEFCEDDA-6CF5-98D4-36C4-B55B19551333}"/>
              </a:ext>
            </a:extLst>
          </p:cNvPr>
          <p:cNvSpPr/>
          <p:nvPr/>
        </p:nvSpPr>
        <p:spPr bwMode="gray">
          <a:xfrm>
            <a:off x="4196969" y="200637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C</a:t>
            </a:r>
            <a:endParaRPr lang="en-US" sz="1600" b="0" i="0" u="none" baseline="0" dirty="0">
              <a:solidFill>
                <a:srgbClr val="002060"/>
              </a:solidFill>
            </a:endParaRPr>
          </a:p>
        </p:txBody>
      </p:sp>
      <p:cxnSp>
        <p:nvCxnSpPr>
          <p:cNvPr id="9" name="Straight Arrow Connector 8">
            <a:extLst>
              <a:ext uri="{FF2B5EF4-FFF2-40B4-BE49-F238E27FC236}">
                <a16:creationId xmlns:a16="http://schemas.microsoft.com/office/drawing/2014/main" id="{5665BCD7-5F5C-B598-A6D7-C2CC83F9299A}"/>
              </a:ext>
            </a:extLst>
          </p:cNvPr>
          <p:cNvCxnSpPr>
            <a:stCxn id="5" idx="3"/>
            <a:endCxn id="6" idx="1"/>
          </p:cNvCxnSpPr>
          <p:nvPr/>
        </p:nvCxnSpPr>
        <p:spPr bwMode="gray">
          <a:xfrm>
            <a:off x="2042837" y="2285156"/>
            <a:ext cx="607182" cy="0"/>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5013E5-6CCA-6C72-01CB-20F8794B9CDF}"/>
              </a:ext>
            </a:extLst>
          </p:cNvPr>
          <p:cNvCxnSpPr>
            <a:cxnSpLocks/>
            <a:stCxn id="6" idx="3"/>
            <a:endCxn id="7" idx="1"/>
          </p:cNvCxnSpPr>
          <p:nvPr/>
        </p:nvCxnSpPr>
        <p:spPr bwMode="gray">
          <a:xfrm>
            <a:off x="3616413" y="2285156"/>
            <a:ext cx="580556" cy="0"/>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E518B7-AE50-0A16-7B86-B5BF778EDC8B}"/>
              </a:ext>
            </a:extLst>
          </p:cNvPr>
          <p:cNvSpPr/>
          <p:nvPr/>
        </p:nvSpPr>
        <p:spPr bwMode="gray">
          <a:xfrm>
            <a:off x="6240429" y="201272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b="0" i="0" u="none" baseline="0" dirty="0">
                <a:solidFill>
                  <a:srgbClr val="002060"/>
                </a:solidFill>
              </a:rPr>
              <a:t>A</a:t>
            </a:r>
          </a:p>
        </p:txBody>
      </p:sp>
      <p:sp>
        <p:nvSpPr>
          <p:cNvPr id="14" name="Rectangle 13">
            <a:extLst>
              <a:ext uri="{FF2B5EF4-FFF2-40B4-BE49-F238E27FC236}">
                <a16:creationId xmlns:a16="http://schemas.microsoft.com/office/drawing/2014/main" id="{68FCBB51-9F57-4068-7AA0-A6A1C304B9C3}"/>
              </a:ext>
            </a:extLst>
          </p:cNvPr>
          <p:cNvSpPr/>
          <p:nvPr/>
        </p:nvSpPr>
        <p:spPr bwMode="gray">
          <a:xfrm>
            <a:off x="7814005" y="201272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B</a:t>
            </a:r>
            <a:endParaRPr lang="en-US" sz="1600" b="0" i="0" u="none" baseline="0" dirty="0">
              <a:solidFill>
                <a:srgbClr val="002060"/>
              </a:solidFill>
            </a:endParaRPr>
          </a:p>
        </p:txBody>
      </p:sp>
      <p:sp>
        <p:nvSpPr>
          <p:cNvPr id="15" name="Rectangle 14">
            <a:extLst>
              <a:ext uri="{FF2B5EF4-FFF2-40B4-BE49-F238E27FC236}">
                <a16:creationId xmlns:a16="http://schemas.microsoft.com/office/drawing/2014/main" id="{D58DE893-5A08-AC40-CC03-99007338B2F5}"/>
              </a:ext>
            </a:extLst>
          </p:cNvPr>
          <p:cNvSpPr/>
          <p:nvPr/>
        </p:nvSpPr>
        <p:spPr bwMode="gray">
          <a:xfrm>
            <a:off x="9360955" y="2012726"/>
            <a:ext cx="966394" cy="557560"/>
          </a:xfrm>
          <a:prstGeom prst="rect">
            <a:avLst/>
          </a:prstGeom>
          <a:solidFill>
            <a:schemeClr val="bg2"/>
          </a:solidFill>
          <a:ln cap="rnd">
            <a:solidFill>
              <a:schemeClr val="bg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1600" dirty="0">
                <a:solidFill>
                  <a:srgbClr val="002060"/>
                </a:solidFill>
              </a:rPr>
              <a:t>C</a:t>
            </a:r>
            <a:endParaRPr lang="en-US" sz="1600" b="0" i="0" u="none" baseline="0" dirty="0">
              <a:solidFill>
                <a:srgbClr val="002060"/>
              </a:solidFill>
            </a:endParaRPr>
          </a:p>
        </p:txBody>
      </p:sp>
      <p:cxnSp>
        <p:nvCxnSpPr>
          <p:cNvPr id="16" name="Straight Arrow Connector 15">
            <a:extLst>
              <a:ext uri="{FF2B5EF4-FFF2-40B4-BE49-F238E27FC236}">
                <a16:creationId xmlns:a16="http://schemas.microsoft.com/office/drawing/2014/main" id="{365F51D0-9FAA-27BD-AEDB-074EF1E95354}"/>
              </a:ext>
            </a:extLst>
          </p:cNvPr>
          <p:cNvCxnSpPr>
            <a:stCxn id="13" idx="3"/>
            <a:endCxn id="14" idx="1"/>
          </p:cNvCxnSpPr>
          <p:nvPr/>
        </p:nvCxnSpPr>
        <p:spPr bwMode="gray">
          <a:xfrm>
            <a:off x="7206823" y="2291506"/>
            <a:ext cx="607182" cy="0"/>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5D088A-676C-1592-5159-45F3F9DC59CD}"/>
              </a:ext>
            </a:extLst>
          </p:cNvPr>
          <p:cNvCxnSpPr>
            <a:cxnSpLocks/>
            <a:stCxn id="14" idx="3"/>
            <a:endCxn id="15" idx="1"/>
          </p:cNvCxnSpPr>
          <p:nvPr/>
        </p:nvCxnSpPr>
        <p:spPr bwMode="gray">
          <a:xfrm>
            <a:off x="8780399" y="2291506"/>
            <a:ext cx="580556" cy="0"/>
          </a:xfrm>
          <a:prstGeom prst="straightConnector1">
            <a:avLst/>
          </a:prstGeom>
          <a:ln w="50800" cap="rnd">
            <a:solidFill>
              <a:srgbClr val="002677"/>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849FF28A-90DF-3813-1452-7EDE77604ACA}"/>
              </a:ext>
            </a:extLst>
          </p:cNvPr>
          <p:cNvCxnSpPr>
            <a:cxnSpLocks/>
            <a:stCxn id="15" idx="2"/>
            <a:endCxn id="13" idx="2"/>
          </p:cNvCxnSpPr>
          <p:nvPr/>
        </p:nvCxnSpPr>
        <p:spPr bwMode="gray">
          <a:xfrm rot="5400000">
            <a:off x="8283889" y="1010023"/>
            <a:ext cx="12700" cy="3120526"/>
          </a:xfrm>
          <a:prstGeom prst="curvedConnector3">
            <a:avLst>
              <a:gd name="adj1" fmla="val 1800000"/>
            </a:avLst>
          </a:prstGeom>
          <a:ln w="5080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345BAF-D20C-0E4E-A117-3A6BA779C766}"/>
              </a:ext>
            </a:extLst>
          </p:cNvPr>
          <p:cNvSpPr txBox="1"/>
          <p:nvPr/>
        </p:nvSpPr>
        <p:spPr bwMode="gray">
          <a:xfrm>
            <a:off x="1115933" y="3088881"/>
            <a:ext cx="4034566" cy="492443"/>
          </a:xfrm>
          <a:prstGeom prst="rect">
            <a:avLst/>
          </a:prstGeom>
          <a:noFill/>
        </p:spPr>
        <p:txBody>
          <a:bodyPr vert="horz" wrap="none" lIns="0" tIns="0" rIns="0" bIns="0" rtlCol="0">
            <a:spAutoFit/>
          </a:bodyPr>
          <a:lstStyle/>
          <a:p>
            <a:pPr algn="l">
              <a:spcBef>
                <a:spcPts val="600"/>
              </a:spcBef>
            </a:pPr>
            <a:r>
              <a:rPr lang="en-US" sz="3200" dirty="0"/>
              <a:t>Static Causal Analysis</a:t>
            </a:r>
          </a:p>
        </p:txBody>
      </p:sp>
      <p:sp>
        <p:nvSpPr>
          <p:cNvPr id="22" name="TextBox 21">
            <a:extLst>
              <a:ext uri="{FF2B5EF4-FFF2-40B4-BE49-F238E27FC236}">
                <a16:creationId xmlns:a16="http://schemas.microsoft.com/office/drawing/2014/main" id="{B013B7E7-B9D7-B681-DE62-EC117333DFAB}"/>
              </a:ext>
            </a:extLst>
          </p:cNvPr>
          <p:cNvSpPr txBox="1"/>
          <p:nvPr/>
        </p:nvSpPr>
        <p:spPr bwMode="gray">
          <a:xfrm>
            <a:off x="6007865" y="3091034"/>
            <a:ext cx="4603632" cy="1061829"/>
          </a:xfrm>
          <a:prstGeom prst="rect">
            <a:avLst/>
          </a:prstGeom>
          <a:noFill/>
        </p:spPr>
        <p:txBody>
          <a:bodyPr vert="horz" wrap="none" lIns="0" tIns="0" rIns="0" bIns="0" rtlCol="0">
            <a:spAutoFit/>
          </a:bodyPr>
          <a:lstStyle/>
          <a:p>
            <a:pPr algn="ctr">
              <a:spcBef>
                <a:spcPts val="600"/>
              </a:spcBef>
            </a:pPr>
            <a:r>
              <a:rPr lang="en-US" sz="3200" dirty="0"/>
              <a:t>Dynamic Causal Analysis</a:t>
            </a:r>
          </a:p>
          <a:p>
            <a:pPr algn="ctr">
              <a:spcBef>
                <a:spcPts val="600"/>
              </a:spcBef>
            </a:pPr>
            <a:r>
              <a:rPr lang="en-US" sz="3200" dirty="0"/>
              <a:t>with </a:t>
            </a:r>
            <a:r>
              <a:rPr lang="en-US" sz="3200" b="1" dirty="0"/>
              <a:t>Feedback</a:t>
            </a:r>
          </a:p>
        </p:txBody>
      </p:sp>
    </p:spTree>
    <p:extLst>
      <p:ext uri="{BB962C8B-B14F-4D97-AF65-F5344CB8AC3E}">
        <p14:creationId xmlns:p14="http://schemas.microsoft.com/office/powerpoint/2010/main" val="2799111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8165-F648-A63D-7168-40E6C62041A0}"/>
              </a:ext>
            </a:extLst>
          </p:cNvPr>
          <p:cNvSpPr>
            <a:spLocks noGrp="1"/>
          </p:cNvSpPr>
          <p:nvPr>
            <p:ph type="title"/>
          </p:nvPr>
        </p:nvSpPr>
        <p:spPr/>
        <p:txBody>
          <a:bodyPr/>
          <a:lstStyle/>
          <a:p>
            <a:r>
              <a:rPr lang="en-US" dirty="0"/>
              <a:t>Causal Loop Diagrams</a:t>
            </a:r>
          </a:p>
        </p:txBody>
      </p:sp>
      <p:sp>
        <p:nvSpPr>
          <p:cNvPr id="3" name="Content Placeholder 2">
            <a:extLst>
              <a:ext uri="{FF2B5EF4-FFF2-40B4-BE49-F238E27FC236}">
                <a16:creationId xmlns:a16="http://schemas.microsoft.com/office/drawing/2014/main" id="{CA2A2D0A-DD4A-5670-893F-2BCB02DF611B}"/>
              </a:ext>
            </a:extLst>
          </p:cNvPr>
          <p:cNvSpPr>
            <a:spLocks noGrp="1"/>
          </p:cNvSpPr>
          <p:nvPr>
            <p:ph idx="1"/>
          </p:nvPr>
        </p:nvSpPr>
        <p:spPr>
          <a:xfrm>
            <a:off x="1993767" y="5533501"/>
            <a:ext cx="6896100" cy="512511"/>
          </a:xfrm>
        </p:spPr>
        <p:txBody>
          <a:bodyPr/>
          <a:lstStyle/>
          <a:p>
            <a:pPr algn="ctr"/>
            <a:r>
              <a:rPr lang="en-US" dirty="0"/>
              <a:t>Primary tool for </a:t>
            </a:r>
            <a:r>
              <a:rPr lang="en-US" b="1" dirty="0"/>
              <a:t>facilitation</a:t>
            </a:r>
            <a:r>
              <a:rPr lang="en-US" dirty="0"/>
              <a:t> </a:t>
            </a:r>
            <a:r>
              <a:rPr lang="en-US" b="1" dirty="0"/>
              <a:t>of discussion </a:t>
            </a:r>
            <a:r>
              <a:rPr lang="en-US" dirty="0"/>
              <a:t>of feedback cycles.</a:t>
            </a:r>
          </a:p>
        </p:txBody>
      </p:sp>
      <p:sp>
        <p:nvSpPr>
          <p:cNvPr id="5" name="Slide Number Placeholder 4">
            <a:extLst>
              <a:ext uri="{FF2B5EF4-FFF2-40B4-BE49-F238E27FC236}">
                <a16:creationId xmlns:a16="http://schemas.microsoft.com/office/drawing/2014/main" id="{8737CF38-4CD3-ECFB-85B5-94231EB581F1}"/>
              </a:ext>
            </a:extLst>
          </p:cNvPr>
          <p:cNvSpPr>
            <a:spLocks noGrp="1"/>
          </p:cNvSpPr>
          <p:nvPr>
            <p:ph type="sldNum" sz="quarter" idx="12"/>
          </p:nvPr>
        </p:nvSpPr>
        <p:spPr/>
        <p:txBody>
          <a:bodyPr/>
          <a:lstStyle/>
          <a:p>
            <a:fld id="{3310D8EA-3107-4873-B9AB-DD7D3E79053A}" type="slidenum">
              <a:rPr lang="en-US" smtClean="0"/>
              <a:pPr/>
              <a:t>29</a:t>
            </a:fld>
            <a:endParaRPr lang="en-US"/>
          </a:p>
        </p:txBody>
      </p:sp>
      <p:sp>
        <p:nvSpPr>
          <p:cNvPr id="7" name="Oval 6">
            <a:extLst>
              <a:ext uri="{FF2B5EF4-FFF2-40B4-BE49-F238E27FC236}">
                <a16:creationId xmlns:a16="http://schemas.microsoft.com/office/drawing/2014/main" id="{D30A8A3F-86F8-6821-EF36-3AA749187D00}"/>
              </a:ext>
            </a:extLst>
          </p:cNvPr>
          <p:cNvSpPr/>
          <p:nvPr/>
        </p:nvSpPr>
        <p:spPr>
          <a:xfrm>
            <a:off x="4697896" y="3120175"/>
            <a:ext cx="2221064" cy="716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Current</a:t>
            </a:r>
          </a:p>
          <a:p>
            <a:pPr algn="ctr"/>
            <a:r>
              <a:rPr lang="en-US" dirty="0"/>
              <a:t>State</a:t>
            </a:r>
          </a:p>
        </p:txBody>
      </p:sp>
      <p:sp>
        <p:nvSpPr>
          <p:cNvPr id="8" name="Freeform 7">
            <a:extLst>
              <a:ext uri="{FF2B5EF4-FFF2-40B4-BE49-F238E27FC236}">
                <a16:creationId xmlns:a16="http://schemas.microsoft.com/office/drawing/2014/main" id="{69516E8C-369D-48CD-9CBD-17E6F702BF9C}"/>
              </a:ext>
            </a:extLst>
          </p:cNvPr>
          <p:cNvSpPr/>
          <p:nvPr/>
        </p:nvSpPr>
        <p:spPr>
          <a:xfrm>
            <a:off x="2602777" y="1448317"/>
            <a:ext cx="5977054" cy="1980683"/>
          </a:xfrm>
          <a:custGeom>
            <a:avLst/>
            <a:gdLst>
              <a:gd name="connsiteX0" fmla="*/ 3655920 w 4847462"/>
              <a:gd name="connsiteY0" fmla="*/ 1943859 h 1956216"/>
              <a:gd name="connsiteX1" fmla="*/ 4817455 w 4847462"/>
              <a:gd name="connsiteY1" fmla="*/ 831751 h 1956216"/>
              <a:gd name="connsiteX2" fmla="*/ 2568525 w 4847462"/>
              <a:gd name="connsiteY2" fmla="*/ 3848 h 1956216"/>
              <a:gd name="connsiteX3" fmla="*/ 10677 w 4847462"/>
              <a:gd name="connsiteY3" fmla="*/ 1165383 h 1956216"/>
              <a:gd name="connsiteX4" fmla="*/ 1827120 w 4847462"/>
              <a:gd name="connsiteY4" fmla="*/ 1956216 h 1956216"/>
              <a:gd name="connsiteX0" fmla="*/ 3655920 w 4841619"/>
              <a:gd name="connsiteY0" fmla="*/ 1968445 h 1980802"/>
              <a:gd name="connsiteX1" fmla="*/ 4817455 w 4841619"/>
              <a:gd name="connsiteY1" fmla="*/ 856337 h 1980802"/>
              <a:gd name="connsiteX2" fmla="*/ 2704450 w 4841619"/>
              <a:gd name="connsiteY2" fmla="*/ 3721 h 1980802"/>
              <a:gd name="connsiteX3" fmla="*/ 10677 w 4841619"/>
              <a:gd name="connsiteY3" fmla="*/ 1189969 h 1980802"/>
              <a:gd name="connsiteX4" fmla="*/ 1827120 w 4841619"/>
              <a:gd name="connsiteY4" fmla="*/ 1980802 h 1980802"/>
              <a:gd name="connsiteX0" fmla="*/ 3655920 w 4841619"/>
              <a:gd name="connsiteY0" fmla="*/ 1965013 h 1977370"/>
              <a:gd name="connsiteX1" fmla="*/ 4817455 w 4841619"/>
              <a:gd name="connsiteY1" fmla="*/ 852905 h 1977370"/>
              <a:gd name="connsiteX2" fmla="*/ 2704450 w 4841619"/>
              <a:gd name="connsiteY2" fmla="*/ 289 h 1977370"/>
              <a:gd name="connsiteX3" fmla="*/ 10677 w 4841619"/>
              <a:gd name="connsiteY3" fmla="*/ 1186537 h 1977370"/>
              <a:gd name="connsiteX4" fmla="*/ 1827120 w 4841619"/>
              <a:gd name="connsiteY4" fmla="*/ 1977370 h 1977370"/>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533710 w 4719409"/>
              <a:gd name="connsiteY0" fmla="*/ 1965664 h 1978021"/>
              <a:gd name="connsiteX1" fmla="*/ 4695245 w 4719409"/>
              <a:gd name="connsiteY1" fmla="*/ 853556 h 1978021"/>
              <a:gd name="connsiteX2" fmla="*/ 2582240 w 4719409"/>
              <a:gd name="connsiteY2" fmla="*/ 940 h 1978021"/>
              <a:gd name="connsiteX3" fmla="*/ 12034 w 4719409"/>
              <a:gd name="connsiteY3" fmla="*/ 1014193 h 1978021"/>
              <a:gd name="connsiteX4" fmla="*/ 1704910 w 4719409"/>
              <a:gd name="connsiteY4" fmla="*/ 1978021 h 1978021"/>
              <a:gd name="connsiteX0" fmla="*/ 3521830 w 4707529"/>
              <a:gd name="connsiteY0" fmla="*/ 1965664 h 1978021"/>
              <a:gd name="connsiteX1" fmla="*/ 4683365 w 4707529"/>
              <a:gd name="connsiteY1" fmla="*/ 853556 h 1978021"/>
              <a:gd name="connsiteX2" fmla="*/ 2570360 w 4707529"/>
              <a:gd name="connsiteY2" fmla="*/ 940 h 1978021"/>
              <a:gd name="connsiteX3" fmla="*/ 154 w 4707529"/>
              <a:gd name="connsiteY3" fmla="*/ 1014193 h 1978021"/>
              <a:gd name="connsiteX4" fmla="*/ 1693030 w 4707529"/>
              <a:gd name="connsiteY4" fmla="*/ 1978021 h 1978021"/>
              <a:gd name="connsiteX0" fmla="*/ 3521830 w 4707529"/>
              <a:gd name="connsiteY0" fmla="*/ 1965664 h 1978021"/>
              <a:gd name="connsiteX1" fmla="*/ 4683365 w 4707529"/>
              <a:gd name="connsiteY1" fmla="*/ 853556 h 1978021"/>
              <a:gd name="connsiteX2" fmla="*/ 2570360 w 4707529"/>
              <a:gd name="connsiteY2" fmla="*/ 940 h 1978021"/>
              <a:gd name="connsiteX3" fmla="*/ 154 w 4707529"/>
              <a:gd name="connsiteY3" fmla="*/ 1014193 h 1978021"/>
              <a:gd name="connsiteX4" fmla="*/ 1693030 w 4707529"/>
              <a:gd name="connsiteY4" fmla="*/ 1978021 h 1978021"/>
              <a:gd name="connsiteX0" fmla="*/ 3521830 w 4683521"/>
              <a:gd name="connsiteY0" fmla="*/ 1999112 h 2011469"/>
              <a:gd name="connsiteX1" fmla="*/ 4683365 w 4683521"/>
              <a:gd name="connsiteY1" fmla="*/ 887004 h 2011469"/>
              <a:gd name="connsiteX2" fmla="*/ 2570360 w 4683521"/>
              <a:gd name="connsiteY2" fmla="*/ 34388 h 2011469"/>
              <a:gd name="connsiteX3" fmla="*/ 154 w 4683521"/>
              <a:gd name="connsiteY3" fmla="*/ 1047641 h 2011469"/>
              <a:gd name="connsiteX4" fmla="*/ 1693030 w 4683521"/>
              <a:gd name="connsiteY4" fmla="*/ 2011469 h 2011469"/>
              <a:gd name="connsiteX0" fmla="*/ 3521830 w 4683533"/>
              <a:gd name="connsiteY0" fmla="*/ 1999112 h 2011469"/>
              <a:gd name="connsiteX1" fmla="*/ 4683365 w 4683533"/>
              <a:gd name="connsiteY1" fmla="*/ 887004 h 2011469"/>
              <a:gd name="connsiteX2" fmla="*/ 2570360 w 4683533"/>
              <a:gd name="connsiteY2" fmla="*/ 34388 h 2011469"/>
              <a:gd name="connsiteX3" fmla="*/ 154 w 4683533"/>
              <a:gd name="connsiteY3" fmla="*/ 1047641 h 2011469"/>
              <a:gd name="connsiteX4" fmla="*/ 1693030 w 4683533"/>
              <a:gd name="connsiteY4" fmla="*/ 2011469 h 2011469"/>
              <a:gd name="connsiteX0" fmla="*/ 3348881 w 4510584"/>
              <a:gd name="connsiteY0" fmla="*/ 2000935 h 2013292"/>
              <a:gd name="connsiteX1" fmla="*/ 4510416 w 4510584"/>
              <a:gd name="connsiteY1" fmla="*/ 888827 h 2013292"/>
              <a:gd name="connsiteX2" fmla="*/ 2397411 w 4510584"/>
              <a:gd name="connsiteY2" fmla="*/ 36211 h 2013292"/>
              <a:gd name="connsiteX3" fmla="*/ 200 w 4510584"/>
              <a:gd name="connsiteY3" fmla="*/ 1074178 h 2013292"/>
              <a:gd name="connsiteX4" fmla="*/ 1520081 w 4510584"/>
              <a:gd name="connsiteY4" fmla="*/ 2013292 h 2013292"/>
              <a:gd name="connsiteX0" fmla="*/ 3348881 w 4510584"/>
              <a:gd name="connsiteY0" fmla="*/ 1995467 h 2007824"/>
              <a:gd name="connsiteX1" fmla="*/ 4510416 w 4510584"/>
              <a:gd name="connsiteY1" fmla="*/ 883359 h 2007824"/>
              <a:gd name="connsiteX2" fmla="*/ 2397411 w 4510584"/>
              <a:gd name="connsiteY2" fmla="*/ 30743 h 2007824"/>
              <a:gd name="connsiteX3" fmla="*/ 200 w 4510584"/>
              <a:gd name="connsiteY3" fmla="*/ 1068710 h 2007824"/>
              <a:gd name="connsiteX4" fmla="*/ 1520081 w 4510584"/>
              <a:gd name="connsiteY4" fmla="*/ 2007824 h 2007824"/>
              <a:gd name="connsiteX0" fmla="*/ 3348881 w 4510584"/>
              <a:gd name="connsiteY0" fmla="*/ 1965198 h 1977555"/>
              <a:gd name="connsiteX1" fmla="*/ 4510416 w 4510584"/>
              <a:gd name="connsiteY1" fmla="*/ 1038441 h 1977555"/>
              <a:gd name="connsiteX2" fmla="*/ 2397411 w 4510584"/>
              <a:gd name="connsiteY2" fmla="*/ 474 h 1977555"/>
              <a:gd name="connsiteX3" fmla="*/ 200 w 4510584"/>
              <a:gd name="connsiteY3" fmla="*/ 1038441 h 1977555"/>
              <a:gd name="connsiteX4" fmla="*/ 1520081 w 4510584"/>
              <a:gd name="connsiteY4" fmla="*/ 1977555 h 1977555"/>
              <a:gd name="connsiteX0" fmla="*/ 3299473 w 4461176"/>
              <a:gd name="connsiteY0" fmla="*/ 1965904 h 1978261"/>
              <a:gd name="connsiteX1" fmla="*/ 4461008 w 4461176"/>
              <a:gd name="connsiteY1" fmla="*/ 1039147 h 1978261"/>
              <a:gd name="connsiteX2" fmla="*/ 2348003 w 4461176"/>
              <a:gd name="connsiteY2" fmla="*/ 1180 h 1978261"/>
              <a:gd name="connsiteX3" fmla="*/ 219 w 4461176"/>
              <a:gd name="connsiteY3" fmla="*/ 940292 h 1978261"/>
              <a:gd name="connsiteX4" fmla="*/ 1470673 w 4461176"/>
              <a:gd name="connsiteY4" fmla="*/ 1978261 h 1978261"/>
              <a:gd name="connsiteX0" fmla="*/ 3299254 w 4460957"/>
              <a:gd name="connsiteY0" fmla="*/ 1968326 h 1980683"/>
              <a:gd name="connsiteX1" fmla="*/ 4460789 w 4460957"/>
              <a:gd name="connsiteY1" fmla="*/ 1041569 h 1980683"/>
              <a:gd name="connsiteX2" fmla="*/ 2347784 w 4460957"/>
              <a:gd name="connsiteY2" fmla="*/ 3602 h 1980683"/>
              <a:gd name="connsiteX3" fmla="*/ 0 w 4460957"/>
              <a:gd name="connsiteY3" fmla="*/ 942714 h 1980683"/>
              <a:gd name="connsiteX4" fmla="*/ 1470454 w 4460957"/>
              <a:gd name="connsiteY4" fmla="*/ 1980683 h 1980683"/>
              <a:gd name="connsiteX0" fmla="*/ 3299254 w 4460952"/>
              <a:gd name="connsiteY0" fmla="*/ 1968326 h 1980683"/>
              <a:gd name="connsiteX1" fmla="*/ 4460789 w 4460952"/>
              <a:gd name="connsiteY1" fmla="*/ 1041569 h 1980683"/>
              <a:gd name="connsiteX2" fmla="*/ 2347784 w 4460952"/>
              <a:gd name="connsiteY2" fmla="*/ 3602 h 1980683"/>
              <a:gd name="connsiteX3" fmla="*/ 0 w 4460952"/>
              <a:gd name="connsiteY3" fmla="*/ 942714 h 1980683"/>
              <a:gd name="connsiteX4" fmla="*/ 1470454 w 4460952"/>
              <a:gd name="connsiteY4" fmla="*/ 1980683 h 1980683"/>
              <a:gd name="connsiteX0" fmla="*/ 3299254 w 4460791"/>
              <a:gd name="connsiteY0" fmla="*/ 1968326 h 1980683"/>
              <a:gd name="connsiteX1" fmla="*/ 4460789 w 4460791"/>
              <a:gd name="connsiteY1" fmla="*/ 1041569 h 1980683"/>
              <a:gd name="connsiteX2" fmla="*/ 2347784 w 4460791"/>
              <a:gd name="connsiteY2" fmla="*/ 3602 h 1980683"/>
              <a:gd name="connsiteX3" fmla="*/ 0 w 4460791"/>
              <a:gd name="connsiteY3" fmla="*/ 942714 h 1980683"/>
              <a:gd name="connsiteX4" fmla="*/ 1470454 w 4460791"/>
              <a:gd name="connsiteY4" fmla="*/ 1980683 h 1980683"/>
              <a:gd name="connsiteX0" fmla="*/ 3299254 w 4460791"/>
              <a:gd name="connsiteY0" fmla="*/ 1968326 h 1980683"/>
              <a:gd name="connsiteX1" fmla="*/ 4460789 w 4460791"/>
              <a:gd name="connsiteY1" fmla="*/ 1041569 h 1980683"/>
              <a:gd name="connsiteX2" fmla="*/ 2347784 w 4460791"/>
              <a:gd name="connsiteY2" fmla="*/ 3602 h 1980683"/>
              <a:gd name="connsiteX3" fmla="*/ 0 w 4460791"/>
              <a:gd name="connsiteY3" fmla="*/ 942714 h 1980683"/>
              <a:gd name="connsiteX4" fmla="*/ 1470454 w 4460791"/>
              <a:gd name="connsiteY4" fmla="*/ 1980683 h 198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791" h="1980683">
                <a:moveTo>
                  <a:pt x="3299254" y="1968326"/>
                </a:moveTo>
                <a:cubicBezTo>
                  <a:pt x="4007706" y="1895216"/>
                  <a:pt x="4458729" y="2023931"/>
                  <a:pt x="4460789" y="1041569"/>
                </a:cubicBezTo>
                <a:cubicBezTo>
                  <a:pt x="4462849" y="59207"/>
                  <a:pt x="3091249" y="20078"/>
                  <a:pt x="2347784" y="3602"/>
                </a:cubicBezTo>
                <a:cubicBezTo>
                  <a:pt x="1604319" y="-12874"/>
                  <a:pt x="0" y="-12875"/>
                  <a:pt x="0" y="942714"/>
                </a:cubicBezTo>
                <a:cubicBezTo>
                  <a:pt x="0" y="1898303"/>
                  <a:pt x="500449" y="1747964"/>
                  <a:pt x="1470454" y="1980683"/>
                </a:cubicBezTo>
              </a:path>
            </a:pathLst>
          </a:custGeom>
          <a:noFill/>
          <a:ln w="76200">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C7558E28-0B8D-4189-3979-4F8B24054BA7}"/>
              </a:ext>
            </a:extLst>
          </p:cNvPr>
          <p:cNvSpPr/>
          <p:nvPr/>
        </p:nvSpPr>
        <p:spPr>
          <a:xfrm flipV="1">
            <a:off x="2602777" y="3621405"/>
            <a:ext cx="5977054" cy="1719691"/>
          </a:xfrm>
          <a:custGeom>
            <a:avLst/>
            <a:gdLst>
              <a:gd name="connsiteX0" fmla="*/ 3655920 w 4847462"/>
              <a:gd name="connsiteY0" fmla="*/ 1943859 h 1956216"/>
              <a:gd name="connsiteX1" fmla="*/ 4817455 w 4847462"/>
              <a:gd name="connsiteY1" fmla="*/ 831751 h 1956216"/>
              <a:gd name="connsiteX2" fmla="*/ 2568525 w 4847462"/>
              <a:gd name="connsiteY2" fmla="*/ 3848 h 1956216"/>
              <a:gd name="connsiteX3" fmla="*/ 10677 w 4847462"/>
              <a:gd name="connsiteY3" fmla="*/ 1165383 h 1956216"/>
              <a:gd name="connsiteX4" fmla="*/ 1827120 w 4847462"/>
              <a:gd name="connsiteY4" fmla="*/ 1956216 h 1956216"/>
              <a:gd name="connsiteX0" fmla="*/ 3655920 w 4841619"/>
              <a:gd name="connsiteY0" fmla="*/ 1968445 h 1980802"/>
              <a:gd name="connsiteX1" fmla="*/ 4817455 w 4841619"/>
              <a:gd name="connsiteY1" fmla="*/ 856337 h 1980802"/>
              <a:gd name="connsiteX2" fmla="*/ 2704450 w 4841619"/>
              <a:gd name="connsiteY2" fmla="*/ 3721 h 1980802"/>
              <a:gd name="connsiteX3" fmla="*/ 10677 w 4841619"/>
              <a:gd name="connsiteY3" fmla="*/ 1189969 h 1980802"/>
              <a:gd name="connsiteX4" fmla="*/ 1827120 w 4841619"/>
              <a:gd name="connsiteY4" fmla="*/ 1980802 h 1980802"/>
              <a:gd name="connsiteX0" fmla="*/ 3655920 w 4841619"/>
              <a:gd name="connsiteY0" fmla="*/ 1965013 h 1977370"/>
              <a:gd name="connsiteX1" fmla="*/ 4817455 w 4841619"/>
              <a:gd name="connsiteY1" fmla="*/ 852905 h 1977370"/>
              <a:gd name="connsiteX2" fmla="*/ 2704450 w 4841619"/>
              <a:gd name="connsiteY2" fmla="*/ 289 h 1977370"/>
              <a:gd name="connsiteX3" fmla="*/ 10677 w 4841619"/>
              <a:gd name="connsiteY3" fmla="*/ 1186537 h 1977370"/>
              <a:gd name="connsiteX4" fmla="*/ 1827120 w 4841619"/>
              <a:gd name="connsiteY4" fmla="*/ 1977370 h 1977370"/>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436209 w 4621908"/>
              <a:gd name="connsiteY0" fmla="*/ 1967488 h 1979845"/>
              <a:gd name="connsiteX1" fmla="*/ 4597744 w 4621908"/>
              <a:gd name="connsiteY1" fmla="*/ 855380 h 1979845"/>
              <a:gd name="connsiteX2" fmla="*/ 2484739 w 4621908"/>
              <a:gd name="connsiteY2" fmla="*/ 2764 h 1979845"/>
              <a:gd name="connsiteX3" fmla="*/ 13387 w 4621908"/>
              <a:gd name="connsiteY3" fmla="*/ 1139585 h 1979845"/>
              <a:gd name="connsiteX4" fmla="*/ 1607409 w 4621908"/>
              <a:gd name="connsiteY4" fmla="*/ 1979845 h 1979845"/>
              <a:gd name="connsiteX0" fmla="*/ 3533710 w 4719409"/>
              <a:gd name="connsiteY0" fmla="*/ 1965664 h 1978021"/>
              <a:gd name="connsiteX1" fmla="*/ 4695245 w 4719409"/>
              <a:gd name="connsiteY1" fmla="*/ 853556 h 1978021"/>
              <a:gd name="connsiteX2" fmla="*/ 2582240 w 4719409"/>
              <a:gd name="connsiteY2" fmla="*/ 940 h 1978021"/>
              <a:gd name="connsiteX3" fmla="*/ 12034 w 4719409"/>
              <a:gd name="connsiteY3" fmla="*/ 1014193 h 1978021"/>
              <a:gd name="connsiteX4" fmla="*/ 1704910 w 4719409"/>
              <a:gd name="connsiteY4" fmla="*/ 1978021 h 1978021"/>
              <a:gd name="connsiteX0" fmla="*/ 3521830 w 4707529"/>
              <a:gd name="connsiteY0" fmla="*/ 1965664 h 1978021"/>
              <a:gd name="connsiteX1" fmla="*/ 4683365 w 4707529"/>
              <a:gd name="connsiteY1" fmla="*/ 853556 h 1978021"/>
              <a:gd name="connsiteX2" fmla="*/ 2570360 w 4707529"/>
              <a:gd name="connsiteY2" fmla="*/ 940 h 1978021"/>
              <a:gd name="connsiteX3" fmla="*/ 154 w 4707529"/>
              <a:gd name="connsiteY3" fmla="*/ 1014193 h 1978021"/>
              <a:gd name="connsiteX4" fmla="*/ 1693030 w 4707529"/>
              <a:gd name="connsiteY4" fmla="*/ 1978021 h 1978021"/>
              <a:gd name="connsiteX0" fmla="*/ 3521830 w 4707529"/>
              <a:gd name="connsiteY0" fmla="*/ 1965664 h 1978021"/>
              <a:gd name="connsiteX1" fmla="*/ 4683365 w 4707529"/>
              <a:gd name="connsiteY1" fmla="*/ 853556 h 1978021"/>
              <a:gd name="connsiteX2" fmla="*/ 2570360 w 4707529"/>
              <a:gd name="connsiteY2" fmla="*/ 940 h 1978021"/>
              <a:gd name="connsiteX3" fmla="*/ 154 w 4707529"/>
              <a:gd name="connsiteY3" fmla="*/ 1014193 h 1978021"/>
              <a:gd name="connsiteX4" fmla="*/ 1693030 w 4707529"/>
              <a:gd name="connsiteY4" fmla="*/ 1978021 h 1978021"/>
              <a:gd name="connsiteX0" fmla="*/ 3521830 w 4683521"/>
              <a:gd name="connsiteY0" fmla="*/ 1999112 h 2011469"/>
              <a:gd name="connsiteX1" fmla="*/ 4683365 w 4683521"/>
              <a:gd name="connsiteY1" fmla="*/ 887004 h 2011469"/>
              <a:gd name="connsiteX2" fmla="*/ 2570360 w 4683521"/>
              <a:gd name="connsiteY2" fmla="*/ 34388 h 2011469"/>
              <a:gd name="connsiteX3" fmla="*/ 154 w 4683521"/>
              <a:gd name="connsiteY3" fmla="*/ 1047641 h 2011469"/>
              <a:gd name="connsiteX4" fmla="*/ 1693030 w 4683521"/>
              <a:gd name="connsiteY4" fmla="*/ 2011469 h 2011469"/>
              <a:gd name="connsiteX0" fmla="*/ 3521830 w 4683533"/>
              <a:gd name="connsiteY0" fmla="*/ 1999112 h 2011469"/>
              <a:gd name="connsiteX1" fmla="*/ 4683365 w 4683533"/>
              <a:gd name="connsiteY1" fmla="*/ 887004 h 2011469"/>
              <a:gd name="connsiteX2" fmla="*/ 2570360 w 4683533"/>
              <a:gd name="connsiteY2" fmla="*/ 34388 h 2011469"/>
              <a:gd name="connsiteX3" fmla="*/ 154 w 4683533"/>
              <a:gd name="connsiteY3" fmla="*/ 1047641 h 2011469"/>
              <a:gd name="connsiteX4" fmla="*/ 1693030 w 4683533"/>
              <a:gd name="connsiteY4" fmla="*/ 2011469 h 2011469"/>
              <a:gd name="connsiteX0" fmla="*/ 3348881 w 4510584"/>
              <a:gd name="connsiteY0" fmla="*/ 2000935 h 2013292"/>
              <a:gd name="connsiteX1" fmla="*/ 4510416 w 4510584"/>
              <a:gd name="connsiteY1" fmla="*/ 888827 h 2013292"/>
              <a:gd name="connsiteX2" fmla="*/ 2397411 w 4510584"/>
              <a:gd name="connsiteY2" fmla="*/ 36211 h 2013292"/>
              <a:gd name="connsiteX3" fmla="*/ 200 w 4510584"/>
              <a:gd name="connsiteY3" fmla="*/ 1074178 h 2013292"/>
              <a:gd name="connsiteX4" fmla="*/ 1520081 w 4510584"/>
              <a:gd name="connsiteY4" fmla="*/ 2013292 h 2013292"/>
              <a:gd name="connsiteX0" fmla="*/ 3348881 w 4510584"/>
              <a:gd name="connsiteY0" fmla="*/ 1995467 h 2007824"/>
              <a:gd name="connsiteX1" fmla="*/ 4510416 w 4510584"/>
              <a:gd name="connsiteY1" fmla="*/ 883359 h 2007824"/>
              <a:gd name="connsiteX2" fmla="*/ 2397411 w 4510584"/>
              <a:gd name="connsiteY2" fmla="*/ 30743 h 2007824"/>
              <a:gd name="connsiteX3" fmla="*/ 200 w 4510584"/>
              <a:gd name="connsiteY3" fmla="*/ 1068710 h 2007824"/>
              <a:gd name="connsiteX4" fmla="*/ 1520081 w 4510584"/>
              <a:gd name="connsiteY4" fmla="*/ 2007824 h 2007824"/>
              <a:gd name="connsiteX0" fmla="*/ 3348881 w 4510584"/>
              <a:gd name="connsiteY0" fmla="*/ 1965198 h 1977555"/>
              <a:gd name="connsiteX1" fmla="*/ 4510416 w 4510584"/>
              <a:gd name="connsiteY1" fmla="*/ 1038441 h 1977555"/>
              <a:gd name="connsiteX2" fmla="*/ 2397411 w 4510584"/>
              <a:gd name="connsiteY2" fmla="*/ 474 h 1977555"/>
              <a:gd name="connsiteX3" fmla="*/ 200 w 4510584"/>
              <a:gd name="connsiteY3" fmla="*/ 1038441 h 1977555"/>
              <a:gd name="connsiteX4" fmla="*/ 1520081 w 4510584"/>
              <a:gd name="connsiteY4" fmla="*/ 1977555 h 1977555"/>
              <a:gd name="connsiteX0" fmla="*/ 3299473 w 4461176"/>
              <a:gd name="connsiteY0" fmla="*/ 1965904 h 1978261"/>
              <a:gd name="connsiteX1" fmla="*/ 4461008 w 4461176"/>
              <a:gd name="connsiteY1" fmla="*/ 1039147 h 1978261"/>
              <a:gd name="connsiteX2" fmla="*/ 2348003 w 4461176"/>
              <a:gd name="connsiteY2" fmla="*/ 1180 h 1978261"/>
              <a:gd name="connsiteX3" fmla="*/ 219 w 4461176"/>
              <a:gd name="connsiteY3" fmla="*/ 940292 h 1978261"/>
              <a:gd name="connsiteX4" fmla="*/ 1470673 w 4461176"/>
              <a:gd name="connsiteY4" fmla="*/ 1978261 h 1978261"/>
              <a:gd name="connsiteX0" fmla="*/ 3299254 w 4460957"/>
              <a:gd name="connsiteY0" fmla="*/ 1968326 h 1980683"/>
              <a:gd name="connsiteX1" fmla="*/ 4460789 w 4460957"/>
              <a:gd name="connsiteY1" fmla="*/ 1041569 h 1980683"/>
              <a:gd name="connsiteX2" fmla="*/ 2347784 w 4460957"/>
              <a:gd name="connsiteY2" fmla="*/ 3602 h 1980683"/>
              <a:gd name="connsiteX3" fmla="*/ 0 w 4460957"/>
              <a:gd name="connsiteY3" fmla="*/ 942714 h 1980683"/>
              <a:gd name="connsiteX4" fmla="*/ 1470454 w 4460957"/>
              <a:gd name="connsiteY4" fmla="*/ 1980683 h 1980683"/>
              <a:gd name="connsiteX0" fmla="*/ 3299254 w 4460952"/>
              <a:gd name="connsiteY0" fmla="*/ 1968326 h 1980683"/>
              <a:gd name="connsiteX1" fmla="*/ 4460789 w 4460952"/>
              <a:gd name="connsiteY1" fmla="*/ 1041569 h 1980683"/>
              <a:gd name="connsiteX2" fmla="*/ 2347784 w 4460952"/>
              <a:gd name="connsiteY2" fmla="*/ 3602 h 1980683"/>
              <a:gd name="connsiteX3" fmla="*/ 0 w 4460952"/>
              <a:gd name="connsiteY3" fmla="*/ 942714 h 1980683"/>
              <a:gd name="connsiteX4" fmla="*/ 1470454 w 4460952"/>
              <a:gd name="connsiteY4" fmla="*/ 1980683 h 1980683"/>
              <a:gd name="connsiteX0" fmla="*/ 3299254 w 4460791"/>
              <a:gd name="connsiteY0" fmla="*/ 1968326 h 1980683"/>
              <a:gd name="connsiteX1" fmla="*/ 4460789 w 4460791"/>
              <a:gd name="connsiteY1" fmla="*/ 1041569 h 1980683"/>
              <a:gd name="connsiteX2" fmla="*/ 2347784 w 4460791"/>
              <a:gd name="connsiteY2" fmla="*/ 3602 h 1980683"/>
              <a:gd name="connsiteX3" fmla="*/ 0 w 4460791"/>
              <a:gd name="connsiteY3" fmla="*/ 942714 h 1980683"/>
              <a:gd name="connsiteX4" fmla="*/ 1470454 w 4460791"/>
              <a:gd name="connsiteY4" fmla="*/ 1980683 h 1980683"/>
              <a:gd name="connsiteX0" fmla="*/ 3299254 w 4460791"/>
              <a:gd name="connsiteY0" fmla="*/ 1968326 h 1980683"/>
              <a:gd name="connsiteX1" fmla="*/ 4460789 w 4460791"/>
              <a:gd name="connsiteY1" fmla="*/ 1041569 h 1980683"/>
              <a:gd name="connsiteX2" fmla="*/ 2347784 w 4460791"/>
              <a:gd name="connsiteY2" fmla="*/ 3602 h 1980683"/>
              <a:gd name="connsiteX3" fmla="*/ 0 w 4460791"/>
              <a:gd name="connsiteY3" fmla="*/ 942714 h 1980683"/>
              <a:gd name="connsiteX4" fmla="*/ 1470454 w 4460791"/>
              <a:gd name="connsiteY4" fmla="*/ 1980683 h 198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791" h="1980683">
                <a:moveTo>
                  <a:pt x="3299254" y="1968326"/>
                </a:moveTo>
                <a:cubicBezTo>
                  <a:pt x="4007706" y="1895216"/>
                  <a:pt x="4458729" y="2023931"/>
                  <a:pt x="4460789" y="1041569"/>
                </a:cubicBezTo>
                <a:cubicBezTo>
                  <a:pt x="4462849" y="59207"/>
                  <a:pt x="3091249" y="20078"/>
                  <a:pt x="2347784" y="3602"/>
                </a:cubicBezTo>
                <a:cubicBezTo>
                  <a:pt x="1604319" y="-12874"/>
                  <a:pt x="0" y="-12875"/>
                  <a:pt x="0" y="942714"/>
                </a:cubicBezTo>
                <a:cubicBezTo>
                  <a:pt x="0" y="1898303"/>
                  <a:pt x="500449" y="1747964"/>
                  <a:pt x="1470454" y="1980683"/>
                </a:cubicBezTo>
              </a:path>
            </a:pathLst>
          </a:custGeom>
          <a:noFill/>
          <a:ln w="76200">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3A906D0-C7F1-7F28-CBB5-873314419333}"/>
              </a:ext>
            </a:extLst>
          </p:cNvPr>
          <p:cNvSpPr txBox="1"/>
          <p:nvPr/>
        </p:nvSpPr>
        <p:spPr>
          <a:xfrm>
            <a:off x="2985093" y="1893563"/>
            <a:ext cx="1249060" cy="923330"/>
          </a:xfrm>
          <a:prstGeom prst="rect">
            <a:avLst/>
          </a:prstGeom>
          <a:noFill/>
        </p:spPr>
        <p:txBody>
          <a:bodyPr wrap="none" rtlCol="0">
            <a:spAutoFit/>
          </a:bodyPr>
          <a:lstStyle/>
          <a:p>
            <a:pPr algn="ctr"/>
            <a:r>
              <a:rPr lang="en-US" b="1" dirty="0"/>
              <a:t>Positive</a:t>
            </a:r>
          </a:p>
          <a:p>
            <a:pPr algn="ctr"/>
            <a:r>
              <a:rPr lang="en-US" b="1" dirty="0"/>
              <a:t>Feedback</a:t>
            </a:r>
          </a:p>
          <a:p>
            <a:pPr algn="ctr"/>
            <a:r>
              <a:rPr lang="en-US" b="1" dirty="0"/>
              <a:t>Loop</a:t>
            </a:r>
          </a:p>
        </p:txBody>
      </p:sp>
      <p:sp>
        <p:nvSpPr>
          <p:cNvPr id="11" name="Cross 10">
            <a:extLst>
              <a:ext uri="{FF2B5EF4-FFF2-40B4-BE49-F238E27FC236}">
                <a16:creationId xmlns:a16="http://schemas.microsoft.com/office/drawing/2014/main" id="{A04127F1-35F2-8B81-AEAA-2C928450DD1A}"/>
              </a:ext>
            </a:extLst>
          </p:cNvPr>
          <p:cNvSpPr/>
          <p:nvPr/>
        </p:nvSpPr>
        <p:spPr>
          <a:xfrm>
            <a:off x="4411058" y="1779142"/>
            <a:ext cx="1030759" cy="1028471"/>
          </a:xfrm>
          <a:prstGeom prst="plus">
            <a:avLst>
              <a:gd name="adj" fmla="val 4314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TextBox 11">
            <a:extLst>
              <a:ext uri="{FF2B5EF4-FFF2-40B4-BE49-F238E27FC236}">
                <a16:creationId xmlns:a16="http://schemas.microsoft.com/office/drawing/2014/main" id="{94617C89-CFA1-8749-EB6B-B96703E18259}"/>
              </a:ext>
            </a:extLst>
          </p:cNvPr>
          <p:cNvSpPr txBox="1"/>
          <p:nvPr/>
        </p:nvSpPr>
        <p:spPr>
          <a:xfrm>
            <a:off x="3118233" y="3989488"/>
            <a:ext cx="1249060" cy="923330"/>
          </a:xfrm>
          <a:prstGeom prst="rect">
            <a:avLst/>
          </a:prstGeom>
          <a:noFill/>
        </p:spPr>
        <p:txBody>
          <a:bodyPr wrap="none" rtlCol="0">
            <a:spAutoFit/>
          </a:bodyPr>
          <a:lstStyle/>
          <a:p>
            <a:pPr algn="ctr"/>
            <a:r>
              <a:rPr lang="en-US" b="1" dirty="0"/>
              <a:t>Negative</a:t>
            </a:r>
          </a:p>
          <a:p>
            <a:pPr algn="ctr"/>
            <a:r>
              <a:rPr lang="en-US" b="1" dirty="0"/>
              <a:t>Feedback</a:t>
            </a:r>
          </a:p>
          <a:p>
            <a:pPr algn="ctr"/>
            <a:r>
              <a:rPr lang="en-US" b="1" dirty="0"/>
              <a:t>Loop</a:t>
            </a:r>
          </a:p>
        </p:txBody>
      </p:sp>
      <p:sp>
        <p:nvSpPr>
          <p:cNvPr id="13" name="Rectangle 12">
            <a:extLst>
              <a:ext uri="{FF2B5EF4-FFF2-40B4-BE49-F238E27FC236}">
                <a16:creationId xmlns:a16="http://schemas.microsoft.com/office/drawing/2014/main" id="{7F57F4CB-A955-F093-F757-E4E5861B2F19}"/>
              </a:ext>
            </a:extLst>
          </p:cNvPr>
          <p:cNvSpPr/>
          <p:nvPr/>
        </p:nvSpPr>
        <p:spPr>
          <a:xfrm>
            <a:off x="4461457" y="4342420"/>
            <a:ext cx="864973" cy="15809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6" name="Group 5">
            <a:extLst>
              <a:ext uri="{FF2B5EF4-FFF2-40B4-BE49-F238E27FC236}">
                <a16:creationId xmlns:a16="http://schemas.microsoft.com/office/drawing/2014/main" id="{8CF69C3D-C8E9-D997-7686-417A7B040C2D}"/>
              </a:ext>
            </a:extLst>
          </p:cNvPr>
          <p:cNvGrpSpPr/>
          <p:nvPr/>
        </p:nvGrpSpPr>
        <p:grpSpPr>
          <a:xfrm>
            <a:off x="5618722" y="1850399"/>
            <a:ext cx="1000481" cy="952162"/>
            <a:chOff x="6774798" y="1735361"/>
            <a:chExt cx="1000481" cy="952162"/>
          </a:xfrm>
        </p:grpSpPr>
        <p:sp>
          <p:nvSpPr>
            <p:cNvPr id="15" name="Circular Arrow 14">
              <a:extLst>
                <a:ext uri="{FF2B5EF4-FFF2-40B4-BE49-F238E27FC236}">
                  <a16:creationId xmlns:a16="http://schemas.microsoft.com/office/drawing/2014/main" id="{0758F54D-37DB-576F-CCE9-76A903D77FB6}"/>
                </a:ext>
              </a:extLst>
            </p:cNvPr>
            <p:cNvSpPr/>
            <p:nvPr/>
          </p:nvSpPr>
          <p:spPr>
            <a:xfrm flipH="1">
              <a:off x="6774798" y="1735361"/>
              <a:ext cx="1000481" cy="907107"/>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7F526734-C6C7-89C7-59C8-985A12770918}"/>
                </a:ext>
              </a:extLst>
            </p:cNvPr>
            <p:cNvSpPr txBox="1"/>
            <p:nvPr/>
          </p:nvSpPr>
          <p:spPr>
            <a:xfrm>
              <a:off x="6910307" y="1943744"/>
              <a:ext cx="717754" cy="743779"/>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sp>
        <p:nvSpPr>
          <p:cNvPr id="17" name="TextBox 16">
            <a:extLst>
              <a:ext uri="{FF2B5EF4-FFF2-40B4-BE49-F238E27FC236}">
                <a16:creationId xmlns:a16="http://schemas.microsoft.com/office/drawing/2014/main" id="{858900C1-C377-FC3F-FC30-BF18B99B8817}"/>
              </a:ext>
            </a:extLst>
          </p:cNvPr>
          <p:cNvSpPr txBox="1"/>
          <p:nvPr/>
        </p:nvSpPr>
        <p:spPr>
          <a:xfrm>
            <a:off x="5924038" y="4184868"/>
            <a:ext cx="389850"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B</a:t>
            </a:r>
          </a:p>
        </p:txBody>
      </p:sp>
      <p:sp>
        <p:nvSpPr>
          <p:cNvPr id="19" name="Circular Arrow 18">
            <a:extLst>
              <a:ext uri="{FF2B5EF4-FFF2-40B4-BE49-F238E27FC236}">
                <a16:creationId xmlns:a16="http://schemas.microsoft.com/office/drawing/2014/main" id="{6AC5BFC6-B199-0C63-9E2F-2AD177FCD3C0}"/>
              </a:ext>
            </a:extLst>
          </p:cNvPr>
          <p:cNvSpPr/>
          <p:nvPr/>
        </p:nvSpPr>
        <p:spPr>
          <a:xfrm flipH="1" flipV="1">
            <a:off x="5611283" y="3967723"/>
            <a:ext cx="1000481" cy="918489"/>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6EB8D107-DF17-2BEB-1FBA-110BE77246D0}"/>
              </a:ext>
            </a:extLst>
          </p:cNvPr>
          <p:cNvSpPr txBox="1"/>
          <p:nvPr/>
        </p:nvSpPr>
        <p:spPr>
          <a:xfrm>
            <a:off x="6735531" y="2170562"/>
            <a:ext cx="1467068" cy="646331"/>
          </a:xfrm>
          <a:prstGeom prst="rect">
            <a:avLst/>
          </a:prstGeom>
          <a:noFill/>
        </p:spPr>
        <p:txBody>
          <a:bodyPr wrap="none" rtlCol="0">
            <a:spAutoFit/>
          </a:bodyPr>
          <a:lstStyle/>
          <a:p>
            <a:pPr algn="ctr"/>
            <a:r>
              <a:rPr lang="en-US" b="1" dirty="0"/>
              <a:t>Reinforcing</a:t>
            </a:r>
          </a:p>
          <a:p>
            <a:pPr algn="ctr"/>
            <a:r>
              <a:rPr lang="en-US" b="1" dirty="0"/>
              <a:t>Loop</a:t>
            </a:r>
          </a:p>
        </p:txBody>
      </p:sp>
      <p:sp>
        <p:nvSpPr>
          <p:cNvPr id="21" name="TextBox 20">
            <a:extLst>
              <a:ext uri="{FF2B5EF4-FFF2-40B4-BE49-F238E27FC236}">
                <a16:creationId xmlns:a16="http://schemas.microsoft.com/office/drawing/2014/main" id="{3BA4075E-D5E3-935E-CC26-5DD373144E67}"/>
              </a:ext>
            </a:extLst>
          </p:cNvPr>
          <p:cNvSpPr txBox="1"/>
          <p:nvPr/>
        </p:nvSpPr>
        <p:spPr>
          <a:xfrm>
            <a:off x="6749790" y="4125182"/>
            <a:ext cx="1287533" cy="646331"/>
          </a:xfrm>
          <a:prstGeom prst="rect">
            <a:avLst/>
          </a:prstGeom>
          <a:noFill/>
        </p:spPr>
        <p:txBody>
          <a:bodyPr wrap="none" rtlCol="0">
            <a:spAutoFit/>
          </a:bodyPr>
          <a:lstStyle/>
          <a:p>
            <a:pPr algn="ctr"/>
            <a:r>
              <a:rPr lang="en-US" b="1" dirty="0"/>
              <a:t>Balancing</a:t>
            </a:r>
          </a:p>
          <a:p>
            <a:pPr algn="ctr"/>
            <a:r>
              <a:rPr lang="en-US" b="1" dirty="0"/>
              <a:t>Loop</a:t>
            </a:r>
          </a:p>
        </p:txBody>
      </p:sp>
    </p:spTree>
    <p:extLst>
      <p:ext uri="{BB962C8B-B14F-4D97-AF65-F5344CB8AC3E}">
        <p14:creationId xmlns:p14="http://schemas.microsoft.com/office/powerpoint/2010/main" val="2583143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grass, outdoor, sky, building&#10;&#10;Description automatically generated">
            <a:extLst>
              <a:ext uri="{FF2B5EF4-FFF2-40B4-BE49-F238E27FC236}">
                <a16:creationId xmlns:a16="http://schemas.microsoft.com/office/drawing/2014/main" id="{44A907A1-1C88-4D4F-9FDC-3D2FE51427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39384" y="1123534"/>
            <a:ext cx="5887378" cy="4125951"/>
          </a:xfrm>
          <a:prstGeom prst="rect">
            <a:avLst/>
          </a:prstGeom>
        </p:spPr>
      </p:pic>
      <p:pic>
        <p:nvPicPr>
          <p:cNvPr id="8" name="Picture 7" descr="A picture containing wall, stone, dirty&#10;&#10;Description automatically generated">
            <a:extLst>
              <a:ext uri="{FF2B5EF4-FFF2-40B4-BE49-F238E27FC236}">
                <a16:creationId xmlns:a16="http://schemas.microsoft.com/office/drawing/2014/main" id="{37CCB214-B9C8-5547-8E84-C6DEF3F4A5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3816" y="1123533"/>
            <a:ext cx="5887378" cy="4125951"/>
          </a:xfrm>
          <a:prstGeom prst="rect">
            <a:avLst/>
          </a:prstGeom>
        </p:spPr>
      </p:pic>
      <p:sp>
        <p:nvSpPr>
          <p:cNvPr id="2" name="Title 1">
            <a:extLst>
              <a:ext uri="{FF2B5EF4-FFF2-40B4-BE49-F238E27FC236}">
                <a16:creationId xmlns:a16="http://schemas.microsoft.com/office/drawing/2014/main" id="{31A42063-D480-4E87-82F9-6CC18C24354D}"/>
              </a:ext>
            </a:extLst>
          </p:cNvPr>
          <p:cNvSpPr>
            <a:spLocks noGrp="1"/>
          </p:cNvSpPr>
          <p:nvPr>
            <p:ph type="title"/>
          </p:nvPr>
        </p:nvSpPr>
        <p:spPr>
          <a:xfrm>
            <a:off x="838200" y="365125"/>
            <a:ext cx="10515600" cy="443198"/>
          </a:xfrm>
        </p:spPr>
        <p:txBody>
          <a:bodyPr/>
          <a:lstStyle/>
          <a:p>
            <a:r>
              <a:rPr lang="en-US" dirty="0"/>
              <a:t>Silo Busting – how do we “tear down barriers”</a:t>
            </a:r>
          </a:p>
        </p:txBody>
      </p:sp>
      <p:sp>
        <p:nvSpPr>
          <p:cNvPr id="9" name="Text Placeholder 8">
            <a:extLst>
              <a:ext uri="{FF2B5EF4-FFF2-40B4-BE49-F238E27FC236}">
                <a16:creationId xmlns:a16="http://schemas.microsoft.com/office/drawing/2014/main" id="{77139E9B-CA4B-4E37-BB77-1750114612E4}"/>
              </a:ext>
            </a:extLst>
          </p:cNvPr>
          <p:cNvSpPr>
            <a:spLocks noGrp="1"/>
          </p:cNvSpPr>
          <p:nvPr>
            <p:ph sz="half" idx="1"/>
          </p:nvPr>
        </p:nvSpPr>
        <p:spPr>
          <a:xfrm>
            <a:off x="1055909" y="5364357"/>
            <a:ext cx="4043191" cy="529778"/>
          </a:xfrm>
        </p:spPr>
        <p:txBody>
          <a:bodyPr wrap="none">
            <a:noAutofit/>
          </a:bodyPr>
          <a:lstStyle/>
          <a:p>
            <a:pPr algn="ctr"/>
            <a:r>
              <a:rPr lang="en-US" sz="2400" b="1" dirty="0">
                <a:solidFill>
                  <a:schemeClr val="accent6"/>
                </a:solidFill>
              </a:rPr>
              <a:t>Systems Thinking</a:t>
            </a:r>
          </a:p>
        </p:txBody>
      </p:sp>
      <p:sp>
        <p:nvSpPr>
          <p:cNvPr id="11" name="Text Placeholder 10">
            <a:extLst>
              <a:ext uri="{FF2B5EF4-FFF2-40B4-BE49-F238E27FC236}">
                <a16:creationId xmlns:a16="http://schemas.microsoft.com/office/drawing/2014/main" id="{D4E4C127-6C3B-4291-A5B7-0BD40D7C78D1}"/>
              </a:ext>
            </a:extLst>
          </p:cNvPr>
          <p:cNvSpPr>
            <a:spLocks noGrp="1"/>
          </p:cNvSpPr>
          <p:nvPr>
            <p:ph sz="half" idx="2"/>
          </p:nvPr>
        </p:nvSpPr>
        <p:spPr>
          <a:xfrm>
            <a:off x="6021194" y="5364358"/>
            <a:ext cx="6042232" cy="529777"/>
          </a:xfrm>
        </p:spPr>
        <p:txBody>
          <a:bodyPr wrap="none">
            <a:normAutofit/>
          </a:bodyPr>
          <a:lstStyle/>
          <a:p>
            <a:pPr algn="ctr"/>
            <a:r>
              <a:rPr lang="en-US" sz="2400" b="1" dirty="0">
                <a:solidFill>
                  <a:schemeClr val="accent6"/>
                </a:solidFill>
              </a:rPr>
              <a:t>Siloed Thinking and Siloed Systems</a:t>
            </a:r>
          </a:p>
        </p:txBody>
      </p:sp>
    </p:spTree>
    <p:extLst>
      <p:ext uri="{BB962C8B-B14F-4D97-AF65-F5344CB8AC3E}">
        <p14:creationId xmlns:p14="http://schemas.microsoft.com/office/powerpoint/2010/main" val="1262682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6A3E-9709-E947-9EF0-DBC0EB9E7060}"/>
              </a:ext>
            </a:extLst>
          </p:cNvPr>
          <p:cNvSpPr>
            <a:spLocks noGrp="1"/>
          </p:cNvSpPr>
          <p:nvPr>
            <p:ph type="title"/>
          </p:nvPr>
        </p:nvSpPr>
        <p:spPr/>
        <p:txBody>
          <a:bodyPr>
            <a:normAutofit/>
          </a:bodyPr>
          <a:lstStyle/>
          <a:p>
            <a:r>
              <a:rPr lang="en-US" dirty="0"/>
              <a:t>Example: The AI/ML Flywheel</a:t>
            </a:r>
          </a:p>
        </p:txBody>
      </p:sp>
      <p:sp>
        <p:nvSpPr>
          <p:cNvPr id="3" name="Content Placeholder 2">
            <a:extLst>
              <a:ext uri="{FF2B5EF4-FFF2-40B4-BE49-F238E27FC236}">
                <a16:creationId xmlns:a16="http://schemas.microsoft.com/office/drawing/2014/main" id="{CBF2A1C2-1E74-934B-81B3-2EE1251D0A86}"/>
              </a:ext>
            </a:extLst>
          </p:cNvPr>
          <p:cNvSpPr>
            <a:spLocks noGrp="1"/>
          </p:cNvSpPr>
          <p:nvPr>
            <p:ph idx="4294967295"/>
          </p:nvPr>
        </p:nvSpPr>
        <p:spPr>
          <a:xfrm>
            <a:off x="3475649" y="5418678"/>
            <a:ext cx="4955462" cy="895350"/>
          </a:xfrm>
        </p:spPr>
        <p:txBody>
          <a:bodyPr/>
          <a:lstStyle/>
          <a:p>
            <a:pPr marL="0" indent="0" algn="ctr">
              <a:buNone/>
            </a:pPr>
            <a:r>
              <a:rPr lang="en-US" b="1" dirty="0">
                <a:solidFill>
                  <a:srgbClr val="E87722"/>
                </a:solidFill>
              </a:rPr>
              <a:t>Feedback creates more data which creates more precise machine learning models.</a:t>
            </a:r>
          </a:p>
        </p:txBody>
      </p:sp>
      <p:sp>
        <p:nvSpPr>
          <p:cNvPr id="23" name="Rectangle: Rounded Corners 22">
            <a:extLst>
              <a:ext uri="{FF2B5EF4-FFF2-40B4-BE49-F238E27FC236}">
                <a16:creationId xmlns:a16="http://schemas.microsoft.com/office/drawing/2014/main" id="{38035567-0A8C-4D68-9456-76EDFDE0B2E8}"/>
              </a:ext>
            </a:extLst>
          </p:cNvPr>
          <p:cNvSpPr/>
          <p:nvPr/>
        </p:nvSpPr>
        <p:spPr>
          <a:xfrm>
            <a:off x="3926074" y="1837232"/>
            <a:ext cx="4271461" cy="274506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9" name="Rectangle: Rounded Corners 8">
            <a:extLst>
              <a:ext uri="{FF2B5EF4-FFF2-40B4-BE49-F238E27FC236}">
                <a16:creationId xmlns:a16="http://schemas.microsoft.com/office/drawing/2014/main" id="{65EE52AE-6F4E-1E4C-84E1-8CE83CBCB787}"/>
              </a:ext>
            </a:extLst>
          </p:cNvPr>
          <p:cNvSpPr/>
          <p:nvPr/>
        </p:nvSpPr>
        <p:spPr>
          <a:xfrm>
            <a:off x="6974266" y="2783942"/>
            <a:ext cx="2502951" cy="788329"/>
          </a:xfrm>
          <a:prstGeom prst="roundRect">
            <a:avLst/>
          </a:prstGeom>
          <a:solidFill>
            <a:schemeClr val="accent1">
              <a:lumMod val="40000"/>
              <a:lumOff val="60000"/>
              <a:alpha val="50196"/>
            </a:schemeClr>
          </a:solidFill>
          <a:ln w="19050">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24" name="Arrow: Bent 23">
            <a:extLst>
              <a:ext uri="{FF2B5EF4-FFF2-40B4-BE49-F238E27FC236}">
                <a16:creationId xmlns:a16="http://schemas.microsoft.com/office/drawing/2014/main" id="{A0603C35-61A2-438F-B6B2-9ED8B6170C67}"/>
              </a:ext>
            </a:extLst>
          </p:cNvPr>
          <p:cNvSpPr/>
          <p:nvPr/>
        </p:nvSpPr>
        <p:spPr>
          <a:xfrm rot="5400000">
            <a:off x="7259752" y="1609715"/>
            <a:ext cx="1294909" cy="1250678"/>
          </a:xfrm>
          <a:prstGeom prst="bentArrow">
            <a:avLst>
              <a:gd name="adj1" fmla="val 25000"/>
              <a:gd name="adj2" fmla="val 23780"/>
              <a:gd name="adj3" fmla="val 25000"/>
              <a:gd name="adj4" fmla="val 43750"/>
            </a:avLst>
          </a:prstGeom>
          <a:solidFill>
            <a:schemeClr val="bg1"/>
          </a:solidFill>
          <a:ln>
            <a:solidFill>
              <a:srgbClr val="0069A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6" name="Rectangle: Rounded Corners 5">
            <a:extLst>
              <a:ext uri="{FF2B5EF4-FFF2-40B4-BE49-F238E27FC236}">
                <a16:creationId xmlns:a16="http://schemas.microsoft.com/office/drawing/2014/main" id="{8C309696-D940-5A4D-A8FF-BA873ED66D2E}"/>
              </a:ext>
            </a:extLst>
          </p:cNvPr>
          <p:cNvSpPr/>
          <p:nvPr/>
        </p:nvSpPr>
        <p:spPr>
          <a:xfrm>
            <a:off x="5006998" y="1289133"/>
            <a:ext cx="2295834" cy="788329"/>
          </a:xfrm>
          <a:prstGeom prst="roundRect">
            <a:avLst/>
          </a:prstGeom>
          <a:solidFill>
            <a:schemeClr val="accent3">
              <a:lumMod val="40000"/>
              <a:lumOff val="60000"/>
              <a:alpha val="50196"/>
            </a:schemeClr>
          </a:solidFill>
          <a:ln w="19050">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7" name="Rectangle: Rounded Corners 6">
            <a:extLst>
              <a:ext uri="{FF2B5EF4-FFF2-40B4-BE49-F238E27FC236}">
                <a16:creationId xmlns:a16="http://schemas.microsoft.com/office/drawing/2014/main" id="{89BB5B02-AF1B-D649-B786-7A82DA19E2FA}"/>
              </a:ext>
            </a:extLst>
          </p:cNvPr>
          <p:cNvSpPr/>
          <p:nvPr/>
        </p:nvSpPr>
        <p:spPr>
          <a:xfrm>
            <a:off x="4932053" y="4280855"/>
            <a:ext cx="2295835" cy="796025"/>
          </a:xfrm>
          <a:prstGeom prst="roundRect">
            <a:avLst/>
          </a:prstGeom>
          <a:solidFill>
            <a:schemeClr val="accent2">
              <a:lumMod val="40000"/>
              <a:lumOff val="60000"/>
              <a:alpha val="50196"/>
            </a:schemeClr>
          </a:solidFill>
          <a:ln w="19050">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11" name="TextBox 10">
            <a:extLst>
              <a:ext uri="{FF2B5EF4-FFF2-40B4-BE49-F238E27FC236}">
                <a16:creationId xmlns:a16="http://schemas.microsoft.com/office/drawing/2014/main" id="{A979D8C8-64AF-CA4C-ABB5-885632734082}"/>
              </a:ext>
            </a:extLst>
          </p:cNvPr>
          <p:cNvSpPr txBox="1"/>
          <p:nvPr/>
        </p:nvSpPr>
        <p:spPr>
          <a:xfrm>
            <a:off x="8117238" y="1982928"/>
            <a:ext cx="1701139" cy="424548"/>
          </a:xfrm>
          <a:prstGeom prst="rect">
            <a:avLst/>
          </a:prstGeom>
          <a:solidFill>
            <a:schemeClr val="bg1"/>
          </a:solidFill>
        </p:spPr>
        <p:txBody>
          <a:bodyPr wrap="square" rtlCol="0">
            <a:sp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a:ln>
                  <a:noFill/>
                </a:ln>
                <a:solidFill>
                  <a:prstClr val="black"/>
                </a:solidFill>
                <a:effectLst/>
                <a:uLnTx/>
                <a:uFillTx/>
                <a:latin typeface="+mj-lt"/>
                <a:ea typeface="+mn-ea"/>
                <a:cs typeface="+mn-cs"/>
              </a:rPr>
              <a:t>Use to build</a:t>
            </a:r>
          </a:p>
        </p:txBody>
      </p:sp>
      <p:sp>
        <p:nvSpPr>
          <p:cNvPr id="35" name="Cross 34">
            <a:extLst>
              <a:ext uri="{FF2B5EF4-FFF2-40B4-BE49-F238E27FC236}">
                <a16:creationId xmlns:a16="http://schemas.microsoft.com/office/drawing/2014/main" id="{C4ABCE87-186E-8E4D-ABA6-381376E14330}"/>
              </a:ext>
            </a:extLst>
          </p:cNvPr>
          <p:cNvSpPr/>
          <p:nvPr/>
        </p:nvSpPr>
        <p:spPr>
          <a:xfrm>
            <a:off x="5723959" y="2766357"/>
            <a:ext cx="675691" cy="645918"/>
          </a:xfrm>
          <a:prstGeom prst="plus">
            <a:avLst>
              <a:gd name="adj" fmla="val 34773"/>
            </a:avLst>
          </a:prstGeom>
          <a:solidFill>
            <a:srgbClr val="00B050"/>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Bent 25">
            <a:extLst>
              <a:ext uri="{FF2B5EF4-FFF2-40B4-BE49-F238E27FC236}">
                <a16:creationId xmlns:a16="http://schemas.microsoft.com/office/drawing/2014/main" id="{28064A28-AC1E-453C-A166-00C4B5C7232B}"/>
              </a:ext>
            </a:extLst>
          </p:cNvPr>
          <p:cNvSpPr/>
          <p:nvPr/>
        </p:nvSpPr>
        <p:spPr>
          <a:xfrm rot="10800000">
            <a:off x="7068918" y="3562382"/>
            <a:ext cx="1380518" cy="1411593"/>
          </a:xfrm>
          <a:prstGeom prst="bentArrow">
            <a:avLst/>
          </a:prstGeom>
          <a:solidFill>
            <a:schemeClr val="bg1"/>
          </a:solidFill>
          <a:ln>
            <a:solidFill>
              <a:srgbClr val="0069AF"/>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28" name="Arrow: Bent 27">
            <a:extLst>
              <a:ext uri="{FF2B5EF4-FFF2-40B4-BE49-F238E27FC236}">
                <a16:creationId xmlns:a16="http://schemas.microsoft.com/office/drawing/2014/main" id="{E457503C-1BF9-4573-A953-D58E34952D35}"/>
              </a:ext>
            </a:extLst>
          </p:cNvPr>
          <p:cNvSpPr/>
          <p:nvPr/>
        </p:nvSpPr>
        <p:spPr>
          <a:xfrm>
            <a:off x="3731236" y="1369922"/>
            <a:ext cx="1380518" cy="1390106"/>
          </a:xfrm>
          <a:prstGeom prst="bentArrow">
            <a:avLst/>
          </a:prstGeom>
          <a:solidFill>
            <a:schemeClr val="bg1"/>
          </a:solidFill>
          <a:ln>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10" name="Rectangle: Rounded Corners 9">
            <a:extLst>
              <a:ext uri="{FF2B5EF4-FFF2-40B4-BE49-F238E27FC236}">
                <a16:creationId xmlns:a16="http://schemas.microsoft.com/office/drawing/2014/main" id="{8B0A0FCC-EC41-2046-9DAA-0EED03760FDE}"/>
              </a:ext>
            </a:extLst>
          </p:cNvPr>
          <p:cNvSpPr/>
          <p:nvPr/>
        </p:nvSpPr>
        <p:spPr>
          <a:xfrm>
            <a:off x="2639487" y="2766357"/>
            <a:ext cx="2502950" cy="796025"/>
          </a:xfrm>
          <a:prstGeom prst="roundRect">
            <a:avLst/>
          </a:prstGeom>
          <a:solidFill>
            <a:schemeClr val="accent4">
              <a:lumMod val="60000"/>
              <a:lumOff val="40000"/>
              <a:alpha val="50196"/>
            </a:schemeClr>
          </a:solidFill>
          <a:ln w="19050">
            <a:solidFill>
              <a:srgbClr val="0069A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27" name="Arrow: Bent 26">
            <a:extLst>
              <a:ext uri="{FF2B5EF4-FFF2-40B4-BE49-F238E27FC236}">
                <a16:creationId xmlns:a16="http://schemas.microsoft.com/office/drawing/2014/main" id="{B3DE7D02-3EA4-4F31-8E3D-959828E86055}"/>
              </a:ext>
            </a:extLst>
          </p:cNvPr>
          <p:cNvSpPr/>
          <p:nvPr/>
        </p:nvSpPr>
        <p:spPr>
          <a:xfrm rot="16200000">
            <a:off x="3536679" y="3478067"/>
            <a:ext cx="1380518" cy="1390106"/>
          </a:xfrm>
          <a:prstGeom prst="bentArrow">
            <a:avLst/>
          </a:prstGeom>
          <a:solidFill>
            <a:schemeClr val="bg1"/>
          </a:solidFill>
          <a:ln>
            <a:solidFill>
              <a:srgbClr val="0069AF"/>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15" name="TextBox 14">
            <a:extLst>
              <a:ext uri="{FF2B5EF4-FFF2-40B4-BE49-F238E27FC236}">
                <a16:creationId xmlns:a16="http://schemas.microsoft.com/office/drawing/2014/main" id="{E36E394E-0671-D848-9369-44119113F3B5}"/>
              </a:ext>
            </a:extLst>
          </p:cNvPr>
          <p:cNvSpPr txBox="1"/>
          <p:nvPr/>
        </p:nvSpPr>
        <p:spPr>
          <a:xfrm>
            <a:off x="8185050" y="4060252"/>
            <a:ext cx="1701139" cy="424548"/>
          </a:xfrm>
          <a:prstGeom prst="rect">
            <a:avLst/>
          </a:prstGeom>
          <a:solidFill>
            <a:schemeClr val="bg1"/>
          </a:solid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mj-lt"/>
                <a:ea typeface="+mn-ea"/>
                <a:cs typeface="+mn-cs"/>
              </a:rPr>
              <a:t>Use to make</a:t>
            </a:r>
          </a:p>
        </p:txBody>
      </p:sp>
      <p:sp>
        <p:nvSpPr>
          <p:cNvPr id="25" name="TextBox 24">
            <a:extLst>
              <a:ext uri="{FF2B5EF4-FFF2-40B4-BE49-F238E27FC236}">
                <a16:creationId xmlns:a16="http://schemas.microsoft.com/office/drawing/2014/main" id="{3F99BB17-3EFB-6443-9A53-7E481A956CB2}"/>
              </a:ext>
            </a:extLst>
          </p:cNvPr>
          <p:cNvSpPr txBox="1"/>
          <p:nvPr/>
        </p:nvSpPr>
        <p:spPr>
          <a:xfrm>
            <a:off x="2921354" y="1982928"/>
            <a:ext cx="1140972" cy="369332"/>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a:ln>
                  <a:noFill/>
                </a:ln>
                <a:solidFill>
                  <a:prstClr val="black"/>
                </a:solidFill>
                <a:effectLst/>
                <a:uLnTx/>
                <a:uFillTx/>
                <a:latin typeface="+mj-lt"/>
                <a:ea typeface="+mn-ea"/>
                <a:cs typeface="+mn-cs"/>
              </a:rPr>
              <a:t>Creates</a:t>
            </a:r>
          </a:p>
        </p:txBody>
      </p:sp>
      <p:sp>
        <p:nvSpPr>
          <p:cNvPr id="20" name="TextBox 19">
            <a:extLst>
              <a:ext uri="{FF2B5EF4-FFF2-40B4-BE49-F238E27FC236}">
                <a16:creationId xmlns:a16="http://schemas.microsoft.com/office/drawing/2014/main" id="{7BA3D306-6365-FA43-A6D2-D7E2B4D4B37F}"/>
              </a:ext>
            </a:extLst>
          </p:cNvPr>
          <p:cNvSpPr txBox="1"/>
          <p:nvPr/>
        </p:nvSpPr>
        <p:spPr>
          <a:xfrm>
            <a:off x="2509048" y="4060252"/>
            <a:ext cx="1524245" cy="424548"/>
          </a:xfrm>
          <a:prstGeom prst="rect">
            <a:avLst/>
          </a:prstGeom>
          <a:solidFill>
            <a:schemeClr val="bg1"/>
          </a:solid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mj-lt"/>
                <a:ea typeface="+mn-ea"/>
                <a:cs typeface="+mn-cs"/>
              </a:rPr>
              <a:t>Can gather</a:t>
            </a:r>
          </a:p>
        </p:txBody>
      </p:sp>
      <p:pic>
        <p:nvPicPr>
          <p:cNvPr id="31" name="Graphic 30" descr="Comment Like outline">
            <a:extLst>
              <a:ext uri="{FF2B5EF4-FFF2-40B4-BE49-F238E27FC236}">
                <a16:creationId xmlns:a16="http://schemas.microsoft.com/office/drawing/2014/main" id="{C7086AA5-7B5F-4DD0-9951-995650033F6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2798329" y="2819525"/>
            <a:ext cx="796025" cy="796025"/>
          </a:xfrm>
          <a:prstGeom prst="rect">
            <a:avLst/>
          </a:prstGeom>
        </p:spPr>
      </p:pic>
      <p:sp>
        <p:nvSpPr>
          <p:cNvPr id="32" name="TextBox 31">
            <a:extLst>
              <a:ext uri="{FF2B5EF4-FFF2-40B4-BE49-F238E27FC236}">
                <a16:creationId xmlns:a16="http://schemas.microsoft.com/office/drawing/2014/main" id="{0EE91CFF-BD64-4A06-A307-50E3BC181943}"/>
              </a:ext>
            </a:extLst>
          </p:cNvPr>
          <p:cNvSpPr txBox="1"/>
          <p:nvPr/>
        </p:nvSpPr>
        <p:spPr>
          <a:xfrm>
            <a:off x="3490835" y="2982277"/>
            <a:ext cx="1390106" cy="369332"/>
          </a:xfrm>
          <a:prstGeom prst="rect">
            <a:avLst/>
          </a:prstGeom>
          <a:noFill/>
        </p:spPr>
        <p:txBody>
          <a:bodyPr wrap="square" rtlCol="0">
            <a:spAutoFit/>
          </a:bodyPr>
          <a:lstStyle/>
          <a:p>
            <a:r>
              <a:rPr kumimoji="0" lang="en-US" b="0" i="0" u="none" strike="noStrike" kern="1200" cap="none" spc="0" normalizeH="0" baseline="0" noProof="0" dirty="0">
                <a:ln>
                  <a:noFill/>
                </a:ln>
                <a:solidFill>
                  <a:schemeClr val="tx1">
                    <a:lumMod val="50000"/>
                  </a:schemeClr>
                </a:solidFill>
                <a:effectLst/>
                <a:uLnTx/>
                <a:uFillTx/>
                <a:latin typeface="+mj-lt"/>
                <a:ea typeface="+mn-ea"/>
                <a:cs typeface="+mn-cs"/>
              </a:rPr>
              <a:t>Feedback</a:t>
            </a:r>
            <a:endParaRPr lang="en-US" dirty="0">
              <a:solidFill>
                <a:schemeClr val="tx1">
                  <a:lumMod val="50000"/>
                </a:schemeClr>
              </a:solidFill>
            </a:endParaRPr>
          </a:p>
        </p:txBody>
      </p:sp>
      <p:pic>
        <p:nvPicPr>
          <p:cNvPr id="34" name="Graphic 33" descr="Statistics outline">
            <a:extLst>
              <a:ext uri="{FF2B5EF4-FFF2-40B4-BE49-F238E27FC236}">
                <a16:creationId xmlns:a16="http://schemas.microsoft.com/office/drawing/2014/main" id="{7AD6D939-A243-439F-91B1-B5567AFA1DD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091083" y="1320733"/>
            <a:ext cx="715763" cy="715763"/>
          </a:xfrm>
          <a:prstGeom prst="rect">
            <a:avLst/>
          </a:prstGeom>
        </p:spPr>
      </p:pic>
      <p:pic>
        <p:nvPicPr>
          <p:cNvPr id="36" name="Graphic 35" descr="Artificial Intelligence outline">
            <a:extLst>
              <a:ext uri="{FF2B5EF4-FFF2-40B4-BE49-F238E27FC236}">
                <a16:creationId xmlns:a16="http://schemas.microsoft.com/office/drawing/2014/main" id="{5ADCF178-1309-4B76-915B-67CE55FEFD1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140531" y="2875972"/>
            <a:ext cx="594381" cy="594381"/>
          </a:xfrm>
          <a:prstGeom prst="rect">
            <a:avLst/>
          </a:prstGeom>
        </p:spPr>
      </p:pic>
      <p:pic>
        <p:nvPicPr>
          <p:cNvPr id="37" name="Graphic 36" descr="Future outline">
            <a:extLst>
              <a:ext uri="{FF2B5EF4-FFF2-40B4-BE49-F238E27FC236}">
                <a16:creationId xmlns:a16="http://schemas.microsoft.com/office/drawing/2014/main" id="{0B207E40-4578-4C7F-860D-A91A1E6AAEA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5129663" y="4383959"/>
            <a:ext cx="612436" cy="612436"/>
          </a:xfrm>
          <a:prstGeom prst="rect">
            <a:avLst/>
          </a:prstGeom>
        </p:spPr>
      </p:pic>
      <p:sp>
        <p:nvSpPr>
          <p:cNvPr id="38" name="TextBox 37">
            <a:extLst>
              <a:ext uri="{FF2B5EF4-FFF2-40B4-BE49-F238E27FC236}">
                <a16:creationId xmlns:a16="http://schemas.microsoft.com/office/drawing/2014/main" id="{E60A800F-0F38-4BF0-BCA7-0C8AC4269D6E}"/>
              </a:ext>
            </a:extLst>
          </p:cNvPr>
          <p:cNvSpPr txBox="1"/>
          <p:nvPr/>
        </p:nvSpPr>
        <p:spPr>
          <a:xfrm>
            <a:off x="5733143" y="1476425"/>
            <a:ext cx="1390106"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schemeClr val="tx1">
                    <a:lumMod val="50000"/>
                  </a:schemeClr>
                </a:solidFill>
                <a:effectLst/>
                <a:uLnTx/>
                <a:uFillTx/>
                <a:latin typeface="+mj-lt"/>
                <a:ea typeface="+mn-ea"/>
                <a:cs typeface="+mn-cs"/>
              </a:rPr>
              <a:t>Data</a:t>
            </a:r>
            <a:endParaRPr lang="en-US" dirty="0">
              <a:solidFill>
                <a:schemeClr val="tx1">
                  <a:lumMod val="50000"/>
                </a:schemeClr>
              </a:solidFill>
            </a:endParaRPr>
          </a:p>
        </p:txBody>
      </p:sp>
      <p:sp>
        <p:nvSpPr>
          <p:cNvPr id="39" name="TextBox 38">
            <a:extLst>
              <a:ext uri="{FF2B5EF4-FFF2-40B4-BE49-F238E27FC236}">
                <a16:creationId xmlns:a16="http://schemas.microsoft.com/office/drawing/2014/main" id="{DA9C88EF-C696-4FB3-94C5-17EE4199BF83}"/>
              </a:ext>
            </a:extLst>
          </p:cNvPr>
          <p:cNvSpPr txBox="1"/>
          <p:nvPr/>
        </p:nvSpPr>
        <p:spPr>
          <a:xfrm>
            <a:off x="7691445" y="2892521"/>
            <a:ext cx="1880423"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50000"/>
                  </a:schemeClr>
                </a:solidFill>
                <a:effectLst/>
                <a:uLnTx/>
                <a:uFillTx/>
                <a:latin typeface="+mj-lt"/>
                <a:ea typeface="+mn-ea"/>
                <a:cs typeface="+mn-cs"/>
              </a:rPr>
              <a:t>Machine Learning Model</a:t>
            </a:r>
          </a:p>
        </p:txBody>
      </p:sp>
      <p:sp>
        <p:nvSpPr>
          <p:cNvPr id="40" name="TextBox 39">
            <a:extLst>
              <a:ext uri="{FF2B5EF4-FFF2-40B4-BE49-F238E27FC236}">
                <a16:creationId xmlns:a16="http://schemas.microsoft.com/office/drawing/2014/main" id="{1A174BDB-AA35-4107-B7EF-600CD3D581F1}"/>
              </a:ext>
            </a:extLst>
          </p:cNvPr>
          <p:cNvSpPr txBox="1"/>
          <p:nvPr/>
        </p:nvSpPr>
        <p:spPr>
          <a:xfrm>
            <a:off x="5668750" y="4494201"/>
            <a:ext cx="1390106"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schemeClr val="tx1">
                    <a:lumMod val="50000"/>
                  </a:schemeClr>
                </a:solidFill>
                <a:effectLst/>
                <a:uLnTx/>
                <a:uFillTx/>
                <a:latin typeface="+mj-lt"/>
                <a:ea typeface="+mn-ea"/>
                <a:cs typeface="+mn-cs"/>
              </a:rPr>
              <a:t>Prediction</a:t>
            </a:r>
            <a:endParaRPr lang="en-US" dirty="0">
              <a:solidFill>
                <a:schemeClr val="tx1">
                  <a:lumMod val="50000"/>
                </a:schemeClr>
              </a:solidFill>
            </a:endParaRPr>
          </a:p>
        </p:txBody>
      </p:sp>
    </p:spTree>
    <p:extLst>
      <p:ext uri="{BB962C8B-B14F-4D97-AF65-F5344CB8AC3E}">
        <p14:creationId xmlns:p14="http://schemas.microsoft.com/office/powerpoint/2010/main" val="1704920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3E066E-B0C4-438E-91BE-7C1C7AF510D6}"/>
              </a:ext>
            </a:extLst>
          </p:cNvPr>
          <p:cNvSpPr>
            <a:spLocks noGrp="1"/>
          </p:cNvSpPr>
          <p:nvPr>
            <p:ph type="body" idx="1"/>
          </p:nvPr>
        </p:nvSpPr>
        <p:spPr>
          <a:xfrm>
            <a:off x="1752600" y="4255572"/>
            <a:ext cx="8686800" cy="664797"/>
          </a:xfrm>
        </p:spPr>
        <p:txBody>
          <a:bodyPr/>
          <a:lstStyle/>
          <a:p>
            <a:r>
              <a:rPr lang="en-US" dirty="0"/>
              <a:t>An ideal example that illustrates systems thinking.</a:t>
            </a:r>
          </a:p>
          <a:p>
            <a:endParaRPr lang="en-US" dirty="0"/>
          </a:p>
        </p:txBody>
      </p:sp>
      <p:sp>
        <p:nvSpPr>
          <p:cNvPr id="3" name="Title 2">
            <a:extLst>
              <a:ext uri="{FF2B5EF4-FFF2-40B4-BE49-F238E27FC236}">
                <a16:creationId xmlns:a16="http://schemas.microsoft.com/office/drawing/2014/main" id="{AE5872B7-F15F-41CB-ACF8-67581D0EB79E}"/>
              </a:ext>
            </a:extLst>
          </p:cNvPr>
          <p:cNvSpPr>
            <a:spLocks noGrp="1"/>
          </p:cNvSpPr>
          <p:nvPr>
            <p:ph type="title"/>
          </p:nvPr>
        </p:nvSpPr>
        <p:spPr>
          <a:xfrm>
            <a:off x="1752600" y="2451107"/>
            <a:ext cx="8686800" cy="1523494"/>
          </a:xfrm>
        </p:spPr>
        <p:txBody>
          <a:bodyPr/>
          <a:lstStyle/>
          <a:p>
            <a:r>
              <a:rPr lang="en-US" dirty="0"/>
              <a:t>Systems Thinking Archetypes</a:t>
            </a:r>
          </a:p>
        </p:txBody>
      </p:sp>
    </p:spTree>
    <p:extLst>
      <p:ext uri="{BB962C8B-B14F-4D97-AF65-F5344CB8AC3E}">
        <p14:creationId xmlns:p14="http://schemas.microsoft.com/office/powerpoint/2010/main" val="416250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0E94B4-AAF4-EC16-F748-3C73E0846191}"/>
              </a:ext>
            </a:extLst>
          </p:cNvPr>
          <p:cNvSpPr>
            <a:spLocks noGrp="1"/>
          </p:cNvSpPr>
          <p:nvPr>
            <p:ph type="title"/>
          </p:nvPr>
        </p:nvSpPr>
        <p:spPr/>
        <p:txBody>
          <a:bodyPr/>
          <a:lstStyle/>
          <a:p>
            <a:r>
              <a:rPr lang="en-US" dirty="0"/>
              <a:t>What is a Systems Thinking Archetype?</a:t>
            </a:r>
          </a:p>
        </p:txBody>
      </p:sp>
      <p:sp>
        <p:nvSpPr>
          <p:cNvPr id="5" name="Content Placeholder 4">
            <a:extLst>
              <a:ext uri="{FF2B5EF4-FFF2-40B4-BE49-F238E27FC236}">
                <a16:creationId xmlns:a16="http://schemas.microsoft.com/office/drawing/2014/main" id="{3CC2C118-A70E-0F12-C6B3-B2E50E828698}"/>
              </a:ext>
            </a:extLst>
          </p:cNvPr>
          <p:cNvSpPr>
            <a:spLocks noGrp="1"/>
          </p:cNvSpPr>
          <p:nvPr>
            <p:ph idx="1"/>
          </p:nvPr>
        </p:nvSpPr>
        <p:spPr>
          <a:xfrm>
            <a:off x="4113587" y="1846051"/>
            <a:ext cx="7310867" cy="3303183"/>
          </a:xfrm>
        </p:spPr>
        <p:txBody>
          <a:bodyPr/>
          <a:lstStyle/>
          <a:p>
            <a:pPr marL="285750" indent="-285750">
              <a:buFont typeface="Arial" panose="020B0604020202020204" pitchFamily="34" charset="0"/>
              <a:buChar char="•"/>
            </a:pPr>
            <a:r>
              <a:rPr lang="en-US" dirty="0"/>
              <a:t>Archetypes are to Systems Thinking what Patterns are to software design.</a:t>
            </a:r>
          </a:p>
          <a:p>
            <a:pPr marL="285750" indent="-285750">
              <a:buFont typeface="Arial" panose="020B0604020202020204" pitchFamily="34" charset="0"/>
              <a:buChar char="•"/>
            </a:pPr>
            <a:r>
              <a:rPr lang="en-US" dirty="0"/>
              <a:t>A small set of system structures that produce common behavioral patterns across many different fields.</a:t>
            </a:r>
          </a:p>
          <a:p>
            <a:pPr marL="285750" indent="-285750">
              <a:buFont typeface="Arial" panose="020B0604020202020204" pitchFamily="34" charset="0"/>
              <a:buChar char="•"/>
            </a:pPr>
            <a:r>
              <a:rPr lang="en-US" dirty="0"/>
              <a:t>Used to teach Systems Thinking concepts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FBEC336B-1741-1AE2-6E1B-BD2D42E62CD3}"/>
              </a:ext>
            </a:extLst>
          </p:cNvPr>
          <p:cNvPicPr>
            <a:picLocks noChangeAspect="1"/>
          </p:cNvPicPr>
          <p:nvPr/>
        </p:nvPicPr>
        <p:blipFill>
          <a:blip r:embed="rId2"/>
          <a:stretch>
            <a:fillRect/>
          </a:stretch>
        </p:blipFill>
        <p:spPr>
          <a:xfrm>
            <a:off x="603423" y="1834807"/>
            <a:ext cx="2812348" cy="3303183"/>
          </a:xfrm>
          <a:prstGeom prst="rect">
            <a:avLst/>
          </a:prstGeom>
          <a:ln>
            <a:solidFill>
              <a:schemeClr val="tx1">
                <a:lumMod val="50000"/>
              </a:schemeClr>
            </a:solidFill>
          </a:ln>
        </p:spPr>
      </p:pic>
      <p:sp>
        <p:nvSpPr>
          <p:cNvPr id="8" name="TextBox 7">
            <a:extLst>
              <a:ext uri="{FF2B5EF4-FFF2-40B4-BE49-F238E27FC236}">
                <a16:creationId xmlns:a16="http://schemas.microsoft.com/office/drawing/2014/main" id="{0F85A4AD-1B1C-BA14-B5E9-61018D3382F3}"/>
              </a:ext>
            </a:extLst>
          </p:cNvPr>
          <p:cNvSpPr txBox="1"/>
          <p:nvPr/>
        </p:nvSpPr>
        <p:spPr>
          <a:xfrm>
            <a:off x="388816" y="1135773"/>
            <a:ext cx="4053354" cy="369332"/>
          </a:xfrm>
          <a:prstGeom prst="rect">
            <a:avLst/>
          </a:prstGeom>
          <a:noFill/>
        </p:spPr>
        <p:txBody>
          <a:bodyPr wrap="none" rtlCol="0">
            <a:spAutoFit/>
          </a:bodyPr>
          <a:lstStyle/>
          <a:p>
            <a:r>
              <a:rPr lang="en-US" dirty="0"/>
              <a:t>Design Patterns for Systems Thinkers</a:t>
            </a:r>
          </a:p>
        </p:txBody>
      </p:sp>
    </p:spTree>
    <p:extLst>
      <p:ext uri="{BB962C8B-B14F-4D97-AF65-F5344CB8AC3E}">
        <p14:creationId xmlns:p14="http://schemas.microsoft.com/office/powerpoint/2010/main" val="2339250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6307E5-D988-C848-A5C0-46F24728B9E6}"/>
              </a:ext>
            </a:extLst>
          </p:cNvPr>
          <p:cNvSpPr/>
          <p:nvPr/>
        </p:nvSpPr>
        <p:spPr bwMode="gray">
          <a:xfrm>
            <a:off x="0" y="1531346"/>
            <a:ext cx="12192000" cy="3648856"/>
          </a:xfrm>
          <a:prstGeom prst="rect">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8" name="Oval 7">
            <a:extLst>
              <a:ext uri="{FF2B5EF4-FFF2-40B4-BE49-F238E27FC236}">
                <a16:creationId xmlns:a16="http://schemas.microsoft.com/office/drawing/2014/main" id="{7E943C2B-E51C-A641-B124-80776F2183D5}"/>
              </a:ext>
            </a:extLst>
          </p:cNvPr>
          <p:cNvSpPr/>
          <p:nvPr/>
        </p:nvSpPr>
        <p:spPr bwMode="gray">
          <a:xfrm>
            <a:off x="1369045" y="2885837"/>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9" name="Oval 8">
            <a:extLst>
              <a:ext uri="{FF2B5EF4-FFF2-40B4-BE49-F238E27FC236}">
                <a16:creationId xmlns:a16="http://schemas.microsoft.com/office/drawing/2014/main" id="{94F87A32-606D-8E4F-BF4D-C40E4BAA3DAD}"/>
              </a:ext>
            </a:extLst>
          </p:cNvPr>
          <p:cNvSpPr/>
          <p:nvPr/>
        </p:nvSpPr>
        <p:spPr bwMode="gray">
          <a:xfrm>
            <a:off x="1369045" y="3374319"/>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0" name="Oval 9">
            <a:extLst>
              <a:ext uri="{FF2B5EF4-FFF2-40B4-BE49-F238E27FC236}">
                <a16:creationId xmlns:a16="http://schemas.microsoft.com/office/drawing/2014/main" id="{BD598C3A-783B-D143-903D-755F30916EFB}"/>
              </a:ext>
            </a:extLst>
          </p:cNvPr>
          <p:cNvSpPr/>
          <p:nvPr/>
        </p:nvSpPr>
        <p:spPr bwMode="gray">
          <a:xfrm>
            <a:off x="1369045" y="3862801"/>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11" name="Oval 10">
            <a:extLst>
              <a:ext uri="{FF2B5EF4-FFF2-40B4-BE49-F238E27FC236}">
                <a16:creationId xmlns:a16="http://schemas.microsoft.com/office/drawing/2014/main" id="{C26A0AEE-773C-7941-BAD8-DF883B6A5792}"/>
              </a:ext>
            </a:extLst>
          </p:cNvPr>
          <p:cNvSpPr/>
          <p:nvPr/>
        </p:nvSpPr>
        <p:spPr bwMode="gray">
          <a:xfrm>
            <a:off x="1376030" y="4351284"/>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7" name="Oval 6">
            <a:extLst>
              <a:ext uri="{FF2B5EF4-FFF2-40B4-BE49-F238E27FC236}">
                <a16:creationId xmlns:a16="http://schemas.microsoft.com/office/drawing/2014/main" id="{D8F0F368-34E3-CF48-85A4-7C56A7A98C2A}"/>
              </a:ext>
            </a:extLst>
          </p:cNvPr>
          <p:cNvSpPr/>
          <p:nvPr/>
        </p:nvSpPr>
        <p:spPr bwMode="gray">
          <a:xfrm>
            <a:off x="1369045" y="2397355"/>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Oval 5">
            <a:extLst>
              <a:ext uri="{FF2B5EF4-FFF2-40B4-BE49-F238E27FC236}">
                <a16:creationId xmlns:a16="http://schemas.microsoft.com/office/drawing/2014/main" id="{23437614-9A8A-8848-A0B6-CEF4F946EC21}"/>
              </a:ext>
            </a:extLst>
          </p:cNvPr>
          <p:cNvSpPr/>
          <p:nvPr/>
        </p:nvSpPr>
        <p:spPr bwMode="gray">
          <a:xfrm>
            <a:off x="1369045" y="1908873"/>
            <a:ext cx="448738" cy="448738"/>
          </a:xfrm>
          <a:prstGeom prst="ellipse">
            <a:avLst/>
          </a:prstGeom>
          <a:solidFill>
            <a:schemeClr val="accent6"/>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2" name="Title 1">
            <a:extLst>
              <a:ext uri="{FF2B5EF4-FFF2-40B4-BE49-F238E27FC236}">
                <a16:creationId xmlns:a16="http://schemas.microsoft.com/office/drawing/2014/main" id="{C07509B1-2FDC-FDAA-60FB-527F8610AD2F}"/>
              </a:ext>
            </a:extLst>
          </p:cNvPr>
          <p:cNvSpPr>
            <a:spLocks noGrp="1"/>
          </p:cNvSpPr>
          <p:nvPr>
            <p:ph type="title"/>
          </p:nvPr>
        </p:nvSpPr>
        <p:spPr/>
        <p:txBody>
          <a:bodyPr/>
          <a:lstStyle/>
          <a:p>
            <a:r>
              <a:rPr lang="en-US" dirty="0"/>
              <a:t>Sample Archetypes for Technologist</a:t>
            </a:r>
          </a:p>
        </p:txBody>
      </p:sp>
      <p:sp>
        <p:nvSpPr>
          <p:cNvPr id="3" name="Content Placeholder 2">
            <a:extLst>
              <a:ext uri="{FF2B5EF4-FFF2-40B4-BE49-F238E27FC236}">
                <a16:creationId xmlns:a16="http://schemas.microsoft.com/office/drawing/2014/main" id="{F1770BA1-B6F5-3AD0-9602-FEB42E27B512}"/>
              </a:ext>
            </a:extLst>
          </p:cNvPr>
          <p:cNvSpPr>
            <a:spLocks noGrp="1"/>
          </p:cNvSpPr>
          <p:nvPr>
            <p:ph idx="1"/>
          </p:nvPr>
        </p:nvSpPr>
        <p:spPr>
          <a:xfrm>
            <a:off x="1524000" y="1908874"/>
            <a:ext cx="7719152" cy="3103802"/>
          </a:xfrm>
        </p:spPr>
        <p:txBody>
          <a:bodyPr/>
          <a:lstStyle/>
          <a:p>
            <a:pPr marL="457200" indent="-457200">
              <a:lnSpc>
                <a:spcPct val="150000"/>
              </a:lnSpc>
              <a:buClr>
                <a:schemeClr val="bg1"/>
              </a:buClr>
              <a:buFont typeface="+mj-lt"/>
              <a:buAutoNum type="arabicPeriod"/>
            </a:pPr>
            <a:r>
              <a:rPr lang="en-US" b="1" dirty="0">
                <a:solidFill>
                  <a:schemeClr val="accent6"/>
                </a:solidFill>
              </a:rPr>
              <a:t>The Tragedy of the Commons </a:t>
            </a:r>
            <a:r>
              <a:rPr lang="en-US" dirty="0"/>
              <a:t>– </a:t>
            </a:r>
            <a:r>
              <a:rPr lang="en-US" i="1" dirty="0"/>
              <a:t>Share resources and scalability</a:t>
            </a:r>
          </a:p>
          <a:p>
            <a:pPr marL="457200" indent="-457200">
              <a:lnSpc>
                <a:spcPct val="150000"/>
              </a:lnSpc>
              <a:buClr>
                <a:schemeClr val="bg1"/>
              </a:buClr>
              <a:buFont typeface="+mj-lt"/>
              <a:buAutoNum type="arabicPeriod"/>
            </a:pPr>
            <a:r>
              <a:rPr lang="en-US" b="1" dirty="0">
                <a:solidFill>
                  <a:schemeClr val="accent6"/>
                </a:solidFill>
              </a:rPr>
              <a:t>Metcalf’s Law </a:t>
            </a:r>
            <a:r>
              <a:rPr lang="en-US" dirty="0"/>
              <a:t>- </a:t>
            </a:r>
            <a:r>
              <a:rPr lang="en-US" i="1" dirty="0"/>
              <a:t>Network Effects and standards</a:t>
            </a:r>
          </a:p>
          <a:p>
            <a:pPr marL="457200" indent="-457200">
              <a:lnSpc>
                <a:spcPct val="150000"/>
              </a:lnSpc>
              <a:buClr>
                <a:schemeClr val="bg1"/>
              </a:buClr>
              <a:buFont typeface="+mj-lt"/>
              <a:buAutoNum type="arabicPeriod"/>
            </a:pPr>
            <a:r>
              <a:rPr lang="en-US" b="1" dirty="0">
                <a:solidFill>
                  <a:schemeClr val="accent6"/>
                </a:solidFill>
              </a:rPr>
              <a:t>The AI Flywheel </a:t>
            </a:r>
            <a:r>
              <a:rPr lang="en-US" dirty="0"/>
              <a:t>– </a:t>
            </a:r>
            <a:r>
              <a:rPr lang="en-US" i="1" dirty="0"/>
              <a:t>Data, models, prediction and feedback</a:t>
            </a:r>
          </a:p>
          <a:p>
            <a:pPr marL="457200" indent="-457200">
              <a:lnSpc>
                <a:spcPct val="150000"/>
              </a:lnSpc>
              <a:buClr>
                <a:schemeClr val="bg1"/>
              </a:buClr>
              <a:buFont typeface="+mj-lt"/>
              <a:buAutoNum type="arabicPeriod"/>
            </a:pPr>
            <a:r>
              <a:rPr lang="en-US" b="1" dirty="0">
                <a:solidFill>
                  <a:schemeClr val="accent6"/>
                </a:solidFill>
              </a:rPr>
              <a:t>Search and Reuse </a:t>
            </a:r>
            <a:r>
              <a:rPr lang="en-US" dirty="0"/>
              <a:t>– </a:t>
            </a:r>
            <a:r>
              <a:rPr lang="en-US" i="1" dirty="0"/>
              <a:t>You can’t reuse what you can’t find</a:t>
            </a:r>
          </a:p>
          <a:p>
            <a:pPr marL="457200" indent="-457200">
              <a:lnSpc>
                <a:spcPct val="150000"/>
              </a:lnSpc>
              <a:buClr>
                <a:schemeClr val="bg1"/>
              </a:buClr>
              <a:buFont typeface="+mj-lt"/>
              <a:buAutoNum type="arabicPeriod"/>
            </a:pPr>
            <a:r>
              <a:rPr lang="en-US" b="1" dirty="0">
                <a:solidFill>
                  <a:schemeClr val="accent6"/>
                </a:solidFill>
              </a:rPr>
              <a:t>Database Model Precision </a:t>
            </a:r>
            <a:r>
              <a:rPr lang="en-US" dirty="0"/>
              <a:t>– </a:t>
            </a:r>
            <a:r>
              <a:rPr lang="en-US" i="1" dirty="0"/>
              <a:t>Model shareability across systems</a:t>
            </a:r>
          </a:p>
          <a:p>
            <a:pPr marL="457200" indent="-457200">
              <a:lnSpc>
                <a:spcPct val="150000"/>
              </a:lnSpc>
              <a:buClr>
                <a:schemeClr val="bg1"/>
              </a:buClr>
              <a:buFont typeface="+mj-lt"/>
              <a:buAutoNum type="arabicPeriod"/>
            </a:pPr>
            <a:r>
              <a:rPr lang="en-US" b="1" dirty="0">
                <a:solidFill>
                  <a:schemeClr val="accent6"/>
                </a:solidFill>
              </a:rPr>
              <a:t>The Enterprise Knowledge Graph </a:t>
            </a:r>
            <a:r>
              <a:rPr lang="en-US" dirty="0"/>
              <a:t>– </a:t>
            </a:r>
            <a:r>
              <a:rPr lang="en-US" i="1" dirty="0"/>
              <a:t>Scalable shared knowledge</a:t>
            </a:r>
          </a:p>
          <a:p>
            <a:pPr marL="457200" indent="-457200">
              <a:lnSpc>
                <a:spcPct val="150000"/>
              </a:lnSpc>
              <a:buClr>
                <a:schemeClr val="bg1"/>
              </a:buClr>
              <a:buFont typeface="+mj-lt"/>
              <a:buAutoNum type="arabicPeriod"/>
            </a:pPr>
            <a:endParaRPr lang="en-US" dirty="0"/>
          </a:p>
        </p:txBody>
      </p:sp>
      <p:sp>
        <p:nvSpPr>
          <p:cNvPr id="5" name="Slide Number Placeholder 4">
            <a:extLst>
              <a:ext uri="{FF2B5EF4-FFF2-40B4-BE49-F238E27FC236}">
                <a16:creationId xmlns:a16="http://schemas.microsoft.com/office/drawing/2014/main" id="{A1AA09B1-B787-8AA2-6AAB-61D48A573F72}"/>
              </a:ext>
            </a:extLst>
          </p:cNvPr>
          <p:cNvSpPr>
            <a:spLocks noGrp="1"/>
          </p:cNvSpPr>
          <p:nvPr>
            <p:ph type="sldNum" sz="quarter" idx="12"/>
          </p:nvPr>
        </p:nvSpPr>
        <p:spPr/>
        <p:txBody>
          <a:bodyPr/>
          <a:lstStyle/>
          <a:p>
            <a:fld id="{3310D8EA-3107-4873-B9AB-DD7D3E79053A}" type="slidenum">
              <a:rPr lang="en-US" smtClean="0"/>
              <a:pPr/>
              <a:t>33</a:t>
            </a:fld>
            <a:endParaRPr lang="en-US"/>
          </a:p>
        </p:txBody>
      </p:sp>
    </p:spTree>
    <p:extLst>
      <p:ext uri="{BB962C8B-B14F-4D97-AF65-F5344CB8AC3E}">
        <p14:creationId xmlns:p14="http://schemas.microsoft.com/office/powerpoint/2010/main" val="3060006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A10F-F03A-CF4D-9513-E0122FA338B1}"/>
              </a:ext>
            </a:extLst>
          </p:cNvPr>
          <p:cNvSpPr>
            <a:spLocks noGrp="1"/>
          </p:cNvSpPr>
          <p:nvPr>
            <p:ph type="title"/>
          </p:nvPr>
        </p:nvSpPr>
        <p:spPr/>
        <p:txBody>
          <a:bodyPr>
            <a:normAutofit/>
          </a:bodyPr>
          <a:lstStyle/>
          <a:p>
            <a:r>
              <a:rPr lang="en-US"/>
              <a:t>Tragedy of The Commons</a:t>
            </a:r>
          </a:p>
        </p:txBody>
      </p:sp>
      <p:sp>
        <p:nvSpPr>
          <p:cNvPr id="4" name="Slide Number Placeholder 3">
            <a:extLst>
              <a:ext uri="{FF2B5EF4-FFF2-40B4-BE49-F238E27FC236}">
                <a16:creationId xmlns:a16="http://schemas.microsoft.com/office/drawing/2014/main" id="{48E2E89E-D709-DA4F-B07E-827A9AC06A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9E411-7D29-FF41-8363-58C7F0B695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3">
            <a:extLst>
              <a:ext uri="{FF2B5EF4-FFF2-40B4-BE49-F238E27FC236}">
                <a16:creationId xmlns:a16="http://schemas.microsoft.com/office/drawing/2014/main" id="{877B9B8F-A7CE-4392-96B8-018C2B408391}"/>
              </a:ext>
            </a:extLst>
          </p:cNvPr>
          <p:cNvSpPr>
            <a:spLocks noGrp="1"/>
          </p:cNvSpPr>
          <p:nvPr>
            <p:ph type="ftr" sz="quarter" idx="4294967295"/>
          </p:nvPr>
        </p:nvSpPr>
        <p:spPr>
          <a:xfrm>
            <a:off x="5295900" y="6486982"/>
            <a:ext cx="5924549" cy="365125"/>
          </a:xfrm>
          <a:prstGeom prst="rect">
            <a:avLst/>
          </a:prstGeom>
        </p:spPr>
        <p:txBody>
          <a:bodyPr/>
          <a:lstStyle/>
          <a:p>
            <a:pPr>
              <a:spcAft>
                <a:spcPts val="600"/>
              </a:spcAft>
            </a:pPr>
            <a:r>
              <a:rPr lang="en-US"/>
              <a:t>Confidential property of Optum. Do not distribute or reproduce without express permission from Optum.</a:t>
            </a:r>
          </a:p>
        </p:txBody>
      </p:sp>
      <p:grpSp>
        <p:nvGrpSpPr>
          <p:cNvPr id="49" name="Group 48">
            <a:extLst>
              <a:ext uri="{FF2B5EF4-FFF2-40B4-BE49-F238E27FC236}">
                <a16:creationId xmlns:a16="http://schemas.microsoft.com/office/drawing/2014/main" id="{A8FB8590-DE75-40DF-B99F-26355A027CF2}"/>
              </a:ext>
            </a:extLst>
          </p:cNvPr>
          <p:cNvGrpSpPr/>
          <p:nvPr/>
        </p:nvGrpSpPr>
        <p:grpSpPr>
          <a:xfrm>
            <a:off x="1136727" y="687493"/>
            <a:ext cx="9448163" cy="5259016"/>
            <a:chOff x="857327" y="670560"/>
            <a:chExt cx="9448163" cy="5259016"/>
          </a:xfrm>
        </p:grpSpPr>
        <p:grpSp>
          <p:nvGrpSpPr>
            <p:cNvPr id="30" name="Group 29">
              <a:extLst>
                <a:ext uri="{FF2B5EF4-FFF2-40B4-BE49-F238E27FC236}">
                  <a16:creationId xmlns:a16="http://schemas.microsoft.com/office/drawing/2014/main" id="{B80CB616-207B-4588-9851-F17D5434D69C}"/>
                </a:ext>
              </a:extLst>
            </p:cNvPr>
            <p:cNvGrpSpPr/>
            <p:nvPr/>
          </p:nvGrpSpPr>
          <p:grpSpPr>
            <a:xfrm>
              <a:off x="1021080" y="670560"/>
              <a:ext cx="9284410" cy="5259016"/>
              <a:chOff x="1021080" y="1371724"/>
              <a:chExt cx="9284410" cy="5001150"/>
            </a:xfrm>
            <a:effectLst>
              <a:outerShdw blurRad="63500" dist="114300" dir="5400000" algn="t" rotWithShape="0">
                <a:prstClr val="black">
                  <a:alpha val="40000"/>
                </a:prstClr>
              </a:outerShdw>
            </a:effectLst>
            <a:scene3d>
              <a:camera prst="perspectiveRelaxedModerately"/>
              <a:lightRig rig="threePt" dir="t"/>
            </a:scene3d>
          </p:grpSpPr>
          <p:sp>
            <p:nvSpPr>
              <p:cNvPr id="5" name="Freeform 4">
                <a:extLst>
                  <a:ext uri="{FF2B5EF4-FFF2-40B4-BE49-F238E27FC236}">
                    <a16:creationId xmlns:a16="http://schemas.microsoft.com/office/drawing/2014/main" id="{81C95262-4EF2-7E40-B942-AFF83885E55C}"/>
                  </a:ext>
                </a:extLst>
              </p:cNvPr>
              <p:cNvSpPr/>
              <p:nvPr/>
            </p:nvSpPr>
            <p:spPr>
              <a:xfrm>
                <a:off x="3778421" y="1371724"/>
                <a:ext cx="3418311" cy="1386257"/>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0 w 3919839"/>
                  <a:gd name="connsiteY0" fmla="*/ 188921 h 2199190"/>
                  <a:gd name="connsiteX1" fmla="*/ 3780943 w 3919839"/>
                  <a:gd name="connsiteY1" fmla="*/ 0 h 2199190"/>
                  <a:gd name="connsiteX2" fmla="*/ 3919839 w 3919839"/>
                  <a:gd name="connsiteY2" fmla="*/ 2037145 h 2199190"/>
                  <a:gd name="connsiteX3" fmla="*/ 482158 w 3919839"/>
                  <a:gd name="connsiteY3" fmla="*/ 2199190 h 2199190"/>
                  <a:gd name="connsiteX4" fmla="*/ 0 w 3919839"/>
                  <a:gd name="connsiteY4" fmla="*/ 188921 h 2199190"/>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32704 h 2042973"/>
                  <a:gd name="connsiteX1" fmla="*/ 3780943 w 3919839"/>
                  <a:gd name="connsiteY1" fmla="*/ 0 h 2042973"/>
                  <a:gd name="connsiteX2" fmla="*/ 3919839 w 3919839"/>
                  <a:gd name="connsiteY2" fmla="*/ 1880928 h 2042973"/>
                  <a:gd name="connsiteX3" fmla="*/ 482158 w 3919839"/>
                  <a:gd name="connsiteY3" fmla="*/ 2042973 h 2042973"/>
                  <a:gd name="connsiteX4" fmla="*/ 0 w 3919839"/>
                  <a:gd name="connsiteY4" fmla="*/ 32704 h 204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839" h="2042973">
                    <a:moveTo>
                      <a:pt x="0" y="32704"/>
                    </a:moveTo>
                    <a:lnTo>
                      <a:pt x="3780943" y="0"/>
                    </a:lnTo>
                    <a:lnTo>
                      <a:pt x="3919839" y="1880928"/>
                    </a:lnTo>
                    <a:lnTo>
                      <a:pt x="482158" y="2042973"/>
                    </a:lnTo>
                    <a:lnTo>
                      <a:pt x="0" y="32704"/>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Freeform 5">
                <a:extLst>
                  <a:ext uri="{FF2B5EF4-FFF2-40B4-BE49-F238E27FC236}">
                    <a16:creationId xmlns:a16="http://schemas.microsoft.com/office/drawing/2014/main" id="{C4EC06F4-D5AD-D846-84A2-BA32B355ECCD}"/>
                  </a:ext>
                </a:extLst>
              </p:cNvPr>
              <p:cNvSpPr/>
              <p:nvPr/>
            </p:nvSpPr>
            <p:spPr>
              <a:xfrm>
                <a:off x="7097162" y="1371724"/>
                <a:ext cx="3136497" cy="2127038"/>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87223 h 3374916"/>
                  <a:gd name="connsiteX1" fmla="*/ 355364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87223 h 3374916"/>
                  <a:gd name="connsiteX1" fmla="*/ 3536168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52732"/>
                  <a:gd name="connsiteY0" fmla="*/ 276915 h 3374916"/>
                  <a:gd name="connsiteX1" fmla="*/ 3527430 w 3552732"/>
                  <a:gd name="connsiteY1" fmla="*/ 0 h 3374916"/>
                  <a:gd name="connsiteX2" fmla="*/ 3552732 w 3552732"/>
                  <a:gd name="connsiteY2" fmla="*/ 2037145 h 3374916"/>
                  <a:gd name="connsiteX3" fmla="*/ 818516 w 3552732"/>
                  <a:gd name="connsiteY3" fmla="*/ 3374916 h 3374916"/>
                  <a:gd name="connsiteX4" fmla="*/ 115051 w 3552732"/>
                  <a:gd name="connsiteY4" fmla="*/ 2199190 h 3374916"/>
                  <a:gd name="connsiteX5" fmla="*/ 0 w 3552732"/>
                  <a:gd name="connsiteY5" fmla="*/ 276915 h 3374916"/>
                  <a:gd name="connsiteX0" fmla="*/ 0 w 3552732"/>
                  <a:gd name="connsiteY0" fmla="*/ 53747 h 3151748"/>
                  <a:gd name="connsiteX1" fmla="*/ 3527430 w 3552732"/>
                  <a:gd name="connsiteY1" fmla="*/ 0 h 3151748"/>
                  <a:gd name="connsiteX2" fmla="*/ 3552732 w 3552732"/>
                  <a:gd name="connsiteY2" fmla="*/ 1813977 h 3151748"/>
                  <a:gd name="connsiteX3" fmla="*/ 818516 w 3552732"/>
                  <a:gd name="connsiteY3" fmla="*/ 3151748 h 3151748"/>
                  <a:gd name="connsiteX4" fmla="*/ 115051 w 3552732"/>
                  <a:gd name="connsiteY4" fmla="*/ 1976022 h 3151748"/>
                  <a:gd name="connsiteX5" fmla="*/ 0 w 3552732"/>
                  <a:gd name="connsiteY5" fmla="*/ 53747 h 3151748"/>
                  <a:gd name="connsiteX0" fmla="*/ 0 w 3565839"/>
                  <a:gd name="connsiteY0" fmla="*/ 37010 h 3151748"/>
                  <a:gd name="connsiteX1" fmla="*/ 3540537 w 3565839"/>
                  <a:gd name="connsiteY1" fmla="*/ 0 h 3151748"/>
                  <a:gd name="connsiteX2" fmla="*/ 3565839 w 3565839"/>
                  <a:gd name="connsiteY2" fmla="*/ 1813977 h 3151748"/>
                  <a:gd name="connsiteX3" fmla="*/ 831623 w 3565839"/>
                  <a:gd name="connsiteY3" fmla="*/ 3151748 h 3151748"/>
                  <a:gd name="connsiteX4" fmla="*/ 128158 w 3565839"/>
                  <a:gd name="connsiteY4" fmla="*/ 1976022 h 3151748"/>
                  <a:gd name="connsiteX5" fmla="*/ 0 w 3565839"/>
                  <a:gd name="connsiteY5" fmla="*/ 37010 h 3151748"/>
                  <a:gd name="connsiteX0" fmla="*/ 0 w 3565839"/>
                  <a:gd name="connsiteY0" fmla="*/ 9114 h 3123852"/>
                  <a:gd name="connsiteX1" fmla="*/ 3536168 w 3565839"/>
                  <a:gd name="connsiteY1" fmla="*/ 0 h 3123852"/>
                  <a:gd name="connsiteX2" fmla="*/ 3565839 w 3565839"/>
                  <a:gd name="connsiteY2" fmla="*/ 1786081 h 3123852"/>
                  <a:gd name="connsiteX3" fmla="*/ 831623 w 3565839"/>
                  <a:gd name="connsiteY3" fmla="*/ 3123852 h 3123852"/>
                  <a:gd name="connsiteX4" fmla="*/ 128158 w 3565839"/>
                  <a:gd name="connsiteY4" fmla="*/ 1948126 h 3123852"/>
                  <a:gd name="connsiteX5" fmla="*/ 0 w 3565839"/>
                  <a:gd name="connsiteY5" fmla="*/ 9114 h 3123852"/>
                  <a:gd name="connsiteX0" fmla="*/ 0 w 3565839"/>
                  <a:gd name="connsiteY0" fmla="*/ 0 h 3114738"/>
                  <a:gd name="connsiteX1" fmla="*/ 3536168 w 3565839"/>
                  <a:gd name="connsiteY1" fmla="*/ 13203 h 3114738"/>
                  <a:gd name="connsiteX2" fmla="*/ 3565839 w 3565839"/>
                  <a:gd name="connsiteY2" fmla="*/ 1776967 h 3114738"/>
                  <a:gd name="connsiteX3" fmla="*/ 831623 w 3565839"/>
                  <a:gd name="connsiteY3" fmla="*/ 3114738 h 3114738"/>
                  <a:gd name="connsiteX4" fmla="*/ 128158 w 3565839"/>
                  <a:gd name="connsiteY4" fmla="*/ 1939012 h 3114738"/>
                  <a:gd name="connsiteX5" fmla="*/ 0 w 3565839"/>
                  <a:gd name="connsiteY5" fmla="*/ 0 h 31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839" h="3114738">
                    <a:moveTo>
                      <a:pt x="0" y="0"/>
                    </a:moveTo>
                    <a:lnTo>
                      <a:pt x="3536168" y="13203"/>
                    </a:lnTo>
                    <a:cubicBezTo>
                      <a:pt x="3538777" y="692251"/>
                      <a:pt x="3563230" y="1097919"/>
                      <a:pt x="3565839" y="1776967"/>
                    </a:cubicBezTo>
                    <a:lnTo>
                      <a:pt x="831623" y="3114738"/>
                    </a:lnTo>
                    <a:lnTo>
                      <a:pt x="128158" y="1939012"/>
                    </a:lnTo>
                    <a:lnTo>
                      <a:pt x="0"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reeform 6">
                <a:extLst>
                  <a:ext uri="{FF2B5EF4-FFF2-40B4-BE49-F238E27FC236}">
                    <a16:creationId xmlns:a16="http://schemas.microsoft.com/office/drawing/2014/main" id="{B34D2862-54E2-0341-8369-90C2D310A054}"/>
                  </a:ext>
                </a:extLst>
              </p:cNvPr>
              <p:cNvSpPr/>
              <p:nvPr/>
            </p:nvSpPr>
            <p:spPr>
              <a:xfrm>
                <a:off x="7352517" y="2587653"/>
                <a:ext cx="2952973" cy="3763171"/>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1358432 h 5069861"/>
                  <a:gd name="connsiteX1" fmla="*/ 3298784 w 4101325"/>
                  <a:gd name="connsiteY1" fmla="*/ 0 h 5069861"/>
                  <a:gd name="connsiteX2" fmla="*/ 4101325 w 4101325"/>
                  <a:gd name="connsiteY2" fmla="*/ 3308354 h 5069861"/>
                  <a:gd name="connsiteX3" fmla="*/ 557462 w 4101325"/>
                  <a:gd name="connsiteY3" fmla="*/ 5069861 h 5069861"/>
                  <a:gd name="connsiteX4" fmla="*/ 0 w 4101325"/>
                  <a:gd name="connsiteY4" fmla="*/ 3080561 h 5069861"/>
                  <a:gd name="connsiteX5" fmla="*/ 539855 w 4101325"/>
                  <a:gd name="connsiteY5" fmla="*/ 1358432 h 5069861"/>
                  <a:gd name="connsiteX0" fmla="*/ 539855 w 3298784"/>
                  <a:gd name="connsiteY0" fmla="*/ 1358432 h 5069861"/>
                  <a:gd name="connsiteX1" fmla="*/ 3298784 w 3298784"/>
                  <a:gd name="connsiteY1" fmla="*/ 0 h 5069861"/>
                  <a:gd name="connsiteX2" fmla="*/ 2372620 w 3298784"/>
                  <a:gd name="connsiteY2" fmla="*/ 2783608 h 5069861"/>
                  <a:gd name="connsiteX3" fmla="*/ 557462 w 3298784"/>
                  <a:gd name="connsiteY3" fmla="*/ 5069861 h 5069861"/>
                  <a:gd name="connsiteX4" fmla="*/ 0 w 3298784"/>
                  <a:gd name="connsiteY4" fmla="*/ 3080561 h 5069861"/>
                  <a:gd name="connsiteX5" fmla="*/ 539855 w 3298784"/>
                  <a:gd name="connsiteY5" fmla="*/ 1358432 h 5069861"/>
                  <a:gd name="connsiteX0" fmla="*/ 539855 w 3421179"/>
                  <a:gd name="connsiteY0" fmla="*/ 1358432 h 5069861"/>
                  <a:gd name="connsiteX1" fmla="*/ 3298784 w 3421179"/>
                  <a:gd name="connsiteY1" fmla="*/ 0 h 5069861"/>
                  <a:gd name="connsiteX2" fmla="*/ 3421179 w 3421179"/>
                  <a:gd name="connsiteY2" fmla="*/ 4859067 h 5069861"/>
                  <a:gd name="connsiteX3" fmla="*/ 557462 w 3421179"/>
                  <a:gd name="connsiteY3" fmla="*/ 5069861 h 5069861"/>
                  <a:gd name="connsiteX4" fmla="*/ 0 w 3421179"/>
                  <a:gd name="connsiteY4" fmla="*/ 3080561 h 5069861"/>
                  <a:gd name="connsiteX5" fmla="*/ 539855 w 3421179"/>
                  <a:gd name="connsiteY5" fmla="*/ 1358432 h 5069861"/>
                  <a:gd name="connsiteX0" fmla="*/ 539855 w 3421179"/>
                  <a:gd name="connsiteY0" fmla="*/ 1358432 h 5510617"/>
                  <a:gd name="connsiteX1" fmla="*/ 3298784 w 3421179"/>
                  <a:gd name="connsiteY1" fmla="*/ 0 h 5510617"/>
                  <a:gd name="connsiteX2" fmla="*/ 3421179 w 3421179"/>
                  <a:gd name="connsiteY2" fmla="*/ 4859067 h 5510617"/>
                  <a:gd name="connsiteX3" fmla="*/ 679794 w 3421179"/>
                  <a:gd name="connsiteY3" fmla="*/ 5510617 h 5510617"/>
                  <a:gd name="connsiteX4" fmla="*/ 0 w 3421179"/>
                  <a:gd name="connsiteY4" fmla="*/ 3080561 h 5510617"/>
                  <a:gd name="connsiteX5" fmla="*/ 539855 w 3421179"/>
                  <a:gd name="connsiteY5" fmla="*/ 1358432 h 5510617"/>
                  <a:gd name="connsiteX0" fmla="*/ 539855 w 3386227"/>
                  <a:gd name="connsiteY0" fmla="*/ 1358432 h 5510617"/>
                  <a:gd name="connsiteX1" fmla="*/ 3298784 w 3386227"/>
                  <a:gd name="connsiteY1" fmla="*/ 0 h 5510617"/>
                  <a:gd name="connsiteX2" fmla="*/ 3386227 w 3386227"/>
                  <a:gd name="connsiteY2" fmla="*/ 5456041 h 5510617"/>
                  <a:gd name="connsiteX3" fmla="*/ 679794 w 3386227"/>
                  <a:gd name="connsiteY3" fmla="*/ 5510617 h 5510617"/>
                  <a:gd name="connsiteX4" fmla="*/ 0 w 3386227"/>
                  <a:gd name="connsiteY4" fmla="*/ 3080561 h 5510617"/>
                  <a:gd name="connsiteX5" fmla="*/ 539855 w 3386227"/>
                  <a:gd name="connsiteY5" fmla="*/ 1358432 h 55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227" h="5510617">
                    <a:moveTo>
                      <a:pt x="539855" y="1358432"/>
                    </a:moveTo>
                    <a:lnTo>
                      <a:pt x="3298784" y="0"/>
                    </a:lnTo>
                    <a:lnTo>
                      <a:pt x="3386227" y="5456041"/>
                    </a:lnTo>
                    <a:lnTo>
                      <a:pt x="679794" y="5510617"/>
                    </a:lnTo>
                    <a:lnTo>
                      <a:pt x="0" y="3080561"/>
                    </a:lnTo>
                    <a:lnTo>
                      <a:pt x="539855" y="1358432"/>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7">
                <a:extLst>
                  <a:ext uri="{FF2B5EF4-FFF2-40B4-BE49-F238E27FC236}">
                    <a16:creationId xmlns:a16="http://schemas.microsoft.com/office/drawing/2014/main" id="{D71C0F16-0BA8-474D-B168-5029998CDECE}"/>
                  </a:ext>
                </a:extLst>
              </p:cNvPr>
              <p:cNvSpPr/>
              <p:nvPr/>
            </p:nvSpPr>
            <p:spPr>
              <a:xfrm>
                <a:off x="3921715" y="4364910"/>
                <a:ext cx="4026598" cy="1994460"/>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931756"/>
                  <a:gd name="connsiteX1" fmla="*/ 3842973 w 5256067"/>
                  <a:gd name="connsiteY1" fmla="*/ 438210 h 2931756"/>
                  <a:gd name="connsiteX2" fmla="*/ 5256067 w 5256067"/>
                  <a:gd name="connsiteY2" fmla="*/ 2000772 h 2931756"/>
                  <a:gd name="connsiteX3" fmla="*/ 340956 w 5256067"/>
                  <a:gd name="connsiteY3" fmla="*/ 2931756 h 2931756"/>
                  <a:gd name="connsiteX4" fmla="*/ 0 w 5256067"/>
                  <a:gd name="connsiteY4" fmla="*/ 671265 h 2931756"/>
                  <a:gd name="connsiteX5" fmla="*/ 2278605 w 5256067"/>
                  <a:gd name="connsiteY5" fmla="*/ 0 h 2931756"/>
                  <a:gd name="connsiteX0" fmla="*/ 2278605 w 4465013"/>
                  <a:gd name="connsiteY0" fmla="*/ 0 h 2931756"/>
                  <a:gd name="connsiteX1" fmla="*/ 3842973 w 4465013"/>
                  <a:gd name="connsiteY1" fmla="*/ 438210 h 2931756"/>
                  <a:gd name="connsiteX2" fmla="*/ 4465013 w 4465013"/>
                  <a:gd name="connsiteY2" fmla="*/ 2458406 h 2931756"/>
                  <a:gd name="connsiteX3" fmla="*/ 340956 w 4465013"/>
                  <a:gd name="connsiteY3" fmla="*/ 2931756 h 2931756"/>
                  <a:gd name="connsiteX4" fmla="*/ 0 w 4465013"/>
                  <a:gd name="connsiteY4" fmla="*/ 671265 h 2931756"/>
                  <a:gd name="connsiteX5" fmla="*/ 2278605 w 4465013"/>
                  <a:gd name="connsiteY5" fmla="*/ 0 h 2931756"/>
                  <a:gd name="connsiteX0" fmla="*/ 2278605 w 4465013"/>
                  <a:gd name="connsiteY0" fmla="*/ 0 h 2931756"/>
                  <a:gd name="connsiteX1" fmla="*/ 3892572 w 4465013"/>
                  <a:gd name="connsiteY1" fmla="*/ 467639 h 2931756"/>
                  <a:gd name="connsiteX2" fmla="*/ 4465013 w 4465013"/>
                  <a:gd name="connsiteY2" fmla="*/ 2458406 h 2931756"/>
                  <a:gd name="connsiteX3" fmla="*/ 340956 w 4465013"/>
                  <a:gd name="connsiteY3" fmla="*/ 2931756 h 2931756"/>
                  <a:gd name="connsiteX4" fmla="*/ 0 w 4465013"/>
                  <a:gd name="connsiteY4" fmla="*/ 671265 h 2931756"/>
                  <a:gd name="connsiteX5" fmla="*/ 2278605 w 4465013"/>
                  <a:gd name="connsiteY5" fmla="*/ 0 h 2931756"/>
                  <a:gd name="connsiteX0" fmla="*/ 2278605 w 4465013"/>
                  <a:gd name="connsiteY0" fmla="*/ 0 h 2909439"/>
                  <a:gd name="connsiteX1" fmla="*/ 3892572 w 4465013"/>
                  <a:gd name="connsiteY1" fmla="*/ 467639 h 2909439"/>
                  <a:gd name="connsiteX2" fmla="*/ 4465013 w 4465013"/>
                  <a:gd name="connsiteY2" fmla="*/ 2458406 h 2909439"/>
                  <a:gd name="connsiteX3" fmla="*/ 340956 w 4465013"/>
                  <a:gd name="connsiteY3" fmla="*/ 2909439 h 2909439"/>
                  <a:gd name="connsiteX4" fmla="*/ 0 w 4465013"/>
                  <a:gd name="connsiteY4" fmla="*/ 671265 h 2909439"/>
                  <a:gd name="connsiteX5" fmla="*/ 2278605 w 4465013"/>
                  <a:gd name="connsiteY5" fmla="*/ 0 h 2909439"/>
                  <a:gd name="connsiteX0" fmla="*/ 2278605 w 4586528"/>
                  <a:gd name="connsiteY0" fmla="*/ 0 h 2909439"/>
                  <a:gd name="connsiteX1" fmla="*/ 3892572 w 4586528"/>
                  <a:gd name="connsiteY1" fmla="*/ 467639 h 2909439"/>
                  <a:gd name="connsiteX2" fmla="*/ 4586528 w 4586528"/>
                  <a:gd name="connsiteY2" fmla="*/ 2904741 h 2909439"/>
                  <a:gd name="connsiteX3" fmla="*/ 340956 w 4586528"/>
                  <a:gd name="connsiteY3" fmla="*/ 2909439 h 2909439"/>
                  <a:gd name="connsiteX4" fmla="*/ 0 w 4586528"/>
                  <a:gd name="connsiteY4" fmla="*/ 671265 h 2909439"/>
                  <a:gd name="connsiteX5" fmla="*/ 2278605 w 4586528"/>
                  <a:gd name="connsiteY5" fmla="*/ 0 h 2909439"/>
                  <a:gd name="connsiteX0" fmla="*/ 2278605 w 4586528"/>
                  <a:gd name="connsiteY0" fmla="*/ 0 h 2920597"/>
                  <a:gd name="connsiteX1" fmla="*/ 3892572 w 4586528"/>
                  <a:gd name="connsiteY1" fmla="*/ 467639 h 2920597"/>
                  <a:gd name="connsiteX2" fmla="*/ 4586528 w 4586528"/>
                  <a:gd name="connsiteY2" fmla="*/ 2904741 h 2920597"/>
                  <a:gd name="connsiteX3" fmla="*/ 345296 w 4586528"/>
                  <a:gd name="connsiteY3" fmla="*/ 2920597 h 2920597"/>
                  <a:gd name="connsiteX4" fmla="*/ 0 w 4586528"/>
                  <a:gd name="connsiteY4" fmla="*/ 671265 h 2920597"/>
                  <a:gd name="connsiteX5" fmla="*/ 2278605 w 4586528"/>
                  <a:gd name="connsiteY5" fmla="*/ 0 h 292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528" h="2920597">
                    <a:moveTo>
                      <a:pt x="2278605" y="0"/>
                    </a:moveTo>
                    <a:lnTo>
                      <a:pt x="3892572" y="467639"/>
                    </a:lnTo>
                    <a:lnTo>
                      <a:pt x="4586528" y="2904741"/>
                    </a:lnTo>
                    <a:lnTo>
                      <a:pt x="345296" y="2920597"/>
                    </a:lnTo>
                    <a:lnTo>
                      <a:pt x="0" y="671265"/>
                    </a:lnTo>
                    <a:lnTo>
                      <a:pt x="2278605"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8">
                <a:extLst>
                  <a:ext uri="{FF2B5EF4-FFF2-40B4-BE49-F238E27FC236}">
                    <a16:creationId xmlns:a16="http://schemas.microsoft.com/office/drawing/2014/main" id="{C63D3051-F9C7-424C-9305-AFD756F72D5D}"/>
                  </a:ext>
                </a:extLst>
              </p:cNvPr>
              <p:cNvSpPr/>
              <p:nvPr/>
            </p:nvSpPr>
            <p:spPr>
              <a:xfrm>
                <a:off x="1021080" y="4098981"/>
                <a:ext cx="3191931" cy="2273893"/>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728363"/>
                  <a:gd name="connsiteX1" fmla="*/ 4924081 w 5256067"/>
                  <a:gd name="connsiteY1" fmla="*/ 692453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29699"/>
                  <a:gd name="connsiteY0" fmla="*/ 0 h 2916042"/>
                  <a:gd name="connsiteX1" fmla="*/ 4924081 w 5229699"/>
                  <a:gd name="connsiteY1" fmla="*/ 692453 h 2916042"/>
                  <a:gd name="connsiteX2" fmla="*/ 5229699 w 5229699"/>
                  <a:gd name="connsiteY2" fmla="*/ 2916042 h 2916042"/>
                  <a:gd name="connsiteX3" fmla="*/ 1698932 w 5229699"/>
                  <a:gd name="connsiteY3" fmla="*/ 2728363 h 2916042"/>
                  <a:gd name="connsiteX4" fmla="*/ 0 w 5229699"/>
                  <a:gd name="connsiteY4" fmla="*/ 671265 h 2916042"/>
                  <a:gd name="connsiteX5" fmla="*/ 2278605 w 5229699"/>
                  <a:gd name="connsiteY5" fmla="*/ 0 h 2916042"/>
                  <a:gd name="connsiteX0" fmla="*/ 3610213 w 5229699"/>
                  <a:gd name="connsiteY0" fmla="*/ 0 h 3288930"/>
                  <a:gd name="connsiteX1" fmla="*/ 4924081 w 5229699"/>
                  <a:gd name="connsiteY1" fmla="*/ 1065341 h 3288930"/>
                  <a:gd name="connsiteX2" fmla="*/ 5229699 w 5229699"/>
                  <a:gd name="connsiteY2" fmla="*/ 3288930 h 3288930"/>
                  <a:gd name="connsiteX3" fmla="*/ 1698932 w 5229699"/>
                  <a:gd name="connsiteY3" fmla="*/ 3101251 h 3288930"/>
                  <a:gd name="connsiteX4" fmla="*/ 0 w 5229699"/>
                  <a:gd name="connsiteY4" fmla="*/ 1044153 h 3288930"/>
                  <a:gd name="connsiteX5" fmla="*/ 3610213 w 5229699"/>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33676 w 3530767"/>
                  <a:gd name="connsiteY4" fmla="*/ 1535685 h 3288930"/>
                  <a:gd name="connsiteX5" fmla="*/ 1911281 w 3530767"/>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60046 w 3530767"/>
                  <a:gd name="connsiteY4" fmla="*/ 264477 h 3288930"/>
                  <a:gd name="connsiteX5" fmla="*/ 1911281 w 3530767"/>
                  <a:gd name="connsiteY5" fmla="*/ 0 h 3288930"/>
                  <a:gd name="connsiteX0" fmla="*/ 1950833 w 3530767"/>
                  <a:gd name="connsiteY0" fmla="*/ 0 h 3271982"/>
                  <a:gd name="connsiteX1" fmla="*/ 3225149 w 3530767"/>
                  <a:gd name="connsiteY1" fmla="*/ 1048393 h 3271982"/>
                  <a:gd name="connsiteX2" fmla="*/ 3530767 w 3530767"/>
                  <a:gd name="connsiteY2" fmla="*/ 3271982 h 3271982"/>
                  <a:gd name="connsiteX3" fmla="*/ 0 w 3530767"/>
                  <a:gd name="connsiteY3" fmla="*/ 3084303 h 3271982"/>
                  <a:gd name="connsiteX4" fmla="*/ 160046 w 3530767"/>
                  <a:gd name="connsiteY4" fmla="*/ 247529 h 3271982"/>
                  <a:gd name="connsiteX5" fmla="*/ 1950833 w 3530767"/>
                  <a:gd name="connsiteY5" fmla="*/ 0 h 3271982"/>
                  <a:gd name="connsiteX0" fmla="*/ 1950833 w 3530767"/>
                  <a:gd name="connsiteY0" fmla="*/ 0 h 3271982"/>
                  <a:gd name="connsiteX1" fmla="*/ 3190812 w 3530767"/>
                  <a:gd name="connsiteY1" fmla="*/ 1053299 h 3271982"/>
                  <a:gd name="connsiteX2" fmla="*/ 3530767 w 3530767"/>
                  <a:gd name="connsiteY2" fmla="*/ 3271982 h 3271982"/>
                  <a:gd name="connsiteX3" fmla="*/ 0 w 3530767"/>
                  <a:gd name="connsiteY3" fmla="*/ 3084303 h 3271982"/>
                  <a:gd name="connsiteX4" fmla="*/ 160046 w 3530767"/>
                  <a:gd name="connsiteY4" fmla="*/ 247529 h 3271982"/>
                  <a:gd name="connsiteX5" fmla="*/ 1950833 w 3530767"/>
                  <a:gd name="connsiteY5" fmla="*/ 0 h 3271982"/>
                  <a:gd name="connsiteX0" fmla="*/ 1964380 w 3544314"/>
                  <a:gd name="connsiteY0" fmla="*/ 0 h 3271982"/>
                  <a:gd name="connsiteX1" fmla="*/ 3204359 w 3544314"/>
                  <a:gd name="connsiteY1" fmla="*/ 1053299 h 3271982"/>
                  <a:gd name="connsiteX2" fmla="*/ 3544314 w 3544314"/>
                  <a:gd name="connsiteY2" fmla="*/ 3271982 h 3271982"/>
                  <a:gd name="connsiteX3" fmla="*/ 13547 w 3544314"/>
                  <a:gd name="connsiteY3" fmla="*/ 3084303 h 3271982"/>
                  <a:gd name="connsiteX4" fmla="*/ 0 w 3544314"/>
                  <a:gd name="connsiteY4" fmla="*/ 381429 h 3271982"/>
                  <a:gd name="connsiteX5" fmla="*/ 1964380 w 3544314"/>
                  <a:gd name="connsiteY5" fmla="*/ 0 h 3271982"/>
                  <a:gd name="connsiteX0" fmla="*/ 1964380 w 3544314"/>
                  <a:gd name="connsiteY0" fmla="*/ 0 h 3271982"/>
                  <a:gd name="connsiteX1" fmla="*/ 3204359 w 3544314"/>
                  <a:gd name="connsiteY1" fmla="*/ 1053299 h 3271982"/>
                  <a:gd name="connsiteX2" fmla="*/ 3544314 w 3544314"/>
                  <a:gd name="connsiteY2" fmla="*/ 3271982 h 3271982"/>
                  <a:gd name="connsiteX3" fmla="*/ 13547 w 3544314"/>
                  <a:gd name="connsiteY3" fmla="*/ 3084303 h 3271982"/>
                  <a:gd name="connsiteX4" fmla="*/ 0 w 3544314"/>
                  <a:gd name="connsiteY4" fmla="*/ 359113 h 3271982"/>
                  <a:gd name="connsiteX5" fmla="*/ 1964380 w 3544314"/>
                  <a:gd name="connsiteY5" fmla="*/ 0 h 3271982"/>
                  <a:gd name="connsiteX0" fmla="*/ 2042497 w 3622431"/>
                  <a:gd name="connsiteY0" fmla="*/ 0 h 3271982"/>
                  <a:gd name="connsiteX1" fmla="*/ 3282476 w 3622431"/>
                  <a:gd name="connsiteY1" fmla="*/ 1053299 h 3271982"/>
                  <a:gd name="connsiteX2" fmla="*/ 3622431 w 3622431"/>
                  <a:gd name="connsiteY2" fmla="*/ 3271982 h 3271982"/>
                  <a:gd name="connsiteX3" fmla="*/ 91664 w 3622431"/>
                  <a:gd name="connsiteY3" fmla="*/ 3084303 h 3271982"/>
                  <a:gd name="connsiteX4" fmla="*/ 0 w 3622431"/>
                  <a:gd name="connsiteY4" fmla="*/ 359113 h 3271982"/>
                  <a:gd name="connsiteX5" fmla="*/ 2042497 w 3622431"/>
                  <a:gd name="connsiteY5" fmla="*/ 0 h 3271982"/>
                  <a:gd name="connsiteX0" fmla="*/ 2042497 w 3622431"/>
                  <a:gd name="connsiteY0" fmla="*/ 0 h 3296312"/>
                  <a:gd name="connsiteX1" fmla="*/ 3282476 w 3622431"/>
                  <a:gd name="connsiteY1" fmla="*/ 1053299 h 3296312"/>
                  <a:gd name="connsiteX2" fmla="*/ 3622431 w 3622431"/>
                  <a:gd name="connsiteY2" fmla="*/ 3271982 h 3296312"/>
                  <a:gd name="connsiteX3" fmla="*/ 4868 w 3622431"/>
                  <a:gd name="connsiteY3" fmla="*/ 3296312 h 3296312"/>
                  <a:gd name="connsiteX4" fmla="*/ 0 w 3622431"/>
                  <a:gd name="connsiteY4" fmla="*/ 359113 h 3296312"/>
                  <a:gd name="connsiteX5" fmla="*/ 2042497 w 3622431"/>
                  <a:gd name="connsiteY5" fmla="*/ 0 h 3296312"/>
                  <a:gd name="connsiteX0" fmla="*/ 2042497 w 3622431"/>
                  <a:gd name="connsiteY0" fmla="*/ 0 h 3296312"/>
                  <a:gd name="connsiteX1" fmla="*/ 3282476 w 3622431"/>
                  <a:gd name="connsiteY1" fmla="*/ 1053299 h 3296312"/>
                  <a:gd name="connsiteX2" fmla="*/ 3622431 w 3622431"/>
                  <a:gd name="connsiteY2" fmla="*/ 3271982 h 3296312"/>
                  <a:gd name="connsiteX3" fmla="*/ 4868 w 3622431"/>
                  <a:gd name="connsiteY3" fmla="*/ 3296312 h 3296312"/>
                  <a:gd name="connsiteX4" fmla="*/ 0 w 3622431"/>
                  <a:gd name="connsiteY4" fmla="*/ 303321 h 3296312"/>
                  <a:gd name="connsiteX5" fmla="*/ 2042497 w 3622431"/>
                  <a:gd name="connsiteY5" fmla="*/ 0 h 3296312"/>
                  <a:gd name="connsiteX0" fmla="*/ 2042497 w 3622431"/>
                  <a:gd name="connsiteY0" fmla="*/ 0 h 3329787"/>
                  <a:gd name="connsiteX1" fmla="*/ 3282476 w 3622431"/>
                  <a:gd name="connsiteY1" fmla="*/ 1086774 h 3329787"/>
                  <a:gd name="connsiteX2" fmla="*/ 3622431 w 3622431"/>
                  <a:gd name="connsiteY2" fmla="*/ 3305457 h 3329787"/>
                  <a:gd name="connsiteX3" fmla="*/ 4868 w 3622431"/>
                  <a:gd name="connsiteY3" fmla="*/ 3329787 h 3329787"/>
                  <a:gd name="connsiteX4" fmla="*/ 0 w 3622431"/>
                  <a:gd name="connsiteY4" fmla="*/ 336796 h 3329787"/>
                  <a:gd name="connsiteX5" fmla="*/ 2042497 w 3622431"/>
                  <a:gd name="connsiteY5" fmla="*/ 0 h 332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431" h="3329787">
                    <a:moveTo>
                      <a:pt x="2042497" y="0"/>
                    </a:moveTo>
                    <a:lnTo>
                      <a:pt x="3282476" y="1086774"/>
                    </a:lnTo>
                    <a:lnTo>
                      <a:pt x="3622431" y="3305457"/>
                    </a:lnTo>
                    <a:lnTo>
                      <a:pt x="4868" y="3329787"/>
                    </a:lnTo>
                    <a:cubicBezTo>
                      <a:pt x="352" y="2428829"/>
                      <a:pt x="4516" y="1237754"/>
                      <a:pt x="0" y="336796"/>
                    </a:cubicBezTo>
                    <a:lnTo>
                      <a:pt x="2042497"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9">
                <a:extLst>
                  <a:ext uri="{FF2B5EF4-FFF2-40B4-BE49-F238E27FC236}">
                    <a16:creationId xmlns:a16="http://schemas.microsoft.com/office/drawing/2014/main" id="{67B3C697-6476-9E48-9F51-3EB79C16BA5D}"/>
                  </a:ext>
                </a:extLst>
              </p:cNvPr>
              <p:cNvSpPr/>
              <p:nvPr/>
            </p:nvSpPr>
            <p:spPr>
              <a:xfrm>
                <a:off x="1021080" y="1374661"/>
                <a:ext cx="3179431" cy="2966496"/>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728363"/>
                  <a:gd name="connsiteX1" fmla="*/ 4924081 w 5256067"/>
                  <a:gd name="connsiteY1" fmla="*/ 692453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29699"/>
                  <a:gd name="connsiteY0" fmla="*/ 0 h 2916042"/>
                  <a:gd name="connsiteX1" fmla="*/ 4924081 w 5229699"/>
                  <a:gd name="connsiteY1" fmla="*/ 692453 h 2916042"/>
                  <a:gd name="connsiteX2" fmla="*/ 5229699 w 5229699"/>
                  <a:gd name="connsiteY2" fmla="*/ 2916042 h 2916042"/>
                  <a:gd name="connsiteX3" fmla="*/ 1698932 w 5229699"/>
                  <a:gd name="connsiteY3" fmla="*/ 2728363 h 2916042"/>
                  <a:gd name="connsiteX4" fmla="*/ 0 w 5229699"/>
                  <a:gd name="connsiteY4" fmla="*/ 671265 h 2916042"/>
                  <a:gd name="connsiteX5" fmla="*/ 2278605 w 5229699"/>
                  <a:gd name="connsiteY5" fmla="*/ 0 h 2916042"/>
                  <a:gd name="connsiteX0" fmla="*/ 3610213 w 5229699"/>
                  <a:gd name="connsiteY0" fmla="*/ 0 h 3288930"/>
                  <a:gd name="connsiteX1" fmla="*/ 4924081 w 5229699"/>
                  <a:gd name="connsiteY1" fmla="*/ 1065341 h 3288930"/>
                  <a:gd name="connsiteX2" fmla="*/ 5229699 w 5229699"/>
                  <a:gd name="connsiteY2" fmla="*/ 3288930 h 3288930"/>
                  <a:gd name="connsiteX3" fmla="*/ 1698932 w 5229699"/>
                  <a:gd name="connsiteY3" fmla="*/ 3101251 h 3288930"/>
                  <a:gd name="connsiteX4" fmla="*/ 0 w 5229699"/>
                  <a:gd name="connsiteY4" fmla="*/ 1044153 h 3288930"/>
                  <a:gd name="connsiteX5" fmla="*/ 3610213 w 5229699"/>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33676 w 3530767"/>
                  <a:gd name="connsiteY4" fmla="*/ 1535685 h 3288930"/>
                  <a:gd name="connsiteX5" fmla="*/ 1911281 w 3530767"/>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60046 w 3530767"/>
                  <a:gd name="connsiteY4" fmla="*/ 264477 h 3288930"/>
                  <a:gd name="connsiteX5" fmla="*/ 1911281 w 3530767"/>
                  <a:gd name="connsiteY5" fmla="*/ 0 h 3288930"/>
                  <a:gd name="connsiteX0" fmla="*/ 3269258 w 3530767"/>
                  <a:gd name="connsiteY0" fmla="*/ 23664 h 3024453"/>
                  <a:gd name="connsiteX1" fmla="*/ 3225149 w 3530767"/>
                  <a:gd name="connsiteY1" fmla="*/ 800864 h 3024453"/>
                  <a:gd name="connsiteX2" fmla="*/ 3530767 w 3530767"/>
                  <a:gd name="connsiteY2" fmla="*/ 3024453 h 3024453"/>
                  <a:gd name="connsiteX3" fmla="*/ 0 w 3530767"/>
                  <a:gd name="connsiteY3" fmla="*/ 2836774 h 3024453"/>
                  <a:gd name="connsiteX4" fmla="*/ 160046 w 3530767"/>
                  <a:gd name="connsiteY4" fmla="*/ 0 h 3024453"/>
                  <a:gd name="connsiteX5" fmla="*/ 3269258 w 3530767"/>
                  <a:gd name="connsiteY5" fmla="*/ 23664 h 3024453"/>
                  <a:gd name="connsiteX0" fmla="*/ 3269258 w 3752519"/>
                  <a:gd name="connsiteY0" fmla="*/ 23664 h 3024453"/>
                  <a:gd name="connsiteX1" fmla="*/ 3752519 w 3752519"/>
                  <a:gd name="connsiteY1" fmla="*/ 2038175 h 3024453"/>
                  <a:gd name="connsiteX2" fmla="*/ 3530767 w 3752519"/>
                  <a:gd name="connsiteY2" fmla="*/ 3024453 h 3024453"/>
                  <a:gd name="connsiteX3" fmla="*/ 0 w 3752519"/>
                  <a:gd name="connsiteY3" fmla="*/ 2836774 h 3024453"/>
                  <a:gd name="connsiteX4" fmla="*/ 160046 w 3752519"/>
                  <a:gd name="connsiteY4" fmla="*/ 0 h 3024453"/>
                  <a:gd name="connsiteX5" fmla="*/ 3269258 w 3752519"/>
                  <a:gd name="connsiteY5" fmla="*/ 23664 h 3024453"/>
                  <a:gd name="connsiteX0" fmla="*/ 3269258 w 3752519"/>
                  <a:gd name="connsiteY0" fmla="*/ 23664 h 4007520"/>
                  <a:gd name="connsiteX1" fmla="*/ 3752519 w 3752519"/>
                  <a:gd name="connsiteY1" fmla="*/ 2038175 h 4007520"/>
                  <a:gd name="connsiteX2" fmla="*/ 2133239 w 3752519"/>
                  <a:gd name="connsiteY2" fmla="*/ 4007520 h 4007520"/>
                  <a:gd name="connsiteX3" fmla="*/ 0 w 3752519"/>
                  <a:gd name="connsiteY3" fmla="*/ 2836774 h 4007520"/>
                  <a:gd name="connsiteX4" fmla="*/ 160046 w 3752519"/>
                  <a:gd name="connsiteY4" fmla="*/ 0 h 4007520"/>
                  <a:gd name="connsiteX5" fmla="*/ 3269258 w 3752519"/>
                  <a:gd name="connsiteY5" fmla="*/ 23664 h 4007520"/>
                  <a:gd name="connsiteX0" fmla="*/ 3109212 w 3592473"/>
                  <a:gd name="connsiteY0" fmla="*/ 23664 h 4243578"/>
                  <a:gd name="connsiteX1" fmla="*/ 3592473 w 3592473"/>
                  <a:gd name="connsiteY1" fmla="*/ 2038175 h 4243578"/>
                  <a:gd name="connsiteX2" fmla="*/ 1973193 w 3592473"/>
                  <a:gd name="connsiteY2" fmla="*/ 4007520 h 4243578"/>
                  <a:gd name="connsiteX3" fmla="*/ 248665 w 3592473"/>
                  <a:gd name="connsiteY3" fmla="*/ 4243578 h 4243578"/>
                  <a:gd name="connsiteX4" fmla="*/ 0 w 3592473"/>
                  <a:gd name="connsiteY4" fmla="*/ 0 h 4243578"/>
                  <a:gd name="connsiteX5" fmla="*/ 3109212 w 3592473"/>
                  <a:gd name="connsiteY5" fmla="*/ 23664 h 4243578"/>
                  <a:gd name="connsiteX0" fmla="*/ 3109212 w 3592473"/>
                  <a:gd name="connsiteY0" fmla="*/ 23664 h 4243578"/>
                  <a:gd name="connsiteX1" fmla="*/ 3592473 w 3592473"/>
                  <a:gd name="connsiteY1" fmla="*/ 2038175 h 4243578"/>
                  <a:gd name="connsiteX2" fmla="*/ 2012746 w 3592473"/>
                  <a:gd name="connsiteY2" fmla="*/ 4058368 h 4243578"/>
                  <a:gd name="connsiteX3" fmla="*/ 248665 w 3592473"/>
                  <a:gd name="connsiteY3" fmla="*/ 4243578 h 4243578"/>
                  <a:gd name="connsiteX4" fmla="*/ 0 w 3592473"/>
                  <a:gd name="connsiteY4" fmla="*/ 0 h 4243578"/>
                  <a:gd name="connsiteX5" fmla="*/ 3109212 w 3592473"/>
                  <a:gd name="connsiteY5" fmla="*/ 23664 h 4243578"/>
                  <a:gd name="connsiteX0" fmla="*/ 3138294 w 3621555"/>
                  <a:gd name="connsiteY0" fmla="*/ 23664 h 4288212"/>
                  <a:gd name="connsiteX1" fmla="*/ 3621555 w 3621555"/>
                  <a:gd name="connsiteY1" fmla="*/ 2038175 h 4288212"/>
                  <a:gd name="connsiteX2" fmla="*/ 2041828 w 3621555"/>
                  <a:gd name="connsiteY2" fmla="*/ 4058368 h 4288212"/>
                  <a:gd name="connsiteX3" fmla="*/ 0 w 3621555"/>
                  <a:gd name="connsiteY3" fmla="*/ 4288212 h 4288212"/>
                  <a:gd name="connsiteX4" fmla="*/ 29082 w 3621555"/>
                  <a:gd name="connsiteY4" fmla="*/ 0 h 4288212"/>
                  <a:gd name="connsiteX5" fmla="*/ 3138294 w 3621555"/>
                  <a:gd name="connsiteY5" fmla="*/ 23664 h 4288212"/>
                  <a:gd name="connsiteX0" fmla="*/ 3138294 w 3621555"/>
                  <a:gd name="connsiteY0" fmla="*/ 23664 h 4288212"/>
                  <a:gd name="connsiteX1" fmla="*/ 3621555 w 3621555"/>
                  <a:gd name="connsiteY1" fmla="*/ 2038175 h 4288212"/>
                  <a:gd name="connsiteX2" fmla="*/ 2015789 w 3621555"/>
                  <a:gd name="connsiteY2" fmla="*/ 4047210 h 4288212"/>
                  <a:gd name="connsiteX3" fmla="*/ 0 w 3621555"/>
                  <a:gd name="connsiteY3" fmla="*/ 4288212 h 4288212"/>
                  <a:gd name="connsiteX4" fmla="*/ 29082 w 3621555"/>
                  <a:gd name="connsiteY4" fmla="*/ 0 h 4288212"/>
                  <a:gd name="connsiteX5" fmla="*/ 3138294 w 3621555"/>
                  <a:gd name="connsiteY5" fmla="*/ 23664 h 4288212"/>
                  <a:gd name="connsiteX0" fmla="*/ 3138294 w 3621555"/>
                  <a:gd name="connsiteY0" fmla="*/ 23664 h 4344004"/>
                  <a:gd name="connsiteX1" fmla="*/ 3621555 w 3621555"/>
                  <a:gd name="connsiteY1" fmla="*/ 2038175 h 4344004"/>
                  <a:gd name="connsiteX2" fmla="*/ 2015789 w 3621555"/>
                  <a:gd name="connsiteY2" fmla="*/ 4047210 h 4344004"/>
                  <a:gd name="connsiteX3" fmla="*/ 0 w 3621555"/>
                  <a:gd name="connsiteY3" fmla="*/ 4344004 h 4344004"/>
                  <a:gd name="connsiteX4" fmla="*/ 29082 w 3621555"/>
                  <a:gd name="connsiteY4" fmla="*/ 0 h 4344004"/>
                  <a:gd name="connsiteX5" fmla="*/ 3138294 w 3621555"/>
                  <a:gd name="connsiteY5" fmla="*/ 23664 h 4344004"/>
                  <a:gd name="connsiteX0" fmla="*/ 3138294 w 3621555"/>
                  <a:gd name="connsiteY0" fmla="*/ 23664 h 4344004"/>
                  <a:gd name="connsiteX1" fmla="*/ 3621555 w 3621555"/>
                  <a:gd name="connsiteY1" fmla="*/ 2038175 h 4344004"/>
                  <a:gd name="connsiteX2" fmla="*/ 2015789 w 3621555"/>
                  <a:gd name="connsiteY2" fmla="*/ 4047210 h 4344004"/>
                  <a:gd name="connsiteX3" fmla="*/ 0 w 3621555"/>
                  <a:gd name="connsiteY3" fmla="*/ 4344004 h 4344004"/>
                  <a:gd name="connsiteX4" fmla="*/ 20403 w 3621555"/>
                  <a:gd name="connsiteY4" fmla="*/ 0 h 4344004"/>
                  <a:gd name="connsiteX5" fmla="*/ 3138294 w 3621555"/>
                  <a:gd name="connsiteY5" fmla="*/ 23664 h 43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555" h="4344004">
                    <a:moveTo>
                      <a:pt x="3138294" y="23664"/>
                    </a:moveTo>
                    <a:lnTo>
                      <a:pt x="3621555" y="2038175"/>
                    </a:lnTo>
                    <a:lnTo>
                      <a:pt x="2015789" y="4047210"/>
                    </a:lnTo>
                    <a:lnTo>
                      <a:pt x="0" y="4344004"/>
                    </a:lnTo>
                    <a:lnTo>
                      <a:pt x="20403" y="0"/>
                    </a:lnTo>
                    <a:lnTo>
                      <a:pt x="3138294" y="23664"/>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Freeform 2">
                <a:extLst>
                  <a:ext uri="{FF2B5EF4-FFF2-40B4-BE49-F238E27FC236}">
                    <a16:creationId xmlns:a16="http://schemas.microsoft.com/office/drawing/2014/main" id="{5DF6CA5F-4DD4-CF45-A8F0-00AA0DE456D5}"/>
                  </a:ext>
                </a:extLst>
              </p:cNvPr>
              <p:cNvSpPr/>
              <p:nvPr/>
            </p:nvSpPr>
            <p:spPr>
              <a:xfrm>
                <a:off x="2737105" y="2627650"/>
                <a:ext cx="5075634" cy="2209096"/>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1388962 w 5000263"/>
                  <a:gd name="connsiteY0" fmla="*/ 104172 h 2203000"/>
                  <a:gd name="connsiteX1" fmla="*/ 4386805 w 5000263"/>
                  <a:gd name="connsiteY1" fmla="*/ 0 h 2203000"/>
                  <a:gd name="connsiteX2" fmla="*/ 5000263 w 5000263"/>
                  <a:gd name="connsiteY2" fmla="*/ 868102 h 2203000"/>
                  <a:gd name="connsiteX3" fmla="*/ 4525701 w 5000263"/>
                  <a:gd name="connsiteY3" fmla="*/ 2037145 h 2203000"/>
                  <a:gd name="connsiteX4" fmla="*/ 3078866 w 5000263"/>
                  <a:gd name="connsiteY4" fmla="*/ 1736203 h 2203000"/>
                  <a:gd name="connsiteX5" fmla="*/ 1151905 w 5000263"/>
                  <a:gd name="connsiteY5" fmla="*/ 2203000 h 2203000"/>
                  <a:gd name="connsiteX6" fmla="*/ 0 w 5000263"/>
                  <a:gd name="connsiteY6" fmla="*/ 1469985 h 2203000"/>
                  <a:gd name="connsiteX7" fmla="*/ 1388962 w 5000263"/>
                  <a:gd name="connsiteY7" fmla="*/ 104172 h 2203000"/>
                  <a:gd name="connsiteX0" fmla="*/ 1388962 w 5000263"/>
                  <a:gd name="connsiteY0" fmla="*/ 104172 h 2203000"/>
                  <a:gd name="connsiteX1" fmla="*/ 4386805 w 5000263"/>
                  <a:gd name="connsiteY1" fmla="*/ 0 h 2203000"/>
                  <a:gd name="connsiteX2" fmla="*/ 5000263 w 5000263"/>
                  <a:gd name="connsiteY2" fmla="*/ 868102 h 2203000"/>
                  <a:gd name="connsiteX3" fmla="*/ 4525701 w 5000263"/>
                  <a:gd name="connsiteY3" fmla="*/ 2037145 h 2203000"/>
                  <a:gd name="connsiteX4" fmla="*/ 3108930 w 5000263"/>
                  <a:gd name="connsiteY4" fmla="*/ 1759063 h 2203000"/>
                  <a:gd name="connsiteX5" fmla="*/ 1151905 w 5000263"/>
                  <a:gd name="connsiteY5" fmla="*/ 2203000 h 2203000"/>
                  <a:gd name="connsiteX6" fmla="*/ 0 w 5000263"/>
                  <a:gd name="connsiteY6" fmla="*/ 1469985 h 2203000"/>
                  <a:gd name="connsiteX7" fmla="*/ 1388962 w 5000263"/>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114943 w 5006276"/>
                  <a:gd name="connsiteY4" fmla="*/ 1759063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000702 w 5006276"/>
                  <a:gd name="connsiteY4" fmla="*/ 1496935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157032 w 5006276"/>
                  <a:gd name="connsiteY4" fmla="*/ 1746871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43740 w 5006276"/>
                  <a:gd name="connsiteY3" fmla="*/ 2073721 h 2203000"/>
                  <a:gd name="connsiteX4" fmla="*/ 3157032 w 5006276"/>
                  <a:gd name="connsiteY4" fmla="*/ 1746871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0 h 2098828"/>
                  <a:gd name="connsiteX1" fmla="*/ 4380793 w 5006276"/>
                  <a:gd name="connsiteY1" fmla="*/ 48228 h 2098828"/>
                  <a:gd name="connsiteX2" fmla="*/ 5006276 w 5006276"/>
                  <a:gd name="connsiteY2" fmla="*/ 763930 h 2098828"/>
                  <a:gd name="connsiteX3" fmla="*/ 4543740 w 5006276"/>
                  <a:gd name="connsiteY3" fmla="*/ 1969549 h 2098828"/>
                  <a:gd name="connsiteX4" fmla="*/ 3157032 w 5006276"/>
                  <a:gd name="connsiteY4" fmla="*/ 1642699 h 2098828"/>
                  <a:gd name="connsiteX5" fmla="*/ 1157918 w 5006276"/>
                  <a:gd name="connsiteY5" fmla="*/ 2098828 h 2098828"/>
                  <a:gd name="connsiteX6" fmla="*/ 0 w 5006276"/>
                  <a:gd name="connsiteY6" fmla="*/ 1420677 h 2098828"/>
                  <a:gd name="connsiteX7" fmla="*/ 1394975 w 5006276"/>
                  <a:gd name="connsiteY7" fmla="*/ 0 h 2098828"/>
                  <a:gd name="connsiteX0" fmla="*/ 1394975 w 5006276"/>
                  <a:gd name="connsiteY0" fmla="*/ 110268 h 2209096"/>
                  <a:gd name="connsiteX1" fmla="*/ 4392819 w 5006276"/>
                  <a:gd name="connsiteY1" fmla="*/ 0 h 2209096"/>
                  <a:gd name="connsiteX2" fmla="*/ 5006276 w 5006276"/>
                  <a:gd name="connsiteY2" fmla="*/ 874198 h 2209096"/>
                  <a:gd name="connsiteX3" fmla="*/ 4543740 w 5006276"/>
                  <a:gd name="connsiteY3" fmla="*/ 2079817 h 2209096"/>
                  <a:gd name="connsiteX4" fmla="*/ 3157032 w 5006276"/>
                  <a:gd name="connsiteY4" fmla="*/ 1752967 h 2209096"/>
                  <a:gd name="connsiteX5" fmla="*/ 1157918 w 5006276"/>
                  <a:gd name="connsiteY5" fmla="*/ 2209096 h 2209096"/>
                  <a:gd name="connsiteX6" fmla="*/ 0 w 5006276"/>
                  <a:gd name="connsiteY6" fmla="*/ 1530945 h 2209096"/>
                  <a:gd name="connsiteX7" fmla="*/ 1394975 w 5006276"/>
                  <a:gd name="connsiteY7" fmla="*/ 110268 h 220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276" h="2209096">
                    <a:moveTo>
                      <a:pt x="1394975" y="110268"/>
                    </a:moveTo>
                    <a:lnTo>
                      <a:pt x="4392819" y="0"/>
                    </a:lnTo>
                    <a:lnTo>
                      <a:pt x="5006276" y="874198"/>
                    </a:lnTo>
                    <a:lnTo>
                      <a:pt x="4543740" y="2079817"/>
                    </a:lnTo>
                    <a:lnTo>
                      <a:pt x="3157032" y="1752967"/>
                    </a:lnTo>
                    <a:lnTo>
                      <a:pt x="1157918" y="2209096"/>
                    </a:lnTo>
                    <a:lnTo>
                      <a:pt x="0" y="1530945"/>
                    </a:lnTo>
                    <a:lnTo>
                      <a:pt x="1394975" y="110268"/>
                    </a:lnTo>
                    <a:close/>
                  </a:path>
                </a:pathLst>
              </a:custGeom>
              <a:solidFill>
                <a:srgbClr val="0069AF"/>
              </a:solidFill>
              <a:ln w="38100">
                <a:solidFill>
                  <a:schemeClr val="bg1">
                    <a:lumMod val="95000"/>
                  </a:schemeClr>
                </a:solidFill>
                <a:prstDash val="dash"/>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2" name="TextBox 31">
              <a:extLst>
                <a:ext uri="{FF2B5EF4-FFF2-40B4-BE49-F238E27FC236}">
                  <a16:creationId xmlns:a16="http://schemas.microsoft.com/office/drawing/2014/main" id="{DF99C142-D1F8-465F-8483-97A9FCF9425C}"/>
                </a:ext>
              </a:extLst>
            </p:cNvPr>
            <p:cNvSpPr txBox="1"/>
            <p:nvPr/>
          </p:nvSpPr>
          <p:spPr>
            <a:xfrm>
              <a:off x="3709169" y="2936957"/>
              <a:ext cx="3810083" cy="584775"/>
            </a:xfrm>
            <a:prstGeom prst="rect">
              <a:avLst/>
            </a:prstGeom>
            <a:noFill/>
          </p:spPr>
          <p:txBody>
            <a:bodyPr wrap="square" rtlCol="0">
              <a:spAutoFit/>
            </a:bodyPr>
            <a:lstStyle/>
            <a:p>
              <a:pPr algn="ctr"/>
              <a:r>
                <a:rPr lang="en-US" sz="3200" b="1" dirty="0">
                  <a:solidFill>
                    <a:schemeClr val="bg1"/>
                  </a:solidFill>
                </a:rPr>
                <a:t>The Commons</a:t>
              </a:r>
            </a:p>
          </p:txBody>
        </p:sp>
        <p:sp>
          <p:nvSpPr>
            <p:cNvPr id="17" name="TextBox 16">
              <a:extLst>
                <a:ext uri="{FF2B5EF4-FFF2-40B4-BE49-F238E27FC236}">
                  <a16:creationId xmlns:a16="http://schemas.microsoft.com/office/drawing/2014/main" id="{1AD6D647-DB8B-4D60-A1A4-06025BCB34D1}"/>
                </a:ext>
              </a:extLst>
            </p:cNvPr>
            <p:cNvSpPr txBox="1"/>
            <p:nvPr/>
          </p:nvSpPr>
          <p:spPr>
            <a:xfrm>
              <a:off x="1367962" y="2675668"/>
              <a:ext cx="1935480" cy="369332"/>
            </a:xfrm>
            <a:prstGeom prst="rect">
              <a:avLst/>
            </a:prstGeom>
            <a:noFill/>
          </p:spPr>
          <p:txBody>
            <a:bodyPr wrap="square" rtlCol="0">
              <a:spAutoFit/>
            </a:bodyPr>
            <a:lstStyle/>
            <a:p>
              <a:pPr algn="ctr"/>
              <a:r>
                <a:rPr lang="en-US" dirty="0">
                  <a:solidFill>
                    <a:schemeClr val="bg1"/>
                  </a:solidFill>
                </a:rPr>
                <a:t>Farmer Cooper</a:t>
              </a:r>
            </a:p>
          </p:txBody>
        </p:sp>
        <p:sp>
          <p:nvSpPr>
            <p:cNvPr id="20" name="TextBox 19">
              <a:extLst>
                <a:ext uri="{FF2B5EF4-FFF2-40B4-BE49-F238E27FC236}">
                  <a16:creationId xmlns:a16="http://schemas.microsoft.com/office/drawing/2014/main" id="{BA804585-FB0F-4706-94BC-2834CF31E4BE}"/>
                </a:ext>
              </a:extLst>
            </p:cNvPr>
            <p:cNvSpPr txBox="1"/>
            <p:nvPr/>
          </p:nvSpPr>
          <p:spPr>
            <a:xfrm>
              <a:off x="4623761" y="1936915"/>
              <a:ext cx="1935480" cy="369332"/>
            </a:xfrm>
            <a:prstGeom prst="rect">
              <a:avLst/>
            </a:prstGeom>
            <a:noFill/>
          </p:spPr>
          <p:txBody>
            <a:bodyPr wrap="square" rtlCol="0">
              <a:spAutoFit/>
            </a:bodyPr>
            <a:lstStyle/>
            <a:p>
              <a:pPr algn="ctr"/>
              <a:r>
                <a:rPr lang="en-US" dirty="0">
                  <a:solidFill>
                    <a:schemeClr val="bg1"/>
                  </a:solidFill>
                </a:rPr>
                <a:t>Farmer Brown</a:t>
              </a:r>
            </a:p>
          </p:txBody>
        </p:sp>
        <p:sp>
          <p:nvSpPr>
            <p:cNvPr id="21" name="TextBox 20">
              <a:extLst>
                <a:ext uri="{FF2B5EF4-FFF2-40B4-BE49-F238E27FC236}">
                  <a16:creationId xmlns:a16="http://schemas.microsoft.com/office/drawing/2014/main" id="{2CE65E5B-DE87-499E-9837-CAC667811779}"/>
                </a:ext>
              </a:extLst>
            </p:cNvPr>
            <p:cNvSpPr txBox="1"/>
            <p:nvPr/>
          </p:nvSpPr>
          <p:spPr>
            <a:xfrm>
              <a:off x="7434475" y="2142490"/>
              <a:ext cx="1935480" cy="369332"/>
            </a:xfrm>
            <a:prstGeom prst="rect">
              <a:avLst/>
            </a:prstGeom>
            <a:noFill/>
          </p:spPr>
          <p:txBody>
            <a:bodyPr wrap="square" rtlCol="0">
              <a:spAutoFit/>
            </a:bodyPr>
            <a:lstStyle/>
            <a:p>
              <a:pPr algn="ctr"/>
              <a:r>
                <a:rPr lang="en-US" dirty="0">
                  <a:solidFill>
                    <a:schemeClr val="bg1"/>
                  </a:solidFill>
                </a:rPr>
                <a:t>Farmer Smith</a:t>
              </a:r>
            </a:p>
          </p:txBody>
        </p:sp>
        <p:sp>
          <p:nvSpPr>
            <p:cNvPr id="22" name="TextBox 21">
              <a:extLst>
                <a:ext uri="{FF2B5EF4-FFF2-40B4-BE49-F238E27FC236}">
                  <a16:creationId xmlns:a16="http://schemas.microsoft.com/office/drawing/2014/main" id="{623C9787-6DC2-490D-847D-674F5C3F0B5E}"/>
                </a:ext>
              </a:extLst>
            </p:cNvPr>
            <p:cNvSpPr txBox="1"/>
            <p:nvPr/>
          </p:nvSpPr>
          <p:spPr>
            <a:xfrm>
              <a:off x="8363462" y="4549509"/>
              <a:ext cx="1935480" cy="369332"/>
            </a:xfrm>
            <a:prstGeom prst="rect">
              <a:avLst/>
            </a:prstGeom>
            <a:noFill/>
          </p:spPr>
          <p:txBody>
            <a:bodyPr wrap="square" rtlCol="0">
              <a:spAutoFit/>
            </a:bodyPr>
            <a:lstStyle/>
            <a:p>
              <a:pPr algn="ctr"/>
              <a:r>
                <a:rPr lang="en-US" dirty="0">
                  <a:solidFill>
                    <a:schemeClr val="bg1"/>
                  </a:solidFill>
                </a:rPr>
                <a:t>Farmer Jones</a:t>
              </a:r>
            </a:p>
          </p:txBody>
        </p:sp>
        <p:sp>
          <p:nvSpPr>
            <p:cNvPr id="23" name="TextBox 22">
              <a:extLst>
                <a:ext uri="{FF2B5EF4-FFF2-40B4-BE49-F238E27FC236}">
                  <a16:creationId xmlns:a16="http://schemas.microsoft.com/office/drawing/2014/main" id="{77E7D44D-979F-453B-95E6-44D6B36BB2F6}"/>
                </a:ext>
              </a:extLst>
            </p:cNvPr>
            <p:cNvSpPr txBox="1"/>
            <p:nvPr/>
          </p:nvSpPr>
          <p:spPr>
            <a:xfrm>
              <a:off x="4841388" y="5126411"/>
              <a:ext cx="2087879" cy="369332"/>
            </a:xfrm>
            <a:prstGeom prst="rect">
              <a:avLst/>
            </a:prstGeom>
            <a:noFill/>
          </p:spPr>
          <p:txBody>
            <a:bodyPr wrap="square" rtlCol="0">
              <a:spAutoFit/>
            </a:bodyPr>
            <a:lstStyle/>
            <a:p>
              <a:pPr algn="ctr"/>
              <a:r>
                <a:rPr lang="en-US" dirty="0">
                  <a:solidFill>
                    <a:schemeClr val="bg1"/>
                  </a:solidFill>
                </a:rPr>
                <a:t>Farmer Anderson</a:t>
              </a:r>
            </a:p>
          </p:txBody>
        </p:sp>
        <p:sp>
          <p:nvSpPr>
            <p:cNvPr id="24" name="TextBox 23">
              <a:extLst>
                <a:ext uri="{FF2B5EF4-FFF2-40B4-BE49-F238E27FC236}">
                  <a16:creationId xmlns:a16="http://schemas.microsoft.com/office/drawing/2014/main" id="{EC8E56E8-8118-4C70-B656-77DAD81ED37B}"/>
                </a:ext>
              </a:extLst>
            </p:cNvPr>
            <p:cNvSpPr txBox="1"/>
            <p:nvPr/>
          </p:nvSpPr>
          <p:spPr>
            <a:xfrm>
              <a:off x="857327" y="4837258"/>
              <a:ext cx="1935480" cy="369332"/>
            </a:xfrm>
            <a:prstGeom prst="rect">
              <a:avLst/>
            </a:prstGeom>
            <a:noFill/>
          </p:spPr>
          <p:txBody>
            <a:bodyPr wrap="square" rtlCol="0">
              <a:spAutoFit/>
            </a:bodyPr>
            <a:lstStyle/>
            <a:p>
              <a:pPr algn="ctr"/>
              <a:r>
                <a:rPr lang="en-US" dirty="0">
                  <a:solidFill>
                    <a:schemeClr val="bg1"/>
                  </a:solidFill>
                </a:rPr>
                <a:t>Farmer Baker</a:t>
              </a:r>
            </a:p>
          </p:txBody>
        </p:sp>
        <p:pic>
          <p:nvPicPr>
            <p:cNvPr id="33" name="Graphic 32" descr="Farmer female with solid fill">
              <a:extLst>
                <a:ext uri="{FF2B5EF4-FFF2-40B4-BE49-F238E27FC236}">
                  <a16:creationId xmlns:a16="http://schemas.microsoft.com/office/drawing/2014/main" id="{73C93BFC-5B2C-467B-B741-19551DB9CBB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00905" y="1484668"/>
              <a:ext cx="584422" cy="584422"/>
            </a:xfrm>
            <a:prstGeom prst="rect">
              <a:avLst/>
            </a:prstGeom>
          </p:spPr>
        </p:pic>
        <p:pic>
          <p:nvPicPr>
            <p:cNvPr id="36" name="Graphic 35" descr="Farmer female outline">
              <a:extLst>
                <a:ext uri="{FF2B5EF4-FFF2-40B4-BE49-F238E27FC236}">
                  <a16:creationId xmlns:a16="http://schemas.microsoft.com/office/drawing/2014/main" id="{9B986D15-9FC7-417E-9EAA-E27B16E2975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57513" y="4301139"/>
              <a:ext cx="914400" cy="914400"/>
            </a:xfrm>
            <a:prstGeom prst="rect">
              <a:avLst/>
            </a:prstGeom>
          </p:spPr>
        </p:pic>
        <p:pic>
          <p:nvPicPr>
            <p:cNvPr id="38" name="Graphic 37" descr="Farmer male with solid fill">
              <a:extLst>
                <a:ext uri="{FF2B5EF4-FFF2-40B4-BE49-F238E27FC236}">
                  <a16:creationId xmlns:a16="http://schemas.microsoft.com/office/drawing/2014/main" id="{010250DA-17B9-4DED-834A-73A1C697FC0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047412" y="1442331"/>
              <a:ext cx="746508" cy="746508"/>
            </a:xfrm>
            <a:prstGeom prst="rect">
              <a:avLst/>
            </a:prstGeom>
          </p:spPr>
        </p:pic>
        <p:pic>
          <p:nvPicPr>
            <p:cNvPr id="40" name="Graphic 39" descr="Farmer male outline">
              <a:extLst>
                <a:ext uri="{FF2B5EF4-FFF2-40B4-BE49-F238E27FC236}">
                  <a16:creationId xmlns:a16="http://schemas.microsoft.com/office/drawing/2014/main" id="{241245BC-6200-4A1F-B928-3A955EDCFC3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916902" y="3743622"/>
              <a:ext cx="914400" cy="914400"/>
            </a:xfrm>
            <a:prstGeom prst="rect">
              <a:avLst/>
            </a:prstGeom>
          </p:spPr>
        </p:pic>
        <p:pic>
          <p:nvPicPr>
            <p:cNvPr id="44" name="Graphic 43" descr="Farmer female with solid fill">
              <a:extLst>
                <a:ext uri="{FF2B5EF4-FFF2-40B4-BE49-F238E27FC236}">
                  <a16:creationId xmlns:a16="http://schemas.microsoft.com/office/drawing/2014/main" id="{954D3911-A98B-423C-965B-CD6BC7E1D42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276920" y="3936247"/>
              <a:ext cx="914400" cy="914400"/>
            </a:xfrm>
            <a:prstGeom prst="rect">
              <a:avLst/>
            </a:prstGeom>
          </p:spPr>
        </p:pic>
        <p:pic>
          <p:nvPicPr>
            <p:cNvPr id="51" name="Graphic 50" descr="Farmer female outline">
              <a:extLst>
                <a:ext uri="{FF2B5EF4-FFF2-40B4-BE49-F238E27FC236}">
                  <a16:creationId xmlns:a16="http://schemas.microsoft.com/office/drawing/2014/main" id="{21248EFE-831F-49D9-A674-641DE6B56F2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919610" y="1868260"/>
              <a:ext cx="888012" cy="888012"/>
            </a:xfrm>
            <a:prstGeom prst="rect">
              <a:avLst/>
            </a:prstGeom>
          </p:spPr>
        </p:pic>
      </p:grpSp>
    </p:spTree>
    <p:extLst>
      <p:ext uri="{BB962C8B-B14F-4D97-AF65-F5344CB8AC3E}">
        <p14:creationId xmlns:p14="http://schemas.microsoft.com/office/powerpoint/2010/main" val="317654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A10F-F03A-CF4D-9513-E0122FA338B1}"/>
              </a:ext>
            </a:extLst>
          </p:cNvPr>
          <p:cNvSpPr>
            <a:spLocks noGrp="1"/>
          </p:cNvSpPr>
          <p:nvPr>
            <p:ph type="title"/>
          </p:nvPr>
        </p:nvSpPr>
        <p:spPr/>
        <p:txBody>
          <a:bodyPr>
            <a:normAutofit/>
          </a:bodyPr>
          <a:lstStyle/>
          <a:p>
            <a:r>
              <a:rPr lang="en-US"/>
              <a:t>Tragedy of The Commons</a:t>
            </a:r>
          </a:p>
        </p:txBody>
      </p:sp>
      <p:sp>
        <p:nvSpPr>
          <p:cNvPr id="4" name="Slide Number Placeholder 3">
            <a:extLst>
              <a:ext uri="{FF2B5EF4-FFF2-40B4-BE49-F238E27FC236}">
                <a16:creationId xmlns:a16="http://schemas.microsoft.com/office/drawing/2014/main" id="{48E2E89E-D709-DA4F-B07E-827A9AC06A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9E411-7D29-FF41-8363-58C7F0B695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8B4B61F-E75D-654A-A712-89E6BB8F352E}"/>
              </a:ext>
            </a:extLst>
          </p:cNvPr>
          <p:cNvSpPr txBox="1"/>
          <p:nvPr/>
        </p:nvSpPr>
        <p:spPr>
          <a:xfrm>
            <a:off x="7394282" y="3934752"/>
            <a:ext cx="4534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lumMod val="65000"/>
                  </a:schemeClr>
                </a:solidFill>
                <a:effectLst/>
                <a:uLnTx/>
                <a:uFillTx/>
                <a:ea typeface="+mn-ea"/>
                <a:cs typeface="+mn-cs"/>
              </a:rPr>
              <a:t>https://</a:t>
            </a:r>
            <a:r>
              <a:rPr kumimoji="0" lang="en-US" sz="1400" b="0" i="1" u="none" strike="noStrike" kern="1200" cap="none" spc="0" normalizeH="0" baseline="0" noProof="0" err="1">
                <a:ln>
                  <a:noFill/>
                </a:ln>
                <a:solidFill>
                  <a:schemeClr val="bg1">
                    <a:lumMod val="65000"/>
                  </a:schemeClr>
                </a:solidFill>
                <a:effectLst/>
                <a:uLnTx/>
                <a:uFillTx/>
                <a:ea typeface="+mn-ea"/>
                <a:cs typeface="+mn-cs"/>
              </a:rPr>
              <a:t>en.wikipedia.org</a:t>
            </a:r>
            <a:r>
              <a:rPr kumimoji="0" lang="en-US" sz="1400" b="0" i="1" u="none" strike="noStrike" kern="1200" cap="none" spc="0" normalizeH="0" baseline="0" noProof="0">
                <a:ln>
                  <a:noFill/>
                </a:ln>
                <a:solidFill>
                  <a:schemeClr val="bg1">
                    <a:lumMod val="65000"/>
                  </a:schemeClr>
                </a:solidFill>
                <a:effectLst/>
                <a:uLnTx/>
                <a:uFillTx/>
                <a:ea typeface="+mn-ea"/>
                <a:cs typeface="+mn-cs"/>
              </a:rPr>
              <a:t>/wiki/</a:t>
            </a:r>
            <a:r>
              <a:rPr kumimoji="0" lang="en-US" sz="1400" b="0" i="1" u="none" strike="noStrike" kern="1200" cap="none" spc="0" normalizeH="0" baseline="0" noProof="0" err="1">
                <a:ln>
                  <a:noFill/>
                </a:ln>
                <a:solidFill>
                  <a:schemeClr val="bg1">
                    <a:lumMod val="65000"/>
                  </a:schemeClr>
                </a:solidFill>
                <a:effectLst/>
                <a:uLnTx/>
                <a:uFillTx/>
                <a:ea typeface="+mn-ea"/>
                <a:cs typeface="+mn-cs"/>
              </a:rPr>
              <a:t>Tragedy_of_the_commons</a:t>
            </a:r>
            <a:endParaRPr kumimoji="0" lang="en-US" sz="1400" b="0" i="1" u="none" strike="noStrike" kern="1200" cap="none" spc="0" normalizeH="0" baseline="0" noProof="0">
              <a:ln>
                <a:noFill/>
              </a:ln>
              <a:solidFill>
                <a:schemeClr val="bg1">
                  <a:lumMod val="65000"/>
                </a:schemeClr>
              </a:solidFill>
              <a:effectLst/>
              <a:uLnTx/>
              <a:uFillTx/>
              <a:ea typeface="+mn-ea"/>
              <a:cs typeface="+mn-cs"/>
            </a:endParaRPr>
          </a:p>
        </p:txBody>
      </p:sp>
      <p:sp>
        <p:nvSpPr>
          <p:cNvPr id="6" name="TextBox 5">
            <a:extLst>
              <a:ext uri="{FF2B5EF4-FFF2-40B4-BE49-F238E27FC236}">
                <a16:creationId xmlns:a16="http://schemas.microsoft.com/office/drawing/2014/main" id="{348BD9AE-3D23-E94B-9839-2FE0FFC7F5FF}"/>
              </a:ext>
            </a:extLst>
          </p:cNvPr>
          <p:cNvSpPr txBox="1"/>
          <p:nvPr/>
        </p:nvSpPr>
        <p:spPr>
          <a:xfrm>
            <a:off x="1915374" y="4339458"/>
            <a:ext cx="400310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mj-lt"/>
                <a:ea typeface="+mn-ea"/>
                <a:cs typeface="+mn-cs"/>
              </a:rPr>
              <a:t>The </a:t>
            </a:r>
            <a:r>
              <a:rPr kumimoji="0" lang="en-US" sz="2400" b="0" i="1" u="none" strike="noStrike" kern="1200" cap="none" spc="0" normalizeH="0" baseline="0" noProof="0" dirty="0">
                <a:ln>
                  <a:noFill/>
                </a:ln>
                <a:solidFill>
                  <a:schemeClr val="accent6"/>
                </a:solidFill>
                <a:effectLst/>
                <a:uLnTx/>
                <a:uFillTx/>
                <a:latin typeface="+mj-lt"/>
                <a:ea typeface="+mn-ea"/>
                <a:cs typeface="+mn-cs"/>
              </a:rPr>
              <a:t>more</a:t>
            </a:r>
            <a:r>
              <a:rPr kumimoji="0" lang="en-US" sz="2400" b="0" i="1" u="none" strike="noStrike" kern="1200" cap="none" spc="0" normalizeH="0" baseline="0" noProof="0">
                <a:ln>
                  <a:noFill/>
                </a:ln>
                <a:solidFill>
                  <a:prstClr val="black"/>
                </a:solidFill>
                <a:effectLst/>
                <a:uLnTx/>
                <a:uFillTx/>
                <a:latin typeface="+mj-lt"/>
                <a:ea typeface="+mn-ea"/>
                <a:cs typeface="+mn-cs"/>
              </a:rPr>
              <a:t> everyone uses a resource, the </a:t>
            </a:r>
            <a:r>
              <a:rPr kumimoji="0" lang="en-US" sz="2400" b="0" i="1" u="none" strike="noStrike" kern="1200" cap="none" spc="0" normalizeH="0" baseline="0" noProof="0" dirty="0">
                <a:ln>
                  <a:noFill/>
                </a:ln>
                <a:solidFill>
                  <a:schemeClr val="accent6"/>
                </a:solidFill>
                <a:effectLst/>
                <a:uLnTx/>
                <a:uFillTx/>
                <a:latin typeface="+mj-lt"/>
                <a:ea typeface="+mn-ea"/>
                <a:cs typeface="+mn-cs"/>
              </a:rPr>
              <a:t>less </a:t>
            </a:r>
            <a:r>
              <a:rPr kumimoji="0" lang="en-US" sz="2400" b="0" i="1" u="none" strike="noStrike" kern="1200" cap="none" spc="0" normalizeH="0" baseline="0" noProof="0">
                <a:ln>
                  <a:noFill/>
                </a:ln>
                <a:solidFill>
                  <a:prstClr val="black"/>
                </a:solidFill>
                <a:effectLst/>
                <a:uLnTx/>
                <a:uFillTx/>
                <a:latin typeface="+mj-lt"/>
                <a:ea typeface="+mn-ea"/>
                <a:cs typeface="+mn-cs"/>
              </a:rPr>
              <a:t>valuable it becomes.</a:t>
            </a:r>
            <a:endParaRPr kumimoji="0" lang="en-US" sz="2400" b="0" i="0" u="none" strike="noStrike" kern="1200" cap="none" spc="0" normalizeH="0" baseline="0" noProof="0">
              <a:ln>
                <a:noFill/>
              </a:ln>
              <a:solidFill>
                <a:prstClr val="black"/>
              </a:solidFill>
              <a:effectLst/>
              <a:uLnTx/>
              <a:uFillTx/>
              <a:latin typeface="+mj-lt"/>
              <a:ea typeface="+mn-ea"/>
              <a:cs typeface="+mn-cs"/>
            </a:endParaRPr>
          </a:p>
        </p:txBody>
      </p:sp>
      <p:sp>
        <p:nvSpPr>
          <p:cNvPr id="10" name="Rectangle 9">
            <a:extLst>
              <a:ext uri="{FF2B5EF4-FFF2-40B4-BE49-F238E27FC236}">
                <a16:creationId xmlns:a16="http://schemas.microsoft.com/office/drawing/2014/main" id="{B5AD9556-2D98-4104-8AE1-1ACE91393637}"/>
              </a:ext>
            </a:extLst>
          </p:cNvPr>
          <p:cNvSpPr/>
          <p:nvPr/>
        </p:nvSpPr>
        <p:spPr>
          <a:xfrm>
            <a:off x="0" y="2077278"/>
            <a:ext cx="12192000" cy="18288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11" name="Straight Connector 10">
            <a:extLst>
              <a:ext uri="{FF2B5EF4-FFF2-40B4-BE49-F238E27FC236}">
                <a16:creationId xmlns:a16="http://schemas.microsoft.com/office/drawing/2014/main" id="{F60B117A-E8F3-401C-83BF-1890900DB7B9}"/>
              </a:ext>
            </a:extLst>
          </p:cNvPr>
          <p:cNvCxnSpPr/>
          <p:nvPr/>
        </p:nvCxnSpPr>
        <p:spPr>
          <a:xfrm>
            <a:off x="495300" y="2077278"/>
            <a:ext cx="11312072" cy="0"/>
          </a:xfrm>
          <a:prstGeom prst="line">
            <a:avLst/>
          </a:prstGeom>
          <a:ln w="3175" cap="rnd">
            <a:solidFill>
              <a:srgbClr val="9A9D9E"/>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7318C42-5B08-4CCE-8276-90FD9593F1C0}"/>
              </a:ext>
            </a:extLst>
          </p:cNvPr>
          <p:cNvCxnSpPr/>
          <p:nvPr/>
        </p:nvCxnSpPr>
        <p:spPr>
          <a:xfrm>
            <a:off x="495300" y="3906078"/>
            <a:ext cx="11312072" cy="0"/>
          </a:xfrm>
          <a:prstGeom prst="line">
            <a:avLst/>
          </a:prstGeom>
          <a:ln w="3175" cap="rnd">
            <a:solidFill>
              <a:srgbClr val="9A9D9E"/>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7DFEE7-0CE1-2647-B824-BD7CA6301949}"/>
              </a:ext>
            </a:extLst>
          </p:cNvPr>
          <p:cNvSpPr>
            <a:spLocks noGrp="1"/>
          </p:cNvSpPr>
          <p:nvPr>
            <p:ph idx="1"/>
          </p:nvPr>
        </p:nvSpPr>
        <p:spPr>
          <a:xfrm>
            <a:off x="495300" y="2302295"/>
            <a:ext cx="11315700" cy="1337785"/>
          </a:xfrm>
        </p:spPr>
        <p:txBody>
          <a:bodyPr>
            <a:normAutofit/>
          </a:bodyPr>
          <a:lstStyle/>
          <a:p>
            <a:pPr marL="0" indent="0">
              <a:buNone/>
            </a:pPr>
            <a:r>
              <a:rPr lang="en-US" sz="2000" dirty="0"/>
              <a:t>A situation in </a:t>
            </a:r>
            <a:r>
              <a:rPr lang="en-US" sz="2000" b="1" dirty="0">
                <a:solidFill>
                  <a:schemeClr val="accent6"/>
                </a:solidFill>
              </a:rPr>
              <a:t>economic science </a:t>
            </a:r>
            <a:r>
              <a:rPr lang="en-US" sz="2000" dirty="0"/>
              <a:t>when individual users, who have </a:t>
            </a:r>
            <a:r>
              <a:rPr lang="en-US" sz="2000" b="1" dirty="0">
                <a:solidFill>
                  <a:schemeClr val="accent6"/>
                </a:solidFill>
              </a:rPr>
              <a:t>open access to a resource </a:t>
            </a:r>
            <a:r>
              <a:rPr lang="en-US" sz="2000" dirty="0"/>
              <a:t>unhampered by shared social structures or </a:t>
            </a:r>
            <a:r>
              <a:rPr lang="en-US" sz="2000" b="1" dirty="0">
                <a:solidFill>
                  <a:schemeClr val="accent6"/>
                </a:solidFill>
              </a:rPr>
              <a:t>formal rules </a:t>
            </a:r>
            <a:r>
              <a:rPr lang="en-US" sz="2000" dirty="0"/>
              <a:t>that govern access and use, act independently according to their own</a:t>
            </a:r>
            <a:r>
              <a:rPr lang="en-US" sz="2000" dirty="0">
                <a:solidFill>
                  <a:srgbClr val="E87722"/>
                </a:solidFill>
              </a:rPr>
              <a:t> </a:t>
            </a:r>
            <a:r>
              <a:rPr lang="en-US" sz="2000" b="1" dirty="0">
                <a:solidFill>
                  <a:schemeClr val="accent6"/>
                </a:solidFill>
              </a:rPr>
              <a:t>self-interest</a:t>
            </a:r>
            <a:r>
              <a:rPr lang="en-US" sz="2000" dirty="0"/>
              <a:t> and, contrary to the common good of all users, cause depletion of the resource through their </a:t>
            </a:r>
            <a:r>
              <a:rPr lang="en-US" sz="2000" b="1" dirty="0">
                <a:solidFill>
                  <a:schemeClr val="accent6"/>
                </a:solidFill>
              </a:rPr>
              <a:t>uncoordinated</a:t>
            </a:r>
            <a:r>
              <a:rPr lang="en-US" sz="2000" dirty="0"/>
              <a:t> action.</a:t>
            </a:r>
          </a:p>
        </p:txBody>
      </p:sp>
      <p:sp>
        <p:nvSpPr>
          <p:cNvPr id="13" name="Arrow: Pentagon 12">
            <a:extLst>
              <a:ext uri="{FF2B5EF4-FFF2-40B4-BE49-F238E27FC236}">
                <a16:creationId xmlns:a16="http://schemas.microsoft.com/office/drawing/2014/main" id="{6F5DC65E-9402-43A5-AF1F-C88CB5F770E3}"/>
              </a:ext>
            </a:extLst>
          </p:cNvPr>
          <p:cNvSpPr/>
          <p:nvPr/>
        </p:nvSpPr>
        <p:spPr>
          <a:xfrm>
            <a:off x="-1" y="4434767"/>
            <a:ext cx="1834905" cy="1002142"/>
          </a:xfrm>
          <a:prstGeom prst="homePlate">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592579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EAC7-1EAE-178C-CF33-EDD55C80095E}"/>
              </a:ext>
            </a:extLst>
          </p:cNvPr>
          <p:cNvSpPr>
            <a:spLocks noGrp="1"/>
          </p:cNvSpPr>
          <p:nvPr>
            <p:ph type="title"/>
          </p:nvPr>
        </p:nvSpPr>
        <p:spPr/>
        <p:txBody>
          <a:bodyPr/>
          <a:lstStyle/>
          <a:p>
            <a:r>
              <a:rPr lang="en-US" dirty="0"/>
              <a:t>Causal Loop Diagram for </a:t>
            </a:r>
            <a:r>
              <a:rPr lang="en-US" dirty="0">
                <a:solidFill>
                  <a:schemeClr val="tx2"/>
                </a:solidFill>
              </a:rPr>
              <a:t>Individual</a:t>
            </a:r>
            <a:r>
              <a:rPr lang="en-US" dirty="0"/>
              <a:t> Farmer</a:t>
            </a:r>
          </a:p>
        </p:txBody>
      </p:sp>
      <p:sp>
        <p:nvSpPr>
          <p:cNvPr id="5" name="TextBox 4">
            <a:extLst>
              <a:ext uri="{FF2B5EF4-FFF2-40B4-BE49-F238E27FC236}">
                <a16:creationId xmlns:a16="http://schemas.microsoft.com/office/drawing/2014/main" id="{832EE7CE-91BC-A4CD-980B-03FF3B75F34D}"/>
              </a:ext>
            </a:extLst>
          </p:cNvPr>
          <p:cNvSpPr txBox="1"/>
          <p:nvPr/>
        </p:nvSpPr>
        <p:spPr>
          <a:xfrm>
            <a:off x="4635107" y="5019951"/>
            <a:ext cx="2732403" cy="369332"/>
          </a:xfrm>
          <a:prstGeom prst="rect">
            <a:avLst/>
          </a:prstGeom>
          <a:noFill/>
        </p:spPr>
        <p:txBody>
          <a:bodyPr wrap="square" rtlCol="0">
            <a:spAutoFit/>
          </a:bodyPr>
          <a:lstStyle/>
          <a:p>
            <a:pPr algn="ctr"/>
            <a:r>
              <a:rPr lang="en-US" b="1" dirty="0">
                <a:solidFill>
                  <a:schemeClr val="bg1">
                    <a:lumMod val="50000"/>
                  </a:schemeClr>
                </a:solidFill>
              </a:rPr>
              <a:t>Reinforcing Loop</a:t>
            </a:r>
          </a:p>
        </p:txBody>
      </p:sp>
      <p:sp>
        <p:nvSpPr>
          <p:cNvPr id="6" name="Oval 5">
            <a:extLst>
              <a:ext uri="{FF2B5EF4-FFF2-40B4-BE49-F238E27FC236}">
                <a16:creationId xmlns:a16="http://schemas.microsoft.com/office/drawing/2014/main" id="{C4D1F3D2-7535-6FCE-BF77-CD6AB13814AF}"/>
              </a:ext>
            </a:extLst>
          </p:cNvPr>
          <p:cNvSpPr/>
          <p:nvPr/>
        </p:nvSpPr>
        <p:spPr>
          <a:xfrm>
            <a:off x="6820930" y="2930733"/>
            <a:ext cx="2634637"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solidFill>
                  <a:schemeClr val="tx1"/>
                </a:solidFill>
              </a:rPr>
              <a:t>Use “Free” Commons</a:t>
            </a:r>
          </a:p>
        </p:txBody>
      </p:sp>
      <p:sp>
        <p:nvSpPr>
          <p:cNvPr id="7" name="Oval 6">
            <a:extLst>
              <a:ext uri="{FF2B5EF4-FFF2-40B4-BE49-F238E27FC236}">
                <a16:creationId xmlns:a16="http://schemas.microsoft.com/office/drawing/2014/main" id="{A2E22F2A-24FE-5EF1-A679-1A05E312A3E5}"/>
              </a:ext>
            </a:extLst>
          </p:cNvPr>
          <p:cNvSpPr/>
          <p:nvPr/>
        </p:nvSpPr>
        <p:spPr>
          <a:xfrm>
            <a:off x="5065329" y="1869240"/>
            <a:ext cx="1486302"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solidFill>
                  <a:schemeClr val="tx1"/>
                </a:solidFill>
              </a:rPr>
              <a:t>Fatten Cows</a:t>
            </a:r>
          </a:p>
        </p:txBody>
      </p:sp>
      <p:sp>
        <p:nvSpPr>
          <p:cNvPr id="8" name="Oval 7">
            <a:extLst>
              <a:ext uri="{FF2B5EF4-FFF2-40B4-BE49-F238E27FC236}">
                <a16:creationId xmlns:a16="http://schemas.microsoft.com/office/drawing/2014/main" id="{CF822554-6B5E-E78F-D8A1-58696E742970}"/>
              </a:ext>
            </a:extLst>
          </p:cNvPr>
          <p:cNvSpPr/>
          <p:nvPr/>
        </p:nvSpPr>
        <p:spPr>
          <a:xfrm>
            <a:off x="2580751" y="2808172"/>
            <a:ext cx="1802541"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dirty="0">
                <a:solidFill>
                  <a:schemeClr val="tx1"/>
                </a:solidFill>
              </a:rPr>
              <a:t>Get More Cows</a:t>
            </a:r>
          </a:p>
        </p:txBody>
      </p:sp>
      <p:cxnSp>
        <p:nvCxnSpPr>
          <p:cNvPr id="9" name="Curved Connector 8">
            <a:extLst>
              <a:ext uri="{FF2B5EF4-FFF2-40B4-BE49-F238E27FC236}">
                <a16:creationId xmlns:a16="http://schemas.microsoft.com/office/drawing/2014/main" id="{23E6B9CB-B3C7-108A-2141-6009FC2846DF}"/>
              </a:ext>
            </a:extLst>
          </p:cNvPr>
          <p:cNvCxnSpPr>
            <a:cxnSpLocks/>
            <a:endCxn id="6" idx="4"/>
          </p:cNvCxnSpPr>
          <p:nvPr/>
        </p:nvCxnSpPr>
        <p:spPr>
          <a:xfrm flipV="1">
            <a:off x="6834024" y="3429000"/>
            <a:ext cx="1304225" cy="70678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F9526DE0-F246-5F28-4BE8-D8D86AEB1392}"/>
              </a:ext>
            </a:extLst>
          </p:cNvPr>
          <p:cNvCxnSpPr>
            <a:cxnSpLocks/>
            <a:stCxn id="6" idx="0"/>
            <a:endCxn id="7" idx="6"/>
          </p:cNvCxnSpPr>
          <p:nvPr/>
        </p:nvCxnSpPr>
        <p:spPr>
          <a:xfrm rot="16200000" flipV="1">
            <a:off x="6938761" y="1731245"/>
            <a:ext cx="812359" cy="158661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F529377-7835-E0E0-4917-753E09C80B29}"/>
              </a:ext>
            </a:extLst>
          </p:cNvPr>
          <p:cNvCxnSpPr>
            <a:cxnSpLocks/>
            <a:stCxn id="7" idx="2"/>
            <a:endCxn id="8" idx="0"/>
          </p:cNvCxnSpPr>
          <p:nvPr/>
        </p:nvCxnSpPr>
        <p:spPr>
          <a:xfrm rot="10800000" flipV="1">
            <a:off x="3482023" y="2118374"/>
            <a:ext cx="1583307" cy="68979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0BEAC6B-2D20-D3F5-3CBE-3D9B2273E871}"/>
              </a:ext>
            </a:extLst>
          </p:cNvPr>
          <p:cNvCxnSpPr>
            <a:cxnSpLocks/>
            <a:stCxn id="8" idx="4"/>
            <a:endCxn id="15" idx="2"/>
          </p:cNvCxnSpPr>
          <p:nvPr/>
        </p:nvCxnSpPr>
        <p:spPr>
          <a:xfrm rot="16200000" flipH="1">
            <a:off x="3732900" y="3055561"/>
            <a:ext cx="951314" cy="145307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1E4CB2-E135-5D0A-2783-27C301D7C0B1}"/>
              </a:ext>
            </a:extLst>
          </p:cNvPr>
          <p:cNvSpPr txBox="1"/>
          <p:nvPr/>
        </p:nvSpPr>
        <p:spPr>
          <a:xfrm>
            <a:off x="3634521" y="1836713"/>
            <a:ext cx="706155" cy="369332"/>
          </a:xfrm>
          <a:prstGeom prst="rect">
            <a:avLst/>
          </a:prstGeom>
          <a:noFill/>
        </p:spPr>
        <p:txBody>
          <a:bodyPr wrap="none" rtlCol="0">
            <a:spAutoFit/>
          </a:bodyPr>
          <a:lstStyle/>
          <a:p>
            <a:r>
              <a:rPr lang="en-US" dirty="0"/>
              <a:t>Delay</a:t>
            </a:r>
          </a:p>
        </p:txBody>
      </p:sp>
      <p:sp>
        <p:nvSpPr>
          <p:cNvPr id="14" name="TextBox 13">
            <a:extLst>
              <a:ext uri="{FF2B5EF4-FFF2-40B4-BE49-F238E27FC236}">
                <a16:creationId xmlns:a16="http://schemas.microsoft.com/office/drawing/2014/main" id="{039876AE-D8FE-0527-D41D-4E48AD0488DA}"/>
              </a:ext>
            </a:extLst>
          </p:cNvPr>
          <p:cNvSpPr txBox="1"/>
          <p:nvPr/>
        </p:nvSpPr>
        <p:spPr>
          <a:xfrm>
            <a:off x="3068646" y="3225303"/>
            <a:ext cx="364202" cy="523220"/>
          </a:xfrm>
          <a:prstGeom prst="rect">
            <a:avLst/>
          </a:prstGeom>
          <a:noFill/>
        </p:spPr>
        <p:txBody>
          <a:bodyPr wrap="none" rtlCol="0">
            <a:spAutoFit/>
          </a:bodyPr>
          <a:lstStyle/>
          <a:p>
            <a:r>
              <a:rPr lang="en-US" sz="2800" dirty="0"/>
              <a:t>+</a:t>
            </a:r>
          </a:p>
        </p:txBody>
      </p:sp>
      <p:sp>
        <p:nvSpPr>
          <p:cNvPr id="15" name="Oval 14">
            <a:extLst>
              <a:ext uri="{FF2B5EF4-FFF2-40B4-BE49-F238E27FC236}">
                <a16:creationId xmlns:a16="http://schemas.microsoft.com/office/drawing/2014/main" id="{D0970BF5-796C-E63B-7565-DA6C5254AD7F}"/>
              </a:ext>
            </a:extLst>
          </p:cNvPr>
          <p:cNvSpPr/>
          <p:nvPr/>
        </p:nvSpPr>
        <p:spPr>
          <a:xfrm>
            <a:off x="4935092" y="3769414"/>
            <a:ext cx="1918736" cy="976678"/>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rPr>
              <a:t>Cows in</a:t>
            </a:r>
          </a:p>
          <a:p>
            <a:pPr algn="ctr"/>
            <a:r>
              <a:rPr lang="en-US" sz="2400" b="1" dirty="0">
                <a:solidFill>
                  <a:srgbClr val="002060"/>
                </a:solidFill>
              </a:rPr>
              <a:t>Herd</a:t>
            </a:r>
          </a:p>
        </p:txBody>
      </p:sp>
      <p:grpSp>
        <p:nvGrpSpPr>
          <p:cNvPr id="16" name="Group 15">
            <a:extLst>
              <a:ext uri="{FF2B5EF4-FFF2-40B4-BE49-F238E27FC236}">
                <a16:creationId xmlns:a16="http://schemas.microsoft.com/office/drawing/2014/main" id="{52D91595-838A-6182-4A27-AE49516B7A45}"/>
              </a:ext>
            </a:extLst>
          </p:cNvPr>
          <p:cNvGrpSpPr/>
          <p:nvPr/>
        </p:nvGrpSpPr>
        <p:grpSpPr>
          <a:xfrm>
            <a:off x="5911071" y="2766479"/>
            <a:ext cx="567994" cy="563043"/>
            <a:chOff x="7820025" y="1498443"/>
            <a:chExt cx="567994" cy="563043"/>
          </a:xfrm>
        </p:grpSpPr>
        <p:sp>
          <p:nvSpPr>
            <p:cNvPr id="17" name="Circular Arrow 16">
              <a:extLst>
                <a:ext uri="{FF2B5EF4-FFF2-40B4-BE49-F238E27FC236}">
                  <a16:creationId xmlns:a16="http://schemas.microsoft.com/office/drawing/2014/main" id="{8CE66506-5D03-D3FD-FC33-55B59ED461B8}"/>
                </a:ext>
              </a:extLst>
            </p:cNvPr>
            <p:cNvSpPr/>
            <p:nvPr/>
          </p:nvSpPr>
          <p:spPr>
            <a:xfrm flipH="1">
              <a:off x="7820025" y="1498443"/>
              <a:ext cx="567994" cy="563043"/>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03925D6E-C397-F5D8-A84F-E01C27748A3C}"/>
                </a:ext>
              </a:extLst>
            </p:cNvPr>
            <p:cNvSpPr txBox="1"/>
            <p:nvPr/>
          </p:nvSpPr>
          <p:spPr>
            <a:xfrm>
              <a:off x="7910263" y="1543020"/>
              <a:ext cx="407484"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sp>
        <p:nvSpPr>
          <p:cNvPr id="19" name="TextBox 18">
            <a:extLst>
              <a:ext uri="{FF2B5EF4-FFF2-40B4-BE49-F238E27FC236}">
                <a16:creationId xmlns:a16="http://schemas.microsoft.com/office/drawing/2014/main" id="{A2B55F8A-0D90-0E04-93CD-ADC5BD832128}"/>
              </a:ext>
            </a:extLst>
          </p:cNvPr>
          <p:cNvSpPr txBox="1"/>
          <p:nvPr/>
        </p:nvSpPr>
        <p:spPr>
          <a:xfrm>
            <a:off x="4915287" y="1585711"/>
            <a:ext cx="364202" cy="523220"/>
          </a:xfrm>
          <a:prstGeom prst="rect">
            <a:avLst/>
          </a:prstGeom>
          <a:noFill/>
        </p:spPr>
        <p:txBody>
          <a:bodyPr wrap="none" rtlCol="0">
            <a:spAutoFit/>
          </a:bodyPr>
          <a:lstStyle/>
          <a:p>
            <a:r>
              <a:rPr lang="en-US" sz="2800" dirty="0"/>
              <a:t>+</a:t>
            </a:r>
          </a:p>
        </p:txBody>
      </p:sp>
      <p:sp>
        <p:nvSpPr>
          <p:cNvPr id="20" name="TextBox 19">
            <a:extLst>
              <a:ext uri="{FF2B5EF4-FFF2-40B4-BE49-F238E27FC236}">
                <a16:creationId xmlns:a16="http://schemas.microsoft.com/office/drawing/2014/main" id="{CF12117B-F8B7-34AF-D921-94EF4906B108}"/>
              </a:ext>
            </a:extLst>
          </p:cNvPr>
          <p:cNvSpPr txBox="1"/>
          <p:nvPr/>
        </p:nvSpPr>
        <p:spPr>
          <a:xfrm>
            <a:off x="7684854" y="2013955"/>
            <a:ext cx="706155" cy="369332"/>
          </a:xfrm>
          <a:prstGeom prst="rect">
            <a:avLst/>
          </a:prstGeom>
          <a:noFill/>
        </p:spPr>
        <p:txBody>
          <a:bodyPr wrap="none" rtlCol="0">
            <a:spAutoFit/>
          </a:bodyPr>
          <a:lstStyle/>
          <a:p>
            <a:r>
              <a:rPr lang="en-US" dirty="0"/>
              <a:t>Delay</a:t>
            </a:r>
          </a:p>
        </p:txBody>
      </p:sp>
      <p:sp>
        <p:nvSpPr>
          <p:cNvPr id="41" name="Cross 40">
            <a:extLst>
              <a:ext uri="{FF2B5EF4-FFF2-40B4-BE49-F238E27FC236}">
                <a16:creationId xmlns:a16="http://schemas.microsoft.com/office/drawing/2014/main" id="{0A49DDA9-2A4F-1863-3A5B-A81406CA8391}"/>
              </a:ext>
            </a:extLst>
          </p:cNvPr>
          <p:cNvSpPr/>
          <p:nvPr/>
        </p:nvSpPr>
        <p:spPr>
          <a:xfrm>
            <a:off x="4900930" y="2808171"/>
            <a:ext cx="490835" cy="498268"/>
          </a:xfrm>
          <a:prstGeom prst="plus">
            <a:avLst>
              <a:gd name="adj" fmla="val 34773"/>
            </a:avLst>
          </a:prstGeom>
          <a:solidFill>
            <a:srgbClr val="00B050"/>
          </a:solidFill>
          <a:ln>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598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1344C86-AAC4-B627-CD9B-56B1D06F8C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3267" y="3879013"/>
            <a:ext cx="3572209" cy="1657515"/>
          </a:xfrm>
          <a:prstGeom prst="rect">
            <a:avLst/>
          </a:prstGeom>
        </p:spPr>
      </p:pic>
      <p:pic>
        <p:nvPicPr>
          <p:cNvPr id="34" name="Picture 33">
            <a:extLst>
              <a:ext uri="{FF2B5EF4-FFF2-40B4-BE49-F238E27FC236}">
                <a16:creationId xmlns:a16="http://schemas.microsoft.com/office/drawing/2014/main" id="{C6E42CAD-8076-E0D8-C228-03CF68211C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38788" y="1426174"/>
            <a:ext cx="3572209" cy="1530991"/>
          </a:xfrm>
          <a:prstGeom prst="rect">
            <a:avLst/>
          </a:prstGeom>
        </p:spPr>
      </p:pic>
      <p:sp>
        <p:nvSpPr>
          <p:cNvPr id="2" name="Title 1">
            <a:extLst>
              <a:ext uri="{FF2B5EF4-FFF2-40B4-BE49-F238E27FC236}">
                <a16:creationId xmlns:a16="http://schemas.microsoft.com/office/drawing/2014/main" id="{9572E6B9-2DAA-04CE-C22A-1449C11E3614}"/>
              </a:ext>
            </a:extLst>
          </p:cNvPr>
          <p:cNvSpPr>
            <a:spLocks noGrp="1"/>
          </p:cNvSpPr>
          <p:nvPr>
            <p:ph type="title"/>
          </p:nvPr>
        </p:nvSpPr>
        <p:spPr/>
        <p:txBody>
          <a:bodyPr/>
          <a:lstStyle/>
          <a:p>
            <a:r>
              <a:rPr lang="en-US" dirty="0"/>
              <a:t>Total Activity And Resource Limit</a:t>
            </a:r>
          </a:p>
        </p:txBody>
      </p:sp>
      <p:sp>
        <p:nvSpPr>
          <p:cNvPr id="7" name="Oval 6">
            <a:extLst>
              <a:ext uri="{FF2B5EF4-FFF2-40B4-BE49-F238E27FC236}">
                <a16:creationId xmlns:a16="http://schemas.microsoft.com/office/drawing/2014/main" id="{606DE29E-7553-7EAA-5C5E-8F288BD9DF79}"/>
              </a:ext>
            </a:extLst>
          </p:cNvPr>
          <p:cNvSpPr/>
          <p:nvPr/>
        </p:nvSpPr>
        <p:spPr bwMode="gray">
          <a:xfrm>
            <a:off x="4611076" y="2880798"/>
            <a:ext cx="2000739" cy="1049023"/>
          </a:xfrm>
          <a:prstGeom prst="ellipse">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r>
              <a:rPr lang="en-US" sz="2400" b="0" i="0" u="none" baseline="0" dirty="0">
                <a:solidFill>
                  <a:srgbClr val="002060"/>
                </a:solidFill>
              </a:rPr>
              <a:t>Total Activity</a:t>
            </a:r>
          </a:p>
        </p:txBody>
      </p:sp>
      <p:cxnSp>
        <p:nvCxnSpPr>
          <p:cNvPr id="9" name="Curved Connector 8">
            <a:extLst>
              <a:ext uri="{FF2B5EF4-FFF2-40B4-BE49-F238E27FC236}">
                <a16:creationId xmlns:a16="http://schemas.microsoft.com/office/drawing/2014/main" id="{EAC470FF-3563-AF3D-72B1-7EDF4DBCE6C4}"/>
              </a:ext>
            </a:extLst>
          </p:cNvPr>
          <p:cNvCxnSpPr>
            <a:cxnSpLocks/>
          </p:cNvCxnSpPr>
          <p:nvPr/>
        </p:nvCxnSpPr>
        <p:spPr bwMode="gray">
          <a:xfrm rot="16200000" flipH="1">
            <a:off x="4007217" y="2577926"/>
            <a:ext cx="291854" cy="1025280"/>
          </a:xfrm>
          <a:prstGeom prst="curvedConnector2">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71AB49DC-BC1D-868F-C51B-4A7D977487E9}"/>
              </a:ext>
            </a:extLst>
          </p:cNvPr>
          <p:cNvCxnSpPr>
            <a:cxnSpLocks/>
          </p:cNvCxnSpPr>
          <p:nvPr/>
        </p:nvCxnSpPr>
        <p:spPr bwMode="gray">
          <a:xfrm rot="5400000" flipH="1" flipV="1">
            <a:off x="3886582" y="3174688"/>
            <a:ext cx="372910" cy="1185494"/>
          </a:xfrm>
          <a:prstGeom prst="curvedConnector2">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8CD70A0-97F3-A948-BEB0-762AE49E2F95}"/>
              </a:ext>
            </a:extLst>
          </p:cNvPr>
          <p:cNvSpPr/>
          <p:nvPr/>
        </p:nvSpPr>
        <p:spPr bwMode="gray">
          <a:xfrm>
            <a:off x="7582387" y="2944638"/>
            <a:ext cx="1805353" cy="916161"/>
          </a:xfrm>
          <a:prstGeom prst="rect">
            <a:avLst/>
          </a:prstGeom>
          <a:solidFill>
            <a:schemeClr val="bg2"/>
          </a:solidFill>
          <a:ln cap="rnd">
            <a:solidFill>
              <a:schemeClr val="tx1">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600"/>
              </a:spcBef>
            </a:pPr>
            <a:r>
              <a:rPr lang="en-US" sz="2400" dirty="0">
                <a:solidFill>
                  <a:srgbClr val="002060"/>
                </a:solidFill>
              </a:rPr>
              <a:t>Total</a:t>
            </a:r>
          </a:p>
          <a:p>
            <a:pPr algn="ctr">
              <a:spcBef>
                <a:spcPts val="600"/>
              </a:spcBef>
            </a:pPr>
            <a:r>
              <a:rPr lang="en-US" sz="2400" dirty="0">
                <a:solidFill>
                  <a:srgbClr val="002060"/>
                </a:solidFill>
              </a:rPr>
              <a:t>Gains</a:t>
            </a:r>
          </a:p>
        </p:txBody>
      </p:sp>
      <p:cxnSp>
        <p:nvCxnSpPr>
          <p:cNvPr id="20" name="Straight Arrow Connector 19">
            <a:extLst>
              <a:ext uri="{FF2B5EF4-FFF2-40B4-BE49-F238E27FC236}">
                <a16:creationId xmlns:a16="http://schemas.microsoft.com/office/drawing/2014/main" id="{1C96D3D6-C0FB-2360-5605-E902E17CB55F}"/>
              </a:ext>
            </a:extLst>
          </p:cNvPr>
          <p:cNvCxnSpPr>
            <a:cxnSpLocks/>
            <a:stCxn id="7" idx="6"/>
            <a:endCxn id="18" idx="1"/>
          </p:cNvCxnSpPr>
          <p:nvPr/>
        </p:nvCxnSpPr>
        <p:spPr bwMode="gray">
          <a:xfrm flipV="1">
            <a:off x="6611815" y="3402719"/>
            <a:ext cx="970572" cy="2591"/>
          </a:xfrm>
          <a:prstGeom prst="straightConnector1">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AA4377A-8819-0974-8219-68A9CCE42A07}"/>
              </a:ext>
            </a:extLst>
          </p:cNvPr>
          <p:cNvSpPr txBox="1"/>
          <p:nvPr/>
        </p:nvSpPr>
        <p:spPr bwMode="gray">
          <a:xfrm>
            <a:off x="6800076" y="3128771"/>
            <a:ext cx="458459" cy="215444"/>
          </a:xfrm>
          <a:prstGeom prst="rect">
            <a:avLst/>
          </a:prstGeom>
          <a:noFill/>
        </p:spPr>
        <p:txBody>
          <a:bodyPr vert="horz" wrap="none" lIns="0" tIns="0" rIns="0" bIns="0" rtlCol="0">
            <a:spAutoFit/>
          </a:bodyPr>
          <a:lstStyle/>
          <a:p>
            <a:pPr algn="l">
              <a:spcBef>
                <a:spcPts val="600"/>
              </a:spcBef>
            </a:pPr>
            <a:r>
              <a:rPr lang="en-US" sz="1400" dirty="0"/>
              <a:t>Delay</a:t>
            </a:r>
          </a:p>
        </p:txBody>
      </p:sp>
      <p:cxnSp>
        <p:nvCxnSpPr>
          <p:cNvPr id="27" name="Curved Connector 26">
            <a:extLst>
              <a:ext uri="{FF2B5EF4-FFF2-40B4-BE49-F238E27FC236}">
                <a16:creationId xmlns:a16="http://schemas.microsoft.com/office/drawing/2014/main" id="{AA9769CE-7E7F-EE49-FEB3-38ADD38C6450}"/>
              </a:ext>
            </a:extLst>
          </p:cNvPr>
          <p:cNvCxnSpPr>
            <a:cxnSpLocks/>
            <a:stCxn id="18" idx="0"/>
            <a:endCxn id="34" idx="3"/>
          </p:cNvCxnSpPr>
          <p:nvPr/>
        </p:nvCxnSpPr>
        <p:spPr bwMode="gray">
          <a:xfrm rot="16200000" flipV="1">
            <a:off x="6521547" y="981120"/>
            <a:ext cx="752968" cy="3174067"/>
          </a:xfrm>
          <a:prstGeom prst="curvedConnector2">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2252D4A-16F5-F058-604A-2B9366C6E31F}"/>
              </a:ext>
            </a:extLst>
          </p:cNvPr>
          <p:cNvCxnSpPr>
            <a:cxnSpLocks/>
            <a:stCxn id="18" idx="2"/>
          </p:cNvCxnSpPr>
          <p:nvPr/>
        </p:nvCxnSpPr>
        <p:spPr bwMode="gray">
          <a:xfrm rot="5400000">
            <a:off x="6361784" y="2584491"/>
            <a:ext cx="846972" cy="3399588"/>
          </a:xfrm>
          <a:prstGeom prst="curvedConnector2">
            <a:avLst/>
          </a:prstGeom>
          <a:ln w="57150" cap="rnd">
            <a:solidFill>
              <a:schemeClr val="accent6"/>
            </a:solidFill>
            <a:round/>
            <a:headEnd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39DA48B-4C38-F04E-62F5-23729AA0BCBC}"/>
              </a:ext>
            </a:extLst>
          </p:cNvPr>
          <p:cNvSpPr txBox="1"/>
          <p:nvPr/>
        </p:nvSpPr>
        <p:spPr bwMode="gray">
          <a:xfrm>
            <a:off x="9711592" y="3059521"/>
            <a:ext cx="932948" cy="569387"/>
          </a:xfrm>
          <a:prstGeom prst="rect">
            <a:avLst/>
          </a:prstGeom>
          <a:noFill/>
        </p:spPr>
        <p:txBody>
          <a:bodyPr vert="horz" wrap="none" lIns="0" tIns="0" rIns="0" bIns="0" rtlCol="0">
            <a:spAutoFit/>
          </a:bodyPr>
          <a:lstStyle/>
          <a:p>
            <a:pPr algn="l">
              <a:spcBef>
                <a:spcPts val="600"/>
              </a:spcBef>
            </a:pPr>
            <a:r>
              <a:rPr lang="en-US" sz="1600" b="1" dirty="0"/>
              <a:t>Resource</a:t>
            </a:r>
          </a:p>
          <a:p>
            <a:pPr algn="l">
              <a:spcBef>
                <a:spcPts val="600"/>
              </a:spcBef>
            </a:pPr>
            <a:r>
              <a:rPr lang="en-US" sz="1600" b="1" dirty="0"/>
              <a:t>Limited!</a:t>
            </a:r>
          </a:p>
        </p:txBody>
      </p:sp>
      <p:sp>
        <p:nvSpPr>
          <p:cNvPr id="37" name="Circular Arrow 36">
            <a:extLst>
              <a:ext uri="{FF2B5EF4-FFF2-40B4-BE49-F238E27FC236}">
                <a16:creationId xmlns:a16="http://schemas.microsoft.com/office/drawing/2014/main" id="{BFDC3014-5AF3-A75F-B02A-82AC5110E6EC}"/>
              </a:ext>
            </a:extLst>
          </p:cNvPr>
          <p:cNvSpPr/>
          <p:nvPr/>
        </p:nvSpPr>
        <p:spPr>
          <a:xfrm flipV="1">
            <a:off x="6240388" y="2355872"/>
            <a:ext cx="544882" cy="524277"/>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F0B9787A-2CE8-746E-D080-3B8BF4144835}"/>
              </a:ext>
            </a:extLst>
          </p:cNvPr>
          <p:cNvSpPr txBox="1"/>
          <p:nvPr/>
        </p:nvSpPr>
        <p:spPr bwMode="gray">
          <a:xfrm>
            <a:off x="6442923" y="2494899"/>
            <a:ext cx="136256" cy="246221"/>
          </a:xfrm>
          <a:prstGeom prst="rect">
            <a:avLst/>
          </a:prstGeom>
          <a:noFill/>
        </p:spPr>
        <p:txBody>
          <a:bodyPr vert="horz" wrap="none" lIns="0" tIns="0" rIns="0" bIns="0" rtlCol="0">
            <a:spAutoFit/>
          </a:bodyPr>
          <a:lstStyle/>
          <a:p>
            <a:pPr algn="l">
              <a:spcBef>
                <a:spcPts val="600"/>
              </a:spcBef>
            </a:pPr>
            <a:r>
              <a:rPr lang="en-US" sz="1600" dirty="0"/>
              <a:t>B</a:t>
            </a:r>
          </a:p>
        </p:txBody>
      </p:sp>
      <p:sp>
        <p:nvSpPr>
          <p:cNvPr id="39" name="Circular Arrow 38">
            <a:extLst>
              <a:ext uri="{FF2B5EF4-FFF2-40B4-BE49-F238E27FC236}">
                <a16:creationId xmlns:a16="http://schemas.microsoft.com/office/drawing/2014/main" id="{F7BAA806-6E5D-344D-6F1A-F7428FBF1644}"/>
              </a:ext>
            </a:extLst>
          </p:cNvPr>
          <p:cNvSpPr/>
          <p:nvPr/>
        </p:nvSpPr>
        <p:spPr>
          <a:xfrm flipH="1" flipV="1">
            <a:off x="6339374" y="3866205"/>
            <a:ext cx="544882" cy="524277"/>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BA84C4C4-2AC9-EF41-F481-134CC8E98094}"/>
              </a:ext>
            </a:extLst>
          </p:cNvPr>
          <p:cNvSpPr txBox="1"/>
          <p:nvPr/>
        </p:nvSpPr>
        <p:spPr bwMode="gray">
          <a:xfrm>
            <a:off x="6543687" y="4014359"/>
            <a:ext cx="136256" cy="246221"/>
          </a:xfrm>
          <a:prstGeom prst="rect">
            <a:avLst/>
          </a:prstGeom>
          <a:noFill/>
        </p:spPr>
        <p:txBody>
          <a:bodyPr vert="horz" wrap="none" lIns="0" tIns="0" rIns="0" bIns="0" rtlCol="0">
            <a:spAutoFit/>
          </a:bodyPr>
          <a:lstStyle/>
          <a:p>
            <a:pPr algn="l">
              <a:spcBef>
                <a:spcPts val="600"/>
              </a:spcBef>
            </a:pPr>
            <a:r>
              <a:rPr lang="en-US" sz="1600" dirty="0"/>
              <a:t>B</a:t>
            </a:r>
          </a:p>
        </p:txBody>
      </p:sp>
    </p:spTree>
    <p:extLst>
      <p:ext uri="{BB962C8B-B14F-4D97-AF65-F5344CB8AC3E}">
        <p14:creationId xmlns:p14="http://schemas.microsoft.com/office/powerpoint/2010/main" val="3115466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6E50-9B0E-9B17-4E30-F4D1EF25A481}"/>
              </a:ext>
            </a:extLst>
          </p:cNvPr>
          <p:cNvSpPr>
            <a:spLocks noGrp="1"/>
          </p:cNvSpPr>
          <p:nvPr>
            <p:ph type="title"/>
          </p:nvPr>
        </p:nvSpPr>
        <p:spPr/>
        <p:txBody>
          <a:bodyPr/>
          <a:lstStyle/>
          <a:p>
            <a:r>
              <a:rPr lang="en-US" dirty="0"/>
              <a:t>Utility is a Non-linear Function of Usage</a:t>
            </a:r>
          </a:p>
        </p:txBody>
      </p:sp>
      <p:sp>
        <p:nvSpPr>
          <p:cNvPr id="5" name="Slide Number Placeholder 4">
            <a:extLst>
              <a:ext uri="{FF2B5EF4-FFF2-40B4-BE49-F238E27FC236}">
                <a16:creationId xmlns:a16="http://schemas.microsoft.com/office/drawing/2014/main" id="{3C2657DE-8CDF-1755-C8D1-281631B205E7}"/>
              </a:ext>
            </a:extLst>
          </p:cNvPr>
          <p:cNvSpPr>
            <a:spLocks noGrp="1"/>
          </p:cNvSpPr>
          <p:nvPr>
            <p:ph type="sldNum" sz="quarter" idx="12"/>
          </p:nvPr>
        </p:nvSpPr>
        <p:spPr/>
        <p:txBody>
          <a:bodyPr/>
          <a:lstStyle/>
          <a:p>
            <a:fld id="{3310D8EA-3107-4873-B9AB-DD7D3E79053A}" type="slidenum">
              <a:rPr lang="en-US" smtClean="0"/>
              <a:pPr/>
              <a:t>38</a:t>
            </a:fld>
            <a:endParaRPr lang="en-US"/>
          </a:p>
        </p:txBody>
      </p:sp>
      <p:cxnSp>
        <p:nvCxnSpPr>
          <p:cNvPr id="8" name="Straight Arrow Connector 7">
            <a:extLst>
              <a:ext uri="{FF2B5EF4-FFF2-40B4-BE49-F238E27FC236}">
                <a16:creationId xmlns:a16="http://schemas.microsoft.com/office/drawing/2014/main" id="{92BB7DCA-775F-E5B3-DEA2-C184B4EFD915}"/>
              </a:ext>
            </a:extLst>
          </p:cNvPr>
          <p:cNvCxnSpPr>
            <a:cxnSpLocks/>
          </p:cNvCxnSpPr>
          <p:nvPr/>
        </p:nvCxnSpPr>
        <p:spPr>
          <a:xfrm flipV="1">
            <a:off x="3555666" y="1861114"/>
            <a:ext cx="0" cy="3200399"/>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86ACCF9-7707-D9EA-D855-092DC2F38EE9}"/>
              </a:ext>
            </a:extLst>
          </p:cNvPr>
          <p:cNvCxnSpPr>
            <a:cxnSpLocks/>
          </p:cNvCxnSpPr>
          <p:nvPr/>
        </p:nvCxnSpPr>
        <p:spPr>
          <a:xfrm>
            <a:off x="3555666" y="5061513"/>
            <a:ext cx="6490377" cy="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EABB38-90CA-C0C1-3972-0BDA08F0EF8E}"/>
              </a:ext>
            </a:extLst>
          </p:cNvPr>
          <p:cNvSpPr txBox="1"/>
          <p:nvPr/>
        </p:nvSpPr>
        <p:spPr>
          <a:xfrm>
            <a:off x="702842" y="1789705"/>
            <a:ext cx="2363147" cy="954107"/>
          </a:xfrm>
          <a:prstGeom prst="rect">
            <a:avLst/>
          </a:prstGeom>
          <a:noFill/>
        </p:spPr>
        <p:txBody>
          <a:bodyPr wrap="none" rtlCol="0">
            <a:spAutoFit/>
          </a:bodyPr>
          <a:lstStyle/>
          <a:p>
            <a:r>
              <a:rPr lang="en-US" sz="2800" dirty="0"/>
              <a:t>Usefulness to</a:t>
            </a:r>
          </a:p>
          <a:p>
            <a:r>
              <a:rPr lang="en-US" sz="2800" dirty="0"/>
              <a:t>all Farmers</a:t>
            </a:r>
          </a:p>
        </p:txBody>
      </p:sp>
      <p:sp>
        <p:nvSpPr>
          <p:cNvPr id="12" name="Freeform 11">
            <a:extLst>
              <a:ext uri="{FF2B5EF4-FFF2-40B4-BE49-F238E27FC236}">
                <a16:creationId xmlns:a16="http://schemas.microsoft.com/office/drawing/2014/main" id="{9D080C09-7A21-8D77-5B61-99E8EB533740}"/>
              </a:ext>
            </a:extLst>
          </p:cNvPr>
          <p:cNvSpPr/>
          <p:nvPr/>
        </p:nvSpPr>
        <p:spPr>
          <a:xfrm>
            <a:off x="3555665" y="2412752"/>
            <a:ext cx="5578071" cy="2554659"/>
          </a:xfrm>
          <a:custGeom>
            <a:avLst/>
            <a:gdLst>
              <a:gd name="connsiteX0" fmla="*/ 0 w 3484606"/>
              <a:gd name="connsiteY0" fmla="*/ 0 h 1631092"/>
              <a:gd name="connsiteX1" fmla="*/ 852617 w 3484606"/>
              <a:gd name="connsiteY1" fmla="*/ 61784 h 1631092"/>
              <a:gd name="connsiteX2" fmla="*/ 1742303 w 3484606"/>
              <a:gd name="connsiteY2" fmla="*/ 148281 h 1631092"/>
              <a:gd name="connsiteX3" fmla="*/ 2199503 w 3484606"/>
              <a:gd name="connsiteY3" fmla="*/ 963827 h 1631092"/>
              <a:gd name="connsiteX4" fmla="*/ 2471352 w 3484606"/>
              <a:gd name="connsiteY4" fmla="*/ 1507524 h 1631092"/>
              <a:gd name="connsiteX5" fmla="*/ 3484606 w 3484606"/>
              <a:gd name="connsiteY5" fmla="*/ 1631092 h 1631092"/>
              <a:gd name="connsiteX0" fmla="*/ 0 w 3484606"/>
              <a:gd name="connsiteY0" fmla="*/ 0 h 1631092"/>
              <a:gd name="connsiteX1" fmla="*/ 852617 w 3484606"/>
              <a:gd name="connsiteY1" fmla="*/ 61784 h 1631092"/>
              <a:gd name="connsiteX2" fmla="*/ 1742303 w 3484606"/>
              <a:gd name="connsiteY2" fmla="*/ 148281 h 1631092"/>
              <a:gd name="connsiteX3" fmla="*/ 2113005 w 3484606"/>
              <a:gd name="connsiteY3" fmla="*/ 840259 h 1631092"/>
              <a:gd name="connsiteX4" fmla="*/ 2471352 w 3484606"/>
              <a:gd name="connsiteY4" fmla="*/ 1507524 h 1631092"/>
              <a:gd name="connsiteX5" fmla="*/ 3484606 w 3484606"/>
              <a:gd name="connsiteY5" fmla="*/ 1631092 h 1631092"/>
              <a:gd name="connsiteX0" fmla="*/ 0 w 3484606"/>
              <a:gd name="connsiteY0" fmla="*/ 0 h 1631092"/>
              <a:gd name="connsiteX1" fmla="*/ 852617 w 3484606"/>
              <a:gd name="connsiteY1" fmla="*/ 61784 h 1631092"/>
              <a:gd name="connsiteX2" fmla="*/ 1742303 w 3484606"/>
              <a:gd name="connsiteY2" fmla="*/ 148281 h 1631092"/>
              <a:gd name="connsiteX3" fmla="*/ 2113005 w 3484606"/>
              <a:gd name="connsiteY3" fmla="*/ 840259 h 1631092"/>
              <a:gd name="connsiteX4" fmla="*/ 2471352 w 3484606"/>
              <a:gd name="connsiteY4" fmla="*/ 1507524 h 1631092"/>
              <a:gd name="connsiteX5" fmla="*/ 3484606 w 3484606"/>
              <a:gd name="connsiteY5" fmla="*/ 1631092 h 1631092"/>
              <a:gd name="connsiteX0" fmla="*/ 0 w 3484606"/>
              <a:gd name="connsiteY0" fmla="*/ 0 h 1631092"/>
              <a:gd name="connsiteX1" fmla="*/ 860336 w 3484606"/>
              <a:gd name="connsiteY1" fmla="*/ 28688 h 1631092"/>
              <a:gd name="connsiteX2" fmla="*/ 1742303 w 3484606"/>
              <a:gd name="connsiteY2" fmla="*/ 148281 h 1631092"/>
              <a:gd name="connsiteX3" fmla="*/ 2113005 w 3484606"/>
              <a:gd name="connsiteY3" fmla="*/ 840259 h 1631092"/>
              <a:gd name="connsiteX4" fmla="*/ 2471352 w 3484606"/>
              <a:gd name="connsiteY4" fmla="*/ 1507524 h 1631092"/>
              <a:gd name="connsiteX5" fmla="*/ 3484606 w 3484606"/>
              <a:gd name="connsiteY5" fmla="*/ 1631092 h 163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4606" h="1631092">
                <a:moveTo>
                  <a:pt x="0" y="0"/>
                </a:moveTo>
                <a:lnTo>
                  <a:pt x="860336" y="28688"/>
                </a:lnTo>
                <a:cubicBezTo>
                  <a:pt x="1150720" y="53402"/>
                  <a:pt x="1533525" y="13019"/>
                  <a:pt x="1742303" y="148281"/>
                </a:cubicBezTo>
                <a:cubicBezTo>
                  <a:pt x="1951081" y="283543"/>
                  <a:pt x="1991497" y="613719"/>
                  <a:pt x="2113005" y="840259"/>
                </a:cubicBezTo>
                <a:cubicBezTo>
                  <a:pt x="2234513" y="1066799"/>
                  <a:pt x="2294239" y="1371599"/>
                  <a:pt x="2471352" y="1507524"/>
                </a:cubicBezTo>
                <a:cubicBezTo>
                  <a:pt x="2685536" y="1618735"/>
                  <a:pt x="3085071" y="1624913"/>
                  <a:pt x="3484606" y="1631092"/>
                </a:cubicBezTo>
              </a:path>
            </a:pathLst>
          </a:cu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49AFE1-3080-092C-5F3A-EC63678A4074}"/>
              </a:ext>
            </a:extLst>
          </p:cNvPr>
          <p:cNvSpPr txBox="1"/>
          <p:nvPr/>
        </p:nvSpPr>
        <p:spPr>
          <a:xfrm>
            <a:off x="7186123" y="5251028"/>
            <a:ext cx="2884123" cy="523220"/>
          </a:xfrm>
          <a:prstGeom prst="rect">
            <a:avLst/>
          </a:prstGeom>
          <a:noFill/>
        </p:spPr>
        <p:txBody>
          <a:bodyPr wrap="none" rtlCol="0">
            <a:spAutoFit/>
          </a:bodyPr>
          <a:lstStyle/>
          <a:p>
            <a:r>
              <a:rPr lang="en-US" sz="2800" dirty="0"/>
              <a:t>Collective Usage</a:t>
            </a:r>
          </a:p>
        </p:txBody>
      </p:sp>
      <p:cxnSp>
        <p:nvCxnSpPr>
          <p:cNvPr id="15" name="Straight Arrow Connector 14">
            <a:extLst>
              <a:ext uri="{FF2B5EF4-FFF2-40B4-BE49-F238E27FC236}">
                <a16:creationId xmlns:a16="http://schemas.microsoft.com/office/drawing/2014/main" id="{17FC6B33-5D05-2A96-1F1C-834E25AFAC55}"/>
              </a:ext>
            </a:extLst>
          </p:cNvPr>
          <p:cNvCxnSpPr>
            <a:cxnSpLocks/>
          </p:cNvCxnSpPr>
          <p:nvPr/>
        </p:nvCxnSpPr>
        <p:spPr>
          <a:xfrm flipH="1">
            <a:off x="6664929" y="2266759"/>
            <a:ext cx="1383232" cy="387792"/>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4BF1ED-F634-D66C-3ECF-61232AFAC62C}"/>
              </a:ext>
            </a:extLst>
          </p:cNvPr>
          <p:cNvSpPr txBox="1"/>
          <p:nvPr/>
        </p:nvSpPr>
        <p:spPr>
          <a:xfrm>
            <a:off x="8156790" y="1875324"/>
            <a:ext cx="3063659" cy="523220"/>
          </a:xfrm>
          <a:prstGeom prst="rect">
            <a:avLst/>
          </a:prstGeom>
          <a:noFill/>
          <a:ln>
            <a:noFill/>
          </a:ln>
        </p:spPr>
        <p:txBody>
          <a:bodyPr wrap="none" rtlCol="0">
            <a:spAutoFit/>
          </a:bodyPr>
          <a:lstStyle/>
          <a:p>
            <a:r>
              <a:rPr lang="en-US" sz="2800" dirty="0">
                <a:solidFill>
                  <a:srgbClr val="FF0000"/>
                </a:solidFill>
              </a:rPr>
              <a:t>Overgrazing Point</a:t>
            </a:r>
          </a:p>
        </p:txBody>
      </p:sp>
      <p:cxnSp>
        <p:nvCxnSpPr>
          <p:cNvPr id="20" name="Straight Arrow Connector 19">
            <a:extLst>
              <a:ext uri="{FF2B5EF4-FFF2-40B4-BE49-F238E27FC236}">
                <a16:creationId xmlns:a16="http://schemas.microsoft.com/office/drawing/2014/main" id="{DE44D293-754C-675B-D578-9B0B36DB9BE6}"/>
              </a:ext>
            </a:extLst>
          </p:cNvPr>
          <p:cNvCxnSpPr>
            <a:cxnSpLocks/>
          </p:cNvCxnSpPr>
          <p:nvPr/>
        </p:nvCxnSpPr>
        <p:spPr>
          <a:xfrm flipH="1">
            <a:off x="7750504" y="4203450"/>
            <a:ext cx="1383232" cy="387792"/>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827CA3-9A54-1FD6-DC60-BCCB5D1E8BEF}"/>
              </a:ext>
            </a:extLst>
          </p:cNvPr>
          <p:cNvSpPr txBox="1"/>
          <p:nvPr/>
        </p:nvSpPr>
        <p:spPr>
          <a:xfrm>
            <a:off x="9312450" y="3751176"/>
            <a:ext cx="2223686" cy="523220"/>
          </a:xfrm>
          <a:prstGeom prst="rect">
            <a:avLst/>
          </a:prstGeom>
          <a:noFill/>
          <a:ln>
            <a:noFill/>
          </a:ln>
        </p:spPr>
        <p:txBody>
          <a:bodyPr wrap="none" rtlCol="0">
            <a:spAutoFit/>
          </a:bodyPr>
          <a:lstStyle/>
          <a:p>
            <a:r>
              <a:rPr lang="en-US" sz="2800" dirty="0">
                <a:solidFill>
                  <a:srgbClr val="FF0000"/>
                </a:solidFill>
              </a:rPr>
              <a:t>Uselessness</a:t>
            </a:r>
          </a:p>
        </p:txBody>
      </p:sp>
    </p:spTree>
    <p:extLst>
      <p:ext uri="{BB962C8B-B14F-4D97-AF65-F5344CB8AC3E}">
        <p14:creationId xmlns:p14="http://schemas.microsoft.com/office/powerpoint/2010/main" val="3105423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7AAC7F7-8986-4C9E-B983-9FCE6E9E81B1}"/>
              </a:ext>
            </a:extLst>
          </p:cNvPr>
          <p:cNvGrpSpPr/>
          <p:nvPr/>
        </p:nvGrpSpPr>
        <p:grpSpPr>
          <a:xfrm>
            <a:off x="1021080" y="670560"/>
            <a:ext cx="9284410" cy="5259016"/>
            <a:chOff x="1021080" y="1371724"/>
            <a:chExt cx="9284410" cy="5001150"/>
          </a:xfrm>
          <a:effectLst>
            <a:outerShdw blurRad="63500" dist="114300" dir="5400000" algn="t" rotWithShape="0">
              <a:prstClr val="black">
                <a:alpha val="40000"/>
              </a:prstClr>
            </a:outerShdw>
          </a:effectLst>
          <a:scene3d>
            <a:camera prst="perspectiveRelaxedModerately"/>
            <a:lightRig rig="threePt" dir="t"/>
          </a:scene3d>
        </p:grpSpPr>
        <p:sp>
          <p:nvSpPr>
            <p:cNvPr id="29" name="Freeform 4">
              <a:extLst>
                <a:ext uri="{FF2B5EF4-FFF2-40B4-BE49-F238E27FC236}">
                  <a16:creationId xmlns:a16="http://schemas.microsoft.com/office/drawing/2014/main" id="{2C01A377-EA58-46B7-AEB4-F9768999CD43}"/>
                </a:ext>
              </a:extLst>
            </p:cNvPr>
            <p:cNvSpPr/>
            <p:nvPr/>
          </p:nvSpPr>
          <p:spPr>
            <a:xfrm>
              <a:off x="3778421" y="1371724"/>
              <a:ext cx="3418311" cy="1386257"/>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0 w 3919839"/>
                <a:gd name="connsiteY0" fmla="*/ 188921 h 2199190"/>
                <a:gd name="connsiteX1" fmla="*/ 3780943 w 3919839"/>
                <a:gd name="connsiteY1" fmla="*/ 0 h 2199190"/>
                <a:gd name="connsiteX2" fmla="*/ 3919839 w 3919839"/>
                <a:gd name="connsiteY2" fmla="*/ 2037145 h 2199190"/>
                <a:gd name="connsiteX3" fmla="*/ 482158 w 3919839"/>
                <a:gd name="connsiteY3" fmla="*/ 2199190 h 2199190"/>
                <a:gd name="connsiteX4" fmla="*/ 0 w 3919839"/>
                <a:gd name="connsiteY4" fmla="*/ 188921 h 2199190"/>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10387 h 2020656"/>
                <a:gd name="connsiteX1" fmla="*/ 3780943 w 3919839"/>
                <a:gd name="connsiteY1" fmla="*/ 0 h 2020656"/>
                <a:gd name="connsiteX2" fmla="*/ 3919839 w 3919839"/>
                <a:gd name="connsiteY2" fmla="*/ 1858611 h 2020656"/>
                <a:gd name="connsiteX3" fmla="*/ 482158 w 3919839"/>
                <a:gd name="connsiteY3" fmla="*/ 2020656 h 2020656"/>
                <a:gd name="connsiteX4" fmla="*/ 0 w 3919839"/>
                <a:gd name="connsiteY4" fmla="*/ 10387 h 2020656"/>
                <a:gd name="connsiteX0" fmla="*/ 0 w 3919839"/>
                <a:gd name="connsiteY0" fmla="*/ 32704 h 2042973"/>
                <a:gd name="connsiteX1" fmla="*/ 3780943 w 3919839"/>
                <a:gd name="connsiteY1" fmla="*/ 0 h 2042973"/>
                <a:gd name="connsiteX2" fmla="*/ 3919839 w 3919839"/>
                <a:gd name="connsiteY2" fmla="*/ 1880928 h 2042973"/>
                <a:gd name="connsiteX3" fmla="*/ 482158 w 3919839"/>
                <a:gd name="connsiteY3" fmla="*/ 2042973 h 2042973"/>
                <a:gd name="connsiteX4" fmla="*/ 0 w 3919839"/>
                <a:gd name="connsiteY4" fmla="*/ 32704 h 2042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9839" h="2042973">
                  <a:moveTo>
                    <a:pt x="0" y="32704"/>
                  </a:moveTo>
                  <a:lnTo>
                    <a:pt x="3780943" y="0"/>
                  </a:lnTo>
                  <a:lnTo>
                    <a:pt x="3919839" y="1880928"/>
                  </a:lnTo>
                  <a:lnTo>
                    <a:pt x="482158" y="2042973"/>
                  </a:lnTo>
                  <a:lnTo>
                    <a:pt x="0" y="32704"/>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5">
              <a:extLst>
                <a:ext uri="{FF2B5EF4-FFF2-40B4-BE49-F238E27FC236}">
                  <a16:creationId xmlns:a16="http://schemas.microsoft.com/office/drawing/2014/main" id="{1B159F85-4D7B-496B-A525-8595B7D6B399}"/>
                </a:ext>
              </a:extLst>
            </p:cNvPr>
            <p:cNvSpPr/>
            <p:nvPr/>
          </p:nvSpPr>
          <p:spPr>
            <a:xfrm>
              <a:off x="7097162" y="1371724"/>
              <a:ext cx="3136497" cy="2127038"/>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87223 h 3374916"/>
                <a:gd name="connsiteX1" fmla="*/ 355364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87223 h 3374916"/>
                <a:gd name="connsiteX1" fmla="*/ 3536168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52732"/>
                <a:gd name="connsiteY0" fmla="*/ 276915 h 3374916"/>
                <a:gd name="connsiteX1" fmla="*/ 3527430 w 3552732"/>
                <a:gd name="connsiteY1" fmla="*/ 0 h 3374916"/>
                <a:gd name="connsiteX2" fmla="*/ 3552732 w 3552732"/>
                <a:gd name="connsiteY2" fmla="*/ 2037145 h 3374916"/>
                <a:gd name="connsiteX3" fmla="*/ 818516 w 3552732"/>
                <a:gd name="connsiteY3" fmla="*/ 3374916 h 3374916"/>
                <a:gd name="connsiteX4" fmla="*/ 115051 w 3552732"/>
                <a:gd name="connsiteY4" fmla="*/ 2199190 h 3374916"/>
                <a:gd name="connsiteX5" fmla="*/ 0 w 3552732"/>
                <a:gd name="connsiteY5" fmla="*/ 276915 h 3374916"/>
                <a:gd name="connsiteX0" fmla="*/ 0 w 3552732"/>
                <a:gd name="connsiteY0" fmla="*/ 53747 h 3151748"/>
                <a:gd name="connsiteX1" fmla="*/ 3527430 w 3552732"/>
                <a:gd name="connsiteY1" fmla="*/ 0 h 3151748"/>
                <a:gd name="connsiteX2" fmla="*/ 3552732 w 3552732"/>
                <a:gd name="connsiteY2" fmla="*/ 1813977 h 3151748"/>
                <a:gd name="connsiteX3" fmla="*/ 818516 w 3552732"/>
                <a:gd name="connsiteY3" fmla="*/ 3151748 h 3151748"/>
                <a:gd name="connsiteX4" fmla="*/ 115051 w 3552732"/>
                <a:gd name="connsiteY4" fmla="*/ 1976022 h 3151748"/>
                <a:gd name="connsiteX5" fmla="*/ 0 w 3552732"/>
                <a:gd name="connsiteY5" fmla="*/ 53747 h 3151748"/>
                <a:gd name="connsiteX0" fmla="*/ 0 w 3565839"/>
                <a:gd name="connsiteY0" fmla="*/ 37010 h 3151748"/>
                <a:gd name="connsiteX1" fmla="*/ 3540537 w 3565839"/>
                <a:gd name="connsiteY1" fmla="*/ 0 h 3151748"/>
                <a:gd name="connsiteX2" fmla="*/ 3565839 w 3565839"/>
                <a:gd name="connsiteY2" fmla="*/ 1813977 h 3151748"/>
                <a:gd name="connsiteX3" fmla="*/ 831623 w 3565839"/>
                <a:gd name="connsiteY3" fmla="*/ 3151748 h 3151748"/>
                <a:gd name="connsiteX4" fmla="*/ 128158 w 3565839"/>
                <a:gd name="connsiteY4" fmla="*/ 1976022 h 3151748"/>
                <a:gd name="connsiteX5" fmla="*/ 0 w 3565839"/>
                <a:gd name="connsiteY5" fmla="*/ 37010 h 3151748"/>
                <a:gd name="connsiteX0" fmla="*/ 0 w 3565839"/>
                <a:gd name="connsiteY0" fmla="*/ 9114 h 3123852"/>
                <a:gd name="connsiteX1" fmla="*/ 3536168 w 3565839"/>
                <a:gd name="connsiteY1" fmla="*/ 0 h 3123852"/>
                <a:gd name="connsiteX2" fmla="*/ 3565839 w 3565839"/>
                <a:gd name="connsiteY2" fmla="*/ 1786081 h 3123852"/>
                <a:gd name="connsiteX3" fmla="*/ 831623 w 3565839"/>
                <a:gd name="connsiteY3" fmla="*/ 3123852 h 3123852"/>
                <a:gd name="connsiteX4" fmla="*/ 128158 w 3565839"/>
                <a:gd name="connsiteY4" fmla="*/ 1948126 h 3123852"/>
                <a:gd name="connsiteX5" fmla="*/ 0 w 3565839"/>
                <a:gd name="connsiteY5" fmla="*/ 9114 h 3123852"/>
                <a:gd name="connsiteX0" fmla="*/ 0 w 3565839"/>
                <a:gd name="connsiteY0" fmla="*/ 0 h 3114738"/>
                <a:gd name="connsiteX1" fmla="*/ 3536168 w 3565839"/>
                <a:gd name="connsiteY1" fmla="*/ 13203 h 3114738"/>
                <a:gd name="connsiteX2" fmla="*/ 3565839 w 3565839"/>
                <a:gd name="connsiteY2" fmla="*/ 1776967 h 3114738"/>
                <a:gd name="connsiteX3" fmla="*/ 831623 w 3565839"/>
                <a:gd name="connsiteY3" fmla="*/ 3114738 h 3114738"/>
                <a:gd name="connsiteX4" fmla="*/ 128158 w 3565839"/>
                <a:gd name="connsiteY4" fmla="*/ 1939012 h 3114738"/>
                <a:gd name="connsiteX5" fmla="*/ 0 w 3565839"/>
                <a:gd name="connsiteY5" fmla="*/ 0 h 31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839" h="3114738">
                  <a:moveTo>
                    <a:pt x="0" y="0"/>
                  </a:moveTo>
                  <a:lnTo>
                    <a:pt x="3536168" y="13203"/>
                  </a:lnTo>
                  <a:cubicBezTo>
                    <a:pt x="3538777" y="692251"/>
                    <a:pt x="3563230" y="1097919"/>
                    <a:pt x="3565839" y="1776967"/>
                  </a:cubicBezTo>
                  <a:lnTo>
                    <a:pt x="831623" y="3114738"/>
                  </a:lnTo>
                  <a:lnTo>
                    <a:pt x="128158" y="1939012"/>
                  </a:lnTo>
                  <a:lnTo>
                    <a:pt x="0"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6">
              <a:extLst>
                <a:ext uri="{FF2B5EF4-FFF2-40B4-BE49-F238E27FC236}">
                  <a16:creationId xmlns:a16="http://schemas.microsoft.com/office/drawing/2014/main" id="{D2AAF069-63AA-4996-989E-67CC8BD6D1E1}"/>
                </a:ext>
              </a:extLst>
            </p:cNvPr>
            <p:cNvSpPr/>
            <p:nvPr/>
          </p:nvSpPr>
          <p:spPr>
            <a:xfrm>
              <a:off x="7352517" y="2587653"/>
              <a:ext cx="2952973" cy="3763171"/>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1358432 h 5069861"/>
                <a:gd name="connsiteX1" fmla="*/ 3298784 w 4101325"/>
                <a:gd name="connsiteY1" fmla="*/ 0 h 5069861"/>
                <a:gd name="connsiteX2" fmla="*/ 4101325 w 4101325"/>
                <a:gd name="connsiteY2" fmla="*/ 3308354 h 5069861"/>
                <a:gd name="connsiteX3" fmla="*/ 557462 w 4101325"/>
                <a:gd name="connsiteY3" fmla="*/ 5069861 h 5069861"/>
                <a:gd name="connsiteX4" fmla="*/ 0 w 4101325"/>
                <a:gd name="connsiteY4" fmla="*/ 3080561 h 5069861"/>
                <a:gd name="connsiteX5" fmla="*/ 539855 w 4101325"/>
                <a:gd name="connsiteY5" fmla="*/ 1358432 h 5069861"/>
                <a:gd name="connsiteX0" fmla="*/ 539855 w 3298784"/>
                <a:gd name="connsiteY0" fmla="*/ 1358432 h 5069861"/>
                <a:gd name="connsiteX1" fmla="*/ 3298784 w 3298784"/>
                <a:gd name="connsiteY1" fmla="*/ 0 h 5069861"/>
                <a:gd name="connsiteX2" fmla="*/ 2372620 w 3298784"/>
                <a:gd name="connsiteY2" fmla="*/ 2783608 h 5069861"/>
                <a:gd name="connsiteX3" fmla="*/ 557462 w 3298784"/>
                <a:gd name="connsiteY3" fmla="*/ 5069861 h 5069861"/>
                <a:gd name="connsiteX4" fmla="*/ 0 w 3298784"/>
                <a:gd name="connsiteY4" fmla="*/ 3080561 h 5069861"/>
                <a:gd name="connsiteX5" fmla="*/ 539855 w 3298784"/>
                <a:gd name="connsiteY5" fmla="*/ 1358432 h 5069861"/>
                <a:gd name="connsiteX0" fmla="*/ 539855 w 3421179"/>
                <a:gd name="connsiteY0" fmla="*/ 1358432 h 5069861"/>
                <a:gd name="connsiteX1" fmla="*/ 3298784 w 3421179"/>
                <a:gd name="connsiteY1" fmla="*/ 0 h 5069861"/>
                <a:gd name="connsiteX2" fmla="*/ 3421179 w 3421179"/>
                <a:gd name="connsiteY2" fmla="*/ 4859067 h 5069861"/>
                <a:gd name="connsiteX3" fmla="*/ 557462 w 3421179"/>
                <a:gd name="connsiteY3" fmla="*/ 5069861 h 5069861"/>
                <a:gd name="connsiteX4" fmla="*/ 0 w 3421179"/>
                <a:gd name="connsiteY4" fmla="*/ 3080561 h 5069861"/>
                <a:gd name="connsiteX5" fmla="*/ 539855 w 3421179"/>
                <a:gd name="connsiteY5" fmla="*/ 1358432 h 5069861"/>
                <a:gd name="connsiteX0" fmla="*/ 539855 w 3421179"/>
                <a:gd name="connsiteY0" fmla="*/ 1358432 h 5510617"/>
                <a:gd name="connsiteX1" fmla="*/ 3298784 w 3421179"/>
                <a:gd name="connsiteY1" fmla="*/ 0 h 5510617"/>
                <a:gd name="connsiteX2" fmla="*/ 3421179 w 3421179"/>
                <a:gd name="connsiteY2" fmla="*/ 4859067 h 5510617"/>
                <a:gd name="connsiteX3" fmla="*/ 679794 w 3421179"/>
                <a:gd name="connsiteY3" fmla="*/ 5510617 h 5510617"/>
                <a:gd name="connsiteX4" fmla="*/ 0 w 3421179"/>
                <a:gd name="connsiteY4" fmla="*/ 3080561 h 5510617"/>
                <a:gd name="connsiteX5" fmla="*/ 539855 w 3421179"/>
                <a:gd name="connsiteY5" fmla="*/ 1358432 h 5510617"/>
                <a:gd name="connsiteX0" fmla="*/ 539855 w 3386227"/>
                <a:gd name="connsiteY0" fmla="*/ 1358432 h 5510617"/>
                <a:gd name="connsiteX1" fmla="*/ 3298784 w 3386227"/>
                <a:gd name="connsiteY1" fmla="*/ 0 h 5510617"/>
                <a:gd name="connsiteX2" fmla="*/ 3386227 w 3386227"/>
                <a:gd name="connsiteY2" fmla="*/ 5456041 h 5510617"/>
                <a:gd name="connsiteX3" fmla="*/ 679794 w 3386227"/>
                <a:gd name="connsiteY3" fmla="*/ 5510617 h 5510617"/>
                <a:gd name="connsiteX4" fmla="*/ 0 w 3386227"/>
                <a:gd name="connsiteY4" fmla="*/ 3080561 h 5510617"/>
                <a:gd name="connsiteX5" fmla="*/ 539855 w 3386227"/>
                <a:gd name="connsiteY5" fmla="*/ 1358432 h 551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227" h="5510617">
                  <a:moveTo>
                    <a:pt x="539855" y="1358432"/>
                  </a:moveTo>
                  <a:lnTo>
                    <a:pt x="3298784" y="0"/>
                  </a:lnTo>
                  <a:lnTo>
                    <a:pt x="3386227" y="5456041"/>
                  </a:lnTo>
                  <a:lnTo>
                    <a:pt x="679794" y="5510617"/>
                  </a:lnTo>
                  <a:lnTo>
                    <a:pt x="0" y="3080561"/>
                  </a:lnTo>
                  <a:lnTo>
                    <a:pt x="539855" y="1358432"/>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7">
              <a:extLst>
                <a:ext uri="{FF2B5EF4-FFF2-40B4-BE49-F238E27FC236}">
                  <a16:creationId xmlns:a16="http://schemas.microsoft.com/office/drawing/2014/main" id="{C261691C-7096-43EF-AC7C-DB790A8D2208}"/>
                </a:ext>
              </a:extLst>
            </p:cNvPr>
            <p:cNvSpPr/>
            <p:nvPr/>
          </p:nvSpPr>
          <p:spPr>
            <a:xfrm>
              <a:off x="3921715" y="4364910"/>
              <a:ext cx="4026598" cy="1994460"/>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931756"/>
                <a:gd name="connsiteX1" fmla="*/ 3842973 w 5256067"/>
                <a:gd name="connsiteY1" fmla="*/ 438210 h 2931756"/>
                <a:gd name="connsiteX2" fmla="*/ 5256067 w 5256067"/>
                <a:gd name="connsiteY2" fmla="*/ 2000772 h 2931756"/>
                <a:gd name="connsiteX3" fmla="*/ 340956 w 5256067"/>
                <a:gd name="connsiteY3" fmla="*/ 2931756 h 2931756"/>
                <a:gd name="connsiteX4" fmla="*/ 0 w 5256067"/>
                <a:gd name="connsiteY4" fmla="*/ 671265 h 2931756"/>
                <a:gd name="connsiteX5" fmla="*/ 2278605 w 5256067"/>
                <a:gd name="connsiteY5" fmla="*/ 0 h 2931756"/>
                <a:gd name="connsiteX0" fmla="*/ 2278605 w 4465013"/>
                <a:gd name="connsiteY0" fmla="*/ 0 h 2931756"/>
                <a:gd name="connsiteX1" fmla="*/ 3842973 w 4465013"/>
                <a:gd name="connsiteY1" fmla="*/ 438210 h 2931756"/>
                <a:gd name="connsiteX2" fmla="*/ 4465013 w 4465013"/>
                <a:gd name="connsiteY2" fmla="*/ 2458406 h 2931756"/>
                <a:gd name="connsiteX3" fmla="*/ 340956 w 4465013"/>
                <a:gd name="connsiteY3" fmla="*/ 2931756 h 2931756"/>
                <a:gd name="connsiteX4" fmla="*/ 0 w 4465013"/>
                <a:gd name="connsiteY4" fmla="*/ 671265 h 2931756"/>
                <a:gd name="connsiteX5" fmla="*/ 2278605 w 4465013"/>
                <a:gd name="connsiteY5" fmla="*/ 0 h 2931756"/>
                <a:gd name="connsiteX0" fmla="*/ 2278605 w 4465013"/>
                <a:gd name="connsiteY0" fmla="*/ 0 h 2931756"/>
                <a:gd name="connsiteX1" fmla="*/ 3892572 w 4465013"/>
                <a:gd name="connsiteY1" fmla="*/ 467639 h 2931756"/>
                <a:gd name="connsiteX2" fmla="*/ 4465013 w 4465013"/>
                <a:gd name="connsiteY2" fmla="*/ 2458406 h 2931756"/>
                <a:gd name="connsiteX3" fmla="*/ 340956 w 4465013"/>
                <a:gd name="connsiteY3" fmla="*/ 2931756 h 2931756"/>
                <a:gd name="connsiteX4" fmla="*/ 0 w 4465013"/>
                <a:gd name="connsiteY4" fmla="*/ 671265 h 2931756"/>
                <a:gd name="connsiteX5" fmla="*/ 2278605 w 4465013"/>
                <a:gd name="connsiteY5" fmla="*/ 0 h 2931756"/>
                <a:gd name="connsiteX0" fmla="*/ 2278605 w 4465013"/>
                <a:gd name="connsiteY0" fmla="*/ 0 h 2909439"/>
                <a:gd name="connsiteX1" fmla="*/ 3892572 w 4465013"/>
                <a:gd name="connsiteY1" fmla="*/ 467639 h 2909439"/>
                <a:gd name="connsiteX2" fmla="*/ 4465013 w 4465013"/>
                <a:gd name="connsiteY2" fmla="*/ 2458406 h 2909439"/>
                <a:gd name="connsiteX3" fmla="*/ 340956 w 4465013"/>
                <a:gd name="connsiteY3" fmla="*/ 2909439 h 2909439"/>
                <a:gd name="connsiteX4" fmla="*/ 0 w 4465013"/>
                <a:gd name="connsiteY4" fmla="*/ 671265 h 2909439"/>
                <a:gd name="connsiteX5" fmla="*/ 2278605 w 4465013"/>
                <a:gd name="connsiteY5" fmla="*/ 0 h 2909439"/>
                <a:gd name="connsiteX0" fmla="*/ 2278605 w 4586528"/>
                <a:gd name="connsiteY0" fmla="*/ 0 h 2909439"/>
                <a:gd name="connsiteX1" fmla="*/ 3892572 w 4586528"/>
                <a:gd name="connsiteY1" fmla="*/ 467639 h 2909439"/>
                <a:gd name="connsiteX2" fmla="*/ 4586528 w 4586528"/>
                <a:gd name="connsiteY2" fmla="*/ 2904741 h 2909439"/>
                <a:gd name="connsiteX3" fmla="*/ 340956 w 4586528"/>
                <a:gd name="connsiteY3" fmla="*/ 2909439 h 2909439"/>
                <a:gd name="connsiteX4" fmla="*/ 0 w 4586528"/>
                <a:gd name="connsiteY4" fmla="*/ 671265 h 2909439"/>
                <a:gd name="connsiteX5" fmla="*/ 2278605 w 4586528"/>
                <a:gd name="connsiteY5" fmla="*/ 0 h 2909439"/>
                <a:gd name="connsiteX0" fmla="*/ 2278605 w 4586528"/>
                <a:gd name="connsiteY0" fmla="*/ 0 h 2920597"/>
                <a:gd name="connsiteX1" fmla="*/ 3892572 w 4586528"/>
                <a:gd name="connsiteY1" fmla="*/ 467639 h 2920597"/>
                <a:gd name="connsiteX2" fmla="*/ 4586528 w 4586528"/>
                <a:gd name="connsiteY2" fmla="*/ 2904741 h 2920597"/>
                <a:gd name="connsiteX3" fmla="*/ 345296 w 4586528"/>
                <a:gd name="connsiteY3" fmla="*/ 2920597 h 2920597"/>
                <a:gd name="connsiteX4" fmla="*/ 0 w 4586528"/>
                <a:gd name="connsiteY4" fmla="*/ 671265 h 2920597"/>
                <a:gd name="connsiteX5" fmla="*/ 2278605 w 4586528"/>
                <a:gd name="connsiteY5" fmla="*/ 0 h 292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528" h="2920597">
                  <a:moveTo>
                    <a:pt x="2278605" y="0"/>
                  </a:moveTo>
                  <a:lnTo>
                    <a:pt x="3892572" y="467639"/>
                  </a:lnTo>
                  <a:lnTo>
                    <a:pt x="4586528" y="2904741"/>
                  </a:lnTo>
                  <a:lnTo>
                    <a:pt x="345296" y="2920597"/>
                  </a:lnTo>
                  <a:lnTo>
                    <a:pt x="0" y="671265"/>
                  </a:lnTo>
                  <a:lnTo>
                    <a:pt x="2278605"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8">
              <a:extLst>
                <a:ext uri="{FF2B5EF4-FFF2-40B4-BE49-F238E27FC236}">
                  <a16:creationId xmlns:a16="http://schemas.microsoft.com/office/drawing/2014/main" id="{36BE0D23-438E-41F3-9295-5EC40B497B33}"/>
                </a:ext>
              </a:extLst>
            </p:cNvPr>
            <p:cNvSpPr/>
            <p:nvPr/>
          </p:nvSpPr>
          <p:spPr>
            <a:xfrm>
              <a:off x="1021080" y="4098981"/>
              <a:ext cx="3191931" cy="2273893"/>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728363"/>
                <a:gd name="connsiteX1" fmla="*/ 4924081 w 5256067"/>
                <a:gd name="connsiteY1" fmla="*/ 692453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29699"/>
                <a:gd name="connsiteY0" fmla="*/ 0 h 2916042"/>
                <a:gd name="connsiteX1" fmla="*/ 4924081 w 5229699"/>
                <a:gd name="connsiteY1" fmla="*/ 692453 h 2916042"/>
                <a:gd name="connsiteX2" fmla="*/ 5229699 w 5229699"/>
                <a:gd name="connsiteY2" fmla="*/ 2916042 h 2916042"/>
                <a:gd name="connsiteX3" fmla="*/ 1698932 w 5229699"/>
                <a:gd name="connsiteY3" fmla="*/ 2728363 h 2916042"/>
                <a:gd name="connsiteX4" fmla="*/ 0 w 5229699"/>
                <a:gd name="connsiteY4" fmla="*/ 671265 h 2916042"/>
                <a:gd name="connsiteX5" fmla="*/ 2278605 w 5229699"/>
                <a:gd name="connsiteY5" fmla="*/ 0 h 2916042"/>
                <a:gd name="connsiteX0" fmla="*/ 3610213 w 5229699"/>
                <a:gd name="connsiteY0" fmla="*/ 0 h 3288930"/>
                <a:gd name="connsiteX1" fmla="*/ 4924081 w 5229699"/>
                <a:gd name="connsiteY1" fmla="*/ 1065341 h 3288930"/>
                <a:gd name="connsiteX2" fmla="*/ 5229699 w 5229699"/>
                <a:gd name="connsiteY2" fmla="*/ 3288930 h 3288930"/>
                <a:gd name="connsiteX3" fmla="*/ 1698932 w 5229699"/>
                <a:gd name="connsiteY3" fmla="*/ 3101251 h 3288930"/>
                <a:gd name="connsiteX4" fmla="*/ 0 w 5229699"/>
                <a:gd name="connsiteY4" fmla="*/ 1044153 h 3288930"/>
                <a:gd name="connsiteX5" fmla="*/ 3610213 w 5229699"/>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33676 w 3530767"/>
                <a:gd name="connsiteY4" fmla="*/ 1535685 h 3288930"/>
                <a:gd name="connsiteX5" fmla="*/ 1911281 w 3530767"/>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60046 w 3530767"/>
                <a:gd name="connsiteY4" fmla="*/ 264477 h 3288930"/>
                <a:gd name="connsiteX5" fmla="*/ 1911281 w 3530767"/>
                <a:gd name="connsiteY5" fmla="*/ 0 h 3288930"/>
                <a:gd name="connsiteX0" fmla="*/ 1950833 w 3530767"/>
                <a:gd name="connsiteY0" fmla="*/ 0 h 3271982"/>
                <a:gd name="connsiteX1" fmla="*/ 3225149 w 3530767"/>
                <a:gd name="connsiteY1" fmla="*/ 1048393 h 3271982"/>
                <a:gd name="connsiteX2" fmla="*/ 3530767 w 3530767"/>
                <a:gd name="connsiteY2" fmla="*/ 3271982 h 3271982"/>
                <a:gd name="connsiteX3" fmla="*/ 0 w 3530767"/>
                <a:gd name="connsiteY3" fmla="*/ 3084303 h 3271982"/>
                <a:gd name="connsiteX4" fmla="*/ 160046 w 3530767"/>
                <a:gd name="connsiteY4" fmla="*/ 247529 h 3271982"/>
                <a:gd name="connsiteX5" fmla="*/ 1950833 w 3530767"/>
                <a:gd name="connsiteY5" fmla="*/ 0 h 3271982"/>
                <a:gd name="connsiteX0" fmla="*/ 1950833 w 3530767"/>
                <a:gd name="connsiteY0" fmla="*/ 0 h 3271982"/>
                <a:gd name="connsiteX1" fmla="*/ 3190812 w 3530767"/>
                <a:gd name="connsiteY1" fmla="*/ 1053299 h 3271982"/>
                <a:gd name="connsiteX2" fmla="*/ 3530767 w 3530767"/>
                <a:gd name="connsiteY2" fmla="*/ 3271982 h 3271982"/>
                <a:gd name="connsiteX3" fmla="*/ 0 w 3530767"/>
                <a:gd name="connsiteY3" fmla="*/ 3084303 h 3271982"/>
                <a:gd name="connsiteX4" fmla="*/ 160046 w 3530767"/>
                <a:gd name="connsiteY4" fmla="*/ 247529 h 3271982"/>
                <a:gd name="connsiteX5" fmla="*/ 1950833 w 3530767"/>
                <a:gd name="connsiteY5" fmla="*/ 0 h 3271982"/>
                <a:gd name="connsiteX0" fmla="*/ 1964380 w 3544314"/>
                <a:gd name="connsiteY0" fmla="*/ 0 h 3271982"/>
                <a:gd name="connsiteX1" fmla="*/ 3204359 w 3544314"/>
                <a:gd name="connsiteY1" fmla="*/ 1053299 h 3271982"/>
                <a:gd name="connsiteX2" fmla="*/ 3544314 w 3544314"/>
                <a:gd name="connsiteY2" fmla="*/ 3271982 h 3271982"/>
                <a:gd name="connsiteX3" fmla="*/ 13547 w 3544314"/>
                <a:gd name="connsiteY3" fmla="*/ 3084303 h 3271982"/>
                <a:gd name="connsiteX4" fmla="*/ 0 w 3544314"/>
                <a:gd name="connsiteY4" fmla="*/ 381429 h 3271982"/>
                <a:gd name="connsiteX5" fmla="*/ 1964380 w 3544314"/>
                <a:gd name="connsiteY5" fmla="*/ 0 h 3271982"/>
                <a:gd name="connsiteX0" fmla="*/ 1964380 w 3544314"/>
                <a:gd name="connsiteY0" fmla="*/ 0 h 3271982"/>
                <a:gd name="connsiteX1" fmla="*/ 3204359 w 3544314"/>
                <a:gd name="connsiteY1" fmla="*/ 1053299 h 3271982"/>
                <a:gd name="connsiteX2" fmla="*/ 3544314 w 3544314"/>
                <a:gd name="connsiteY2" fmla="*/ 3271982 h 3271982"/>
                <a:gd name="connsiteX3" fmla="*/ 13547 w 3544314"/>
                <a:gd name="connsiteY3" fmla="*/ 3084303 h 3271982"/>
                <a:gd name="connsiteX4" fmla="*/ 0 w 3544314"/>
                <a:gd name="connsiteY4" fmla="*/ 359113 h 3271982"/>
                <a:gd name="connsiteX5" fmla="*/ 1964380 w 3544314"/>
                <a:gd name="connsiteY5" fmla="*/ 0 h 3271982"/>
                <a:gd name="connsiteX0" fmla="*/ 2042497 w 3622431"/>
                <a:gd name="connsiteY0" fmla="*/ 0 h 3271982"/>
                <a:gd name="connsiteX1" fmla="*/ 3282476 w 3622431"/>
                <a:gd name="connsiteY1" fmla="*/ 1053299 h 3271982"/>
                <a:gd name="connsiteX2" fmla="*/ 3622431 w 3622431"/>
                <a:gd name="connsiteY2" fmla="*/ 3271982 h 3271982"/>
                <a:gd name="connsiteX3" fmla="*/ 91664 w 3622431"/>
                <a:gd name="connsiteY3" fmla="*/ 3084303 h 3271982"/>
                <a:gd name="connsiteX4" fmla="*/ 0 w 3622431"/>
                <a:gd name="connsiteY4" fmla="*/ 359113 h 3271982"/>
                <a:gd name="connsiteX5" fmla="*/ 2042497 w 3622431"/>
                <a:gd name="connsiteY5" fmla="*/ 0 h 3271982"/>
                <a:gd name="connsiteX0" fmla="*/ 2042497 w 3622431"/>
                <a:gd name="connsiteY0" fmla="*/ 0 h 3296312"/>
                <a:gd name="connsiteX1" fmla="*/ 3282476 w 3622431"/>
                <a:gd name="connsiteY1" fmla="*/ 1053299 h 3296312"/>
                <a:gd name="connsiteX2" fmla="*/ 3622431 w 3622431"/>
                <a:gd name="connsiteY2" fmla="*/ 3271982 h 3296312"/>
                <a:gd name="connsiteX3" fmla="*/ 4868 w 3622431"/>
                <a:gd name="connsiteY3" fmla="*/ 3296312 h 3296312"/>
                <a:gd name="connsiteX4" fmla="*/ 0 w 3622431"/>
                <a:gd name="connsiteY4" fmla="*/ 359113 h 3296312"/>
                <a:gd name="connsiteX5" fmla="*/ 2042497 w 3622431"/>
                <a:gd name="connsiteY5" fmla="*/ 0 h 3296312"/>
                <a:gd name="connsiteX0" fmla="*/ 2042497 w 3622431"/>
                <a:gd name="connsiteY0" fmla="*/ 0 h 3296312"/>
                <a:gd name="connsiteX1" fmla="*/ 3282476 w 3622431"/>
                <a:gd name="connsiteY1" fmla="*/ 1053299 h 3296312"/>
                <a:gd name="connsiteX2" fmla="*/ 3622431 w 3622431"/>
                <a:gd name="connsiteY2" fmla="*/ 3271982 h 3296312"/>
                <a:gd name="connsiteX3" fmla="*/ 4868 w 3622431"/>
                <a:gd name="connsiteY3" fmla="*/ 3296312 h 3296312"/>
                <a:gd name="connsiteX4" fmla="*/ 0 w 3622431"/>
                <a:gd name="connsiteY4" fmla="*/ 303321 h 3296312"/>
                <a:gd name="connsiteX5" fmla="*/ 2042497 w 3622431"/>
                <a:gd name="connsiteY5" fmla="*/ 0 h 3296312"/>
                <a:gd name="connsiteX0" fmla="*/ 2042497 w 3622431"/>
                <a:gd name="connsiteY0" fmla="*/ 0 h 3329787"/>
                <a:gd name="connsiteX1" fmla="*/ 3282476 w 3622431"/>
                <a:gd name="connsiteY1" fmla="*/ 1086774 h 3329787"/>
                <a:gd name="connsiteX2" fmla="*/ 3622431 w 3622431"/>
                <a:gd name="connsiteY2" fmla="*/ 3305457 h 3329787"/>
                <a:gd name="connsiteX3" fmla="*/ 4868 w 3622431"/>
                <a:gd name="connsiteY3" fmla="*/ 3329787 h 3329787"/>
                <a:gd name="connsiteX4" fmla="*/ 0 w 3622431"/>
                <a:gd name="connsiteY4" fmla="*/ 336796 h 3329787"/>
                <a:gd name="connsiteX5" fmla="*/ 2042497 w 3622431"/>
                <a:gd name="connsiteY5" fmla="*/ 0 h 332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431" h="3329787">
                  <a:moveTo>
                    <a:pt x="2042497" y="0"/>
                  </a:moveTo>
                  <a:lnTo>
                    <a:pt x="3282476" y="1086774"/>
                  </a:lnTo>
                  <a:lnTo>
                    <a:pt x="3622431" y="3305457"/>
                  </a:lnTo>
                  <a:lnTo>
                    <a:pt x="4868" y="3329787"/>
                  </a:lnTo>
                  <a:cubicBezTo>
                    <a:pt x="352" y="2428829"/>
                    <a:pt x="4516" y="1237754"/>
                    <a:pt x="0" y="336796"/>
                  </a:cubicBezTo>
                  <a:lnTo>
                    <a:pt x="2042497" y="0"/>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Freeform 9">
              <a:extLst>
                <a:ext uri="{FF2B5EF4-FFF2-40B4-BE49-F238E27FC236}">
                  <a16:creationId xmlns:a16="http://schemas.microsoft.com/office/drawing/2014/main" id="{192C9F09-F160-487F-A67D-3DB3915A3069}"/>
                </a:ext>
              </a:extLst>
            </p:cNvPr>
            <p:cNvSpPr/>
            <p:nvPr/>
          </p:nvSpPr>
          <p:spPr>
            <a:xfrm>
              <a:off x="1021080" y="1374661"/>
              <a:ext cx="3179431" cy="2966496"/>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300942 w 3912243"/>
                <a:gd name="connsiteY0" fmla="*/ 104172 h 2199190"/>
                <a:gd name="connsiteX1" fmla="*/ 3298785 w 3912243"/>
                <a:gd name="connsiteY1" fmla="*/ 0 h 2199190"/>
                <a:gd name="connsiteX2" fmla="*/ 3912243 w 3912243"/>
                <a:gd name="connsiteY2" fmla="*/ 868102 h 2199190"/>
                <a:gd name="connsiteX3" fmla="*/ 3437681 w 3912243"/>
                <a:gd name="connsiteY3" fmla="*/ 2037145 h 2199190"/>
                <a:gd name="connsiteX4" fmla="*/ 1990846 w 3912243"/>
                <a:gd name="connsiteY4" fmla="*/ 1736203 h 2199190"/>
                <a:gd name="connsiteX5" fmla="*/ 0 w 3912243"/>
                <a:gd name="connsiteY5" fmla="*/ 2199190 h 2199190"/>
                <a:gd name="connsiteX6" fmla="*/ 300942 w 3912243"/>
                <a:gd name="connsiteY6"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990846 w 3437681"/>
                <a:gd name="connsiteY3" fmla="*/ 1736203 h 2199190"/>
                <a:gd name="connsiteX4" fmla="*/ 0 w 3437681"/>
                <a:gd name="connsiteY4" fmla="*/ 2199190 h 2199190"/>
                <a:gd name="connsiteX5" fmla="*/ 300942 w 3437681"/>
                <a:gd name="connsiteY5"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0 w 3437681"/>
                <a:gd name="connsiteY3" fmla="*/ 2199190 h 2199190"/>
                <a:gd name="connsiteX4" fmla="*/ 300942 w 3437681"/>
                <a:gd name="connsiteY4" fmla="*/ 104172 h 2199190"/>
                <a:gd name="connsiteX0" fmla="*/ 300942 w 3437681"/>
                <a:gd name="connsiteY0" fmla="*/ 104172 h 2199190"/>
                <a:gd name="connsiteX1" fmla="*/ 3298785 w 3437681"/>
                <a:gd name="connsiteY1" fmla="*/ 0 h 2199190"/>
                <a:gd name="connsiteX2" fmla="*/ 3437681 w 3437681"/>
                <a:gd name="connsiteY2" fmla="*/ 2037145 h 2199190"/>
                <a:gd name="connsiteX3" fmla="*/ 1765297 w 3437681"/>
                <a:gd name="connsiteY3" fmla="*/ 2137607 h 2199190"/>
                <a:gd name="connsiteX4" fmla="*/ 0 w 3437681"/>
                <a:gd name="connsiteY4" fmla="*/ 2199190 h 2199190"/>
                <a:gd name="connsiteX5" fmla="*/ 300942 w 3437681"/>
                <a:gd name="connsiteY5" fmla="*/ 104172 h 2199190"/>
                <a:gd name="connsiteX0" fmla="*/ 300942 w 3437681"/>
                <a:gd name="connsiteY0" fmla="*/ 104172 h 3374916"/>
                <a:gd name="connsiteX1" fmla="*/ 3298785 w 3437681"/>
                <a:gd name="connsiteY1" fmla="*/ 0 h 3374916"/>
                <a:gd name="connsiteX2" fmla="*/ 3437681 w 3437681"/>
                <a:gd name="connsiteY2" fmla="*/ 2037145 h 3374916"/>
                <a:gd name="connsiteX3" fmla="*/ 703465 w 3437681"/>
                <a:gd name="connsiteY3" fmla="*/ 3374916 h 3374916"/>
                <a:gd name="connsiteX4" fmla="*/ 0 w 3437681"/>
                <a:gd name="connsiteY4" fmla="*/ 2199190 h 3374916"/>
                <a:gd name="connsiteX5" fmla="*/ 300942 w 3437681"/>
                <a:gd name="connsiteY5" fmla="*/ 104172 h 3374916"/>
                <a:gd name="connsiteX0" fmla="*/ 0 w 3561470"/>
                <a:gd name="connsiteY0" fmla="*/ 87223 h 3374916"/>
                <a:gd name="connsiteX1" fmla="*/ 3422574 w 3561470"/>
                <a:gd name="connsiteY1" fmla="*/ 0 h 3374916"/>
                <a:gd name="connsiteX2" fmla="*/ 3561470 w 3561470"/>
                <a:gd name="connsiteY2" fmla="*/ 2037145 h 3374916"/>
                <a:gd name="connsiteX3" fmla="*/ 827254 w 3561470"/>
                <a:gd name="connsiteY3" fmla="*/ 3374916 h 3374916"/>
                <a:gd name="connsiteX4" fmla="*/ 123789 w 3561470"/>
                <a:gd name="connsiteY4" fmla="*/ 2199190 h 3374916"/>
                <a:gd name="connsiteX5" fmla="*/ 0 w 3561470"/>
                <a:gd name="connsiteY5" fmla="*/ 87223 h 3374916"/>
                <a:gd name="connsiteX0" fmla="*/ 0 w 3561470"/>
                <a:gd name="connsiteY0" fmla="*/ 1358432 h 4646125"/>
                <a:gd name="connsiteX1" fmla="*/ 2758929 w 3561470"/>
                <a:gd name="connsiteY1" fmla="*/ 0 h 4646125"/>
                <a:gd name="connsiteX2" fmla="*/ 3561470 w 3561470"/>
                <a:gd name="connsiteY2" fmla="*/ 3308354 h 4646125"/>
                <a:gd name="connsiteX3" fmla="*/ 827254 w 3561470"/>
                <a:gd name="connsiteY3" fmla="*/ 4646125 h 4646125"/>
                <a:gd name="connsiteX4" fmla="*/ 123789 w 3561470"/>
                <a:gd name="connsiteY4" fmla="*/ 3470399 h 4646125"/>
                <a:gd name="connsiteX5" fmla="*/ 0 w 3561470"/>
                <a:gd name="connsiteY5" fmla="*/ 1358432 h 4646125"/>
                <a:gd name="connsiteX0" fmla="*/ 539855 w 4101325"/>
                <a:gd name="connsiteY0" fmla="*/ 1358432 h 4646125"/>
                <a:gd name="connsiteX1" fmla="*/ 3298784 w 4101325"/>
                <a:gd name="connsiteY1" fmla="*/ 0 h 4646125"/>
                <a:gd name="connsiteX2" fmla="*/ 4101325 w 4101325"/>
                <a:gd name="connsiteY2" fmla="*/ 3308354 h 4646125"/>
                <a:gd name="connsiteX3" fmla="*/ 1367109 w 4101325"/>
                <a:gd name="connsiteY3" fmla="*/ 4646125 h 4646125"/>
                <a:gd name="connsiteX4" fmla="*/ 0 w 4101325"/>
                <a:gd name="connsiteY4" fmla="*/ 3080561 h 4646125"/>
                <a:gd name="connsiteX5" fmla="*/ 539855 w 4101325"/>
                <a:gd name="connsiteY5" fmla="*/ 1358432 h 4646125"/>
                <a:gd name="connsiteX0" fmla="*/ 539855 w 4101325"/>
                <a:gd name="connsiteY0" fmla="*/ 36375 h 3324068"/>
                <a:gd name="connsiteX1" fmla="*/ 3683698 w 4101325"/>
                <a:gd name="connsiteY1" fmla="*/ 0 h 3324068"/>
                <a:gd name="connsiteX2" fmla="*/ 4101325 w 4101325"/>
                <a:gd name="connsiteY2" fmla="*/ 1986297 h 3324068"/>
                <a:gd name="connsiteX3" fmla="*/ 1367109 w 4101325"/>
                <a:gd name="connsiteY3" fmla="*/ 3324068 h 3324068"/>
                <a:gd name="connsiteX4" fmla="*/ 0 w 4101325"/>
                <a:gd name="connsiteY4" fmla="*/ 1758504 h 3324068"/>
                <a:gd name="connsiteX5" fmla="*/ 539855 w 4101325"/>
                <a:gd name="connsiteY5" fmla="*/ 36375 h 3324068"/>
                <a:gd name="connsiteX0" fmla="*/ 2119330 w 4101325"/>
                <a:gd name="connsiteY0" fmla="*/ 0 h 3762278"/>
                <a:gd name="connsiteX1" fmla="*/ 3683698 w 4101325"/>
                <a:gd name="connsiteY1" fmla="*/ 438210 h 3762278"/>
                <a:gd name="connsiteX2" fmla="*/ 4101325 w 4101325"/>
                <a:gd name="connsiteY2" fmla="*/ 2424507 h 3762278"/>
                <a:gd name="connsiteX3" fmla="*/ 1367109 w 4101325"/>
                <a:gd name="connsiteY3" fmla="*/ 3762278 h 3762278"/>
                <a:gd name="connsiteX4" fmla="*/ 0 w 4101325"/>
                <a:gd name="connsiteY4" fmla="*/ 2196714 h 3762278"/>
                <a:gd name="connsiteX5" fmla="*/ 2119330 w 4101325"/>
                <a:gd name="connsiteY5" fmla="*/ 0 h 3762278"/>
                <a:gd name="connsiteX0" fmla="*/ 2278605 w 4260600"/>
                <a:gd name="connsiteY0" fmla="*/ 0 h 3762278"/>
                <a:gd name="connsiteX1" fmla="*/ 3842973 w 4260600"/>
                <a:gd name="connsiteY1" fmla="*/ 438210 h 3762278"/>
                <a:gd name="connsiteX2" fmla="*/ 4260600 w 4260600"/>
                <a:gd name="connsiteY2" fmla="*/ 2424507 h 3762278"/>
                <a:gd name="connsiteX3" fmla="*/ 1526384 w 4260600"/>
                <a:gd name="connsiteY3" fmla="*/ 3762278 h 3762278"/>
                <a:gd name="connsiteX4" fmla="*/ 0 w 4260600"/>
                <a:gd name="connsiteY4" fmla="*/ 671265 h 3762278"/>
                <a:gd name="connsiteX5" fmla="*/ 2278605 w 4260600"/>
                <a:gd name="connsiteY5" fmla="*/ 0 h 3762278"/>
                <a:gd name="connsiteX0" fmla="*/ 2278605 w 5256067"/>
                <a:gd name="connsiteY0" fmla="*/ 0 h 3762278"/>
                <a:gd name="connsiteX1" fmla="*/ 3842973 w 5256067"/>
                <a:gd name="connsiteY1" fmla="*/ 438210 h 3762278"/>
                <a:gd name="connsiteX2" fmla="*/ 5256067 w 5256067"/>
                <a:gd name="connsiteY2" fmla="*/ 2000772 h 3762278"/>
                <a:gd name="connsiteX3" fmla="*/ 1526384 w 5256067"/>
                <a:gd name="connsiteY3" fmla="*/ 3762278 h 3762278"/>
                <a:gd name="connsiteX4" fmla="*/ 0 w 5256067"/>
                <a:gd name="connsiteY4" fmla="*/ 671265 h 3762278"/>
                <a:gd name="connsiteX5" fmla="*/ 2278605 w 5256067"/>
                <a:gd name="connsiteY5" fmla="*/ 0 h 3762278"/>
                <a:gd name="connsiteX0" fmla="*/ 2278605 w 5256067"/>
                <a:gd name="connsiteY0" fmla="*/ 0 h 2728363"/>
                <a:gd name="connsiteX1" fmla="*/ 3842973 w 5256067"/>
                <a:gd name="connsiteY1" fmla="*/ 438210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56067"/>
                <a:gd name="connsiteY0" fmla="*/ 0 h 2728363"/>
                <a:gd name="connsiteX1" fmla="*/ 4924081 w 5256067"/>
                <a:gd name="connsiteY1" fmla="*/ 692453 h 2728363"/>
                <a:gd name="connsiteX2" fmla="*/ 5256067 w 5256067"/>
                <a:gd name="connsiteY2" fmla="*/ 2000772 h 2728363"/>
                <a:gd name="connsiteX3" fmla="*/ 1698932 w 5256067"/>
                <a:gd name="connsiteY3" fmla="*/ 2728363 h 2728363"/>
                <a:gd name="connsiteX4" fmla="*/ 0 w 5256067"/>
                <a:gd name="connsiteY4" fmla="*/ 671265 h 2728363"/>
                <a:gd name="connsiteX5" fmla="*/ 2278605 w 5256067"/>
                <a:gd name="connsiteY5" fmla="*/ 0 h 2728363"/>
                <a:gd name="connsiteX0" fmla="*/ 2278605 w 5229699"/>
                <a:gd name="connsiteY0" fmla="*/ 0 h 2916042"/>
                <a:gd name="connsiteX1" fmla="*/ 4924081 w 5229699"/>
                <a:gd name="connsiteY1" fmla="*/ 692453 h 2916042"/>
                <a:gd name="connsiteX2" fmla="*/ 5229699 w 5229699"/>
                <a:gd name="connsiteY2" fmla="*/ 2916042 h 2916042"/>
                <a:gd name="connsiteX3" fmla="*/ 1698932 w 5229699"/>
                <a:gd name="connsiteY3" fmla="*/ 2728363 h 2916042"/>
                <a:gd name="connsiteX4" fmla="*/ 0 w 5229699"/>
                <a:gd name="connsiteY4" fmla="*/ 671265 h 2916042"/>
                <a:gd name="connsiteX5" fmla="*/ 2278605 w 5229699"/>
                <a:gd name="connsiteY5" fmla="*/ 0 h 2916042"/>
                <a:gd name="connsiteX0" fmla="*/ 3610213 w 5229699"/>
                <a:gd name="connsiteY0" fmla="*/ 0 h 3288930"/>
                <a:gd name="connsiteX1" fmla="*/ 4924081 w 5229699"/>
                <a:gd name="connsiteY1" fmla="*/ 1065341 h 3288930"/>
                <a:gd name="connsiteX2" fmla="*/ 5229699 w 5229699"/>
                <a:gd name="connsiteY2" fmla="*/ 3288930 h 3288930"/>
                <a:gd name="connsiteX3" fmla="*/ 1698932 w 5229699"/>
                <a:gd name="connsiteY3" fmla="*/ 3101251 h 3288930"/>
                <a:gd name="connsiteX4" fmla="*/ 0 w 5229699"/>
                <a:gd name="connsiteY4" fmla="*/ 1044153 h 3288930"/>
                <a:gd name="connsiteX5" fmla="*/ 3610213 w 5229699"/>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33676 w 3530767"/>
                <a:gd name="connsiteY4" fmla="*/ 1535685 h 3288930"/>
                <a:gd name="connsiteX5" fmla="*/ 1911281 w 3530767"/>
                <a:gd name="connsiteY5" fmla="*/ 0 h 3288930"/>
                <a:gd name="connsiteX0" fmla="*/ 1911281 w 3530767"/>
                <a:gd name="connsiteY0" fmla="*/ 0 h 3288930"/>
                <a:gd name="connsiteX1" fmla="*/ 3225149 w 3530767"/>
                <a:gd name="connsiteY1" fmla="*/ 1065341 h 3288930"/>
                <a:gd name="connsiteX2" fmla="*/ 3530767 w 3530767"/>
                <a:gd name="connsiteY2" fmla="*/ 3288930 h 3288930"/>
                <a:gd name="connsiteX3" fmla="*/ 0 w 3530767"/>
                <a:gd name="connsiteY3" fmla="*/ 3101251 h 3288930"/>
                <a:gd name="connsiteX4" fmla="*/ 160046 w 3530767"/>
                <a:gd name="connsiteY4" fmla="*/ 264477 h 3288930"/>
                <a:gd name="connsiteX5" fmla="*/ 1911281 w 3530767"/>
                <a:gd name="connsiteY5" fmla="*/ 0 h 3288930"/>
                <a:gd name="connsiteX0" fmla="*/ 3269258 w 3530767"/>
                <a:gd name="connsiteY0" fmla="*/ 23664 h 3024453"/>
                <a:gd name="connsiteX1" fmla="*/ 3225149 w 3530767"/>
                <a:gd name="connsiteY1" fmla="*/ 800864 h 3024453"/>
                <a:gd name="connsiteX2" fmla="*/ 3530767 w 3530767"/>
                <a:gd name="connsiteY2" fmla="*/ 3024453 h 3024453"/>
                <a:gd name="connsiteX3" fmla="*/ 0 w 3530767"/>
                <a:gd name="connsiteY3" fmla="*/ 2836774 h 3024453"/>
                <a:gd name="connsiteX4" fmla="*/ 160046 w 3530767"/>
                <a:gd name="connsiteY4" fmla="*/ 0 h 3024453"/>
                <a:gd name="connsiteX5" fmla="*/ 3269258 w 3530767"/>
                <a:gd name="connsiteY5" fmla="*/ 23664 h 3024453"/>
                <a:gd name="connsiteX0" fmla="*/ 3269258 w 3752519"/>
                <a:gd name="connsiteY0" fmla="*/ 23664 h 3024453"/>
                <a:gd name="connsiteX1" fmla="*/ 3752519 w 3752519"/>
                <a:gd name="connsiteY1" fmla="*/ 2038175 h 3024453"/>
                <a:gd name="connsiteX2" fmla="*/ 3530767 w 3752519"/>
                <a:gd name="connsiteY2" fmla="*/ 3024453 h 3024453"/>
                <a:gd name="connsiteX3" fmla="*/ 0 w 3752519"/>
                <a:gd name="connsiteY3" fmla="*/ 2836774 h 3024453"/>
                <a:gd name="connsiteX4" fmla="*/ 160046 w 3752519"/>
                <a:gd name="connsiteY4" fmla="*/ 0 h 3024453"/>
                <a:gd name="connsiteX5" fmla="*/ 3269258 w 3752519"/>
                <a:gd name="connsiteY5" fmla="*/ 23664 h 3024453"/>
                <a:gd name="connsiteX0" fmla="*/ 3269258 w 3752519"/>
                <a:gd name="connsiteY0" fmla="*/ 23664 h 4007520"/>
                <a:gd name="connsiteX1" fmla="*/ 3752519 w 3752519"/>
                <a:gd name="connsiteY1" fmla="*/ 2038175 h 4007520"/>
                <a:gd name="connsiteX2" fmla="*/ 2133239 w 3752519"/>
                <a:gd name="connsiteY2" fmla="*/ 4007520 h 4007520"/>
                <a:gd name="connsiteX3" fmla="*/ 0 w 3752519"/>
                <a:gd name="connsiteY3" fmla="*/ 2836774 h 4007520"/>
                <a:gd name="connsiteX4" fmla="*/ 160046 w 3752519"/>
                <a:gd name="connsiteY4" fmla="*/ 0 h 4007520"/>
                <a:gd name="connsiteX5" fmla="*/ 3269258 w 3752519"/>
                <a:gd name="connsiteY5" fmla="*/ 23664 h 4007520"/>
                <a:gd name="connsiteX0" fmla="*/ 3109212 w 3592473"/>
                <a:gd name="connsiteY0" fmla="*/ 23664 h 4243578"/>
                <a:gd name="connsiteX1" fmla="*/ 3592473 w 3592473"/>
                <a:gd name="connsiteY1" fmla="*/ 2038175 h 4243578"/>
                <a:gd name="connsiteX2" fmla="*/ 1973193 w 3592473"/>
                <a:gd name="connsiteY2" fmla="*/ 4007520 h 4243578"/>
                <a:gd name="connsiteX3" fmla="*/ 248665 w 3592473"/>
                <a:gd name="connsiteY3" fmla="*/ 4243578 h 4243578"/>
                <a:gd name="connsiteX4" fmla="*/ 0 w 3592473"/>
                <a:gd name="connsiteY4" fmla="*/ 0 h 4243578"/>
                <a:gd name="connsiteX5" fmla="*/ 3109212 w 3592473"/>
                <a:gd name="connsiteY5" fmla="*/ 23664 h 4243578"/>
                <a:gd name="connsiteX0" fmla="*/ 3109212 w 3592473"/>
                <a:gd name="connsiteY0" fmla="*/ 23664 h 4243578"/>
                <a:gd name="connsiteX1" fmla="*/ 3592473 w 3592473"/>
                <a:gd name="connsiteY1" fmla="*/ 2038175 h 4243578"/>
                <a:gd name="connsiteX2" fmla="*/ 2012746 w 3592473"/>
                <a:gd name="connsiteY2" fmla="*/ 4058368 h 4243578"/>
                <a:gd name="connsiteX3" fmla="*/ 248665 w 3592473"/>
                <a:gd name="connsiteY3" fmla="*/ 4243578 h 4243578"/>
                <a:gd name="connsiteX4" fmla="*/ 0 w 3592473"/>
                <a:gd name="connsiteY4" fmla="*/ 0 h 4243578"/>
                <a:gd name="connsiteX5" fmla="*/ 3109212 w 3592473"/>
                <a:gd name="connsiteY5" fmla="*/ 23664 h 4243578"/>
                <a:gd name="connsiteX0" fmla="*/ 3138294 w 3621555"/>
                <a:gd name="connsiteY0" fmla="*/ 23664 h 4288212"/>
                <a:gd name="connsiteX1" fmla="*/ 3621555 w 3621555"/>
                <a:gd name="connsiteY1" fmla="*/ 2038175 h 4288212"/>
                <a:gd name="connsiteX2" fmla="*/ 2041828 w 3621555"/>
                <a:gd name="connsiteY2" fmla="*/ 4058368 h 4288212"/>
                <a:gd name="connsiteX3" fmla="*/ 0 w 3621555"/>
                <a:gd name="connsiteY3" fmla="*/ 4288212 h 4288212"/>
                <a:gd name="connsiteX4" fmla="*/ 29082 w 3621555"/>
                <a:gd name="connsiteY4" fmla="*/ 0 h 4288212"/>
                <a:gd name="connsiteX5" fmla="*/ 3138294 w 3621555"/>
                <a:gd name="connsiteY5" fmla="*/ 23664 h 4288212"/>
                <a:gd name="connsiteX0" fmla="*/ 3138294 w 3621555"/>
                <a:gd name="connsiteY0" fmla="*/ 23664 h 4288212"/>
                <a:gd name="connsiteX1" fmla="*/ 3621555 w 3621555"/>
                <a:gd name="connsiteY1" fmla="*/ 2038175 h 4288212"/>
                <a:gd name="connsiteX2" fmla="*/ 2015789 w 3621555"/>
                <a:gd name="connsiteY2" fmla="*/ 4047210 h 4288212"/>
                <a:gd name="connsiteX3" fmla="*/ 0 w 3621555"/>
                <a:gd name="connsiteY3" fmla="*/ 4288212 h 4288212"/>
                <a:gd name="connsiteX4" fmla="*/ 29082 w 3621555"/>
                <a:gd name="connsiteY4" fmla="*/ 0 h 4288212"/>
                <a:gd name="connsiteX5" fmla="*/ 3138294 w 3621555"/>
                <a:gd name="connsiteY5" fmla="*/ 23664 h 4288212"/>
                <a:gd name="connsiteX0" fmla="*/ 3138294 w 3621555"/>
                <a:gd name="connsiteY0" fmla="*/ 23664 h 4344004"/>
                <a:gd name="connsiteX1" fmla="*/ 3621555 w 3621555"/>
                <a:gd name="connsiteY1" fmla="*/ 2038175 h 4344004"/>
                <a:gd name="connsiteX2" fmla="*/ 2015789 w 3621555"/>
                <a:gd name="connsiteY2" fmla="*/ 4047210 h 4344004"/>
                <a:gd name="connsiteX3" fmla="*/ 0 w 3621555"/>
                <a:gd name="connsiteY3" fmla="*/ 4344004 h 4344004"/>
                <a:gd name="connsiteX4" fmla="*/ 29082 w 3621555"/>
                <a:gd name="connsiteY4" fmla="*/ 0 h 4344004"/>
                <a:gd name="connsiteX5" fmla="*/ 3138294 w 3621555"/>
                <a:gd name="connsiteY5" fmla="*/ 23664 h 4344004"/>
                <a:gd name="connsiteX0" fmla="*/ 3138294 w 3621555"/>
                <a:gd name="connsiteY0" fmla="*/ 23664 h 4344004"/>
                <a:gd name="connsiteX1" fmla="*/ 3621555 w 3621555"/>
                <a:gd name="connsiteY1" fmla="*/ 2038175 h 4344004"/>
                <a:gd name="connsiteX2" fmla="*/ 2015789 w 3621555"/>
                <a:gd name="connsiteY2" fmla="*/ 4047210 h 4344004"/>
                <a:gd name="connsiteX3" fmla="*/ 0 w 3621555"/>
                <a:gd name="connsiteY3" fmla="*/ 4344004 h 4344004"/>
                <a:gd name="connsiteX4" fmla="*/ 20403 w 3621555"/>
                <a:gd name="connsiteY4" fmla="*/ 0 h 4344004"/>
                <a:gd name="connsiteX5" fmla="*/ 3138294 w 3621555"/>
                <a:gd name="connsiteY5" fmla="*/ 23664 h 434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555" h="4344004">
                  <a:moveTo>
                    <a:pt x="3138294" y="23664"/>
                  </a:moveTo>
                  <a:lnTo>
                    <a:pt x="3621555" y="2038175"/>
                  </a:lnTo>
                  <a:lnTo>
                    <a:pt x="2015789" y="4047210"/>
                  </a:lnTo>
                  <a:lnTo>
                    <a:pt x="0" y="4344004"/>
                  </a:lnTo>
                  <a:lnTo>
                    <a:pt x="20403" y="0"/>
                  </a:lnTo>
                  <a:lnTo>
                    <a:pt x="3138294" y="23664"/>
                  </a:lnTo>
                  <a:close/>
                </a:path>
              </a:pathLst>
            </a:custGeom>
            <a:solidFill>
              <a:srgbClr val="009783"/>
            </a:solidFill>
            <a:ln>
              <a:solidFill>
                <a:schemeClr val="bg1"/>
              </a:solidFill>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2">
              <a:extLst>
                <a:ext uri="{FF2B5EF4-FFF2-40B4-BE49-F238E27FC236}">
                  <a16:creationId xmlns:a16="http://schemas.microsoft.com/office/drawing/2014/main" id="{9597E270-9CFB-410D-8EC4-22E2D8B46BB7}"/>
                </a:ext>
              </a:extLst>
            </p:cNvPr>
            <p:cNvSpPr/>
            <p:nvPr/>
          </p:nvSpPr>
          <p:spPr>
            <a:xfrm>
              <a:off x="2737105" y="2627650"/>
              <a:ext cx="5075634" cy="2209096"/>
            </a:xfrm>
            <a:custGeom>
              <a:avLst/>
              <a:gdLst>
                <a:gd name="connsiteX0" fmla="*/ 1388962 w 5000263"/>
                <a:gd name="connsiteY0" fmla="*/ 104172 h 2199190"/>
                <a:gd name="connsiteX1" fmla="*/ 4386805 w 5000263"/>
                <a:gd name="connsiteY1" fmla="*/ 0 h 2199190"/>
                <a:gd name="connsiteX2" fmla="*/ 5000263 w 5000263"/>
                <a:gd name="connsiteY2" fmla="*/ 868102 h 2199190"/>
                <a:gd name="connsiteX3" fmla="*/ 4525701 w 5000263"/>
                <a:gd name="connsiteY3" fmla="*/ 2037145 h 2199190"/>
                <a:gd name="connsiteX4" fmla="*/ 3078866 w 5000263"/>
                <a:gd name="connsiteY4" fmla="*/ 1736203 h 2199190"/>
                <a:gd name="connsiteX5" fmla="*/ 1088020 w 5000263"/>
                <a:gd name="connsiteY5" fmla="*/ 2199190 h 2199190"/>
                <a:gd name="connsiteX6" fmla="*/ 0 w 5000263"/>
                <a:gd name="connsiteY6" fmla="*/ 1469985 h 2199190"/>
                <a:gd name="connsiteX7" fmla="*/ 1388962 w 5000263"/>
                <a:gd name="connsiteY7" fmla="*/ 104172 h 2199190"/>
                <a:gd name="connsiteX0" fmla="*/ 1388962 w 5000263"/>
                <a:gd name="connsiteY0" fmla="*/ 104172 h 2203000"/>
                <a:gd name="connsiteX1" fmla="*/ 4386805 w 5000263"/>
                <a:gd name="connsiteY1" fmla="*/ 0 h 2203000"/>
                <a:gd name="connsiteX2" fmla="*/ 5000263 w 5000263"/>
                <a:gd name="connsiteY2" fmla="*/ 868102 h 2203000"/>
                <a:gd name="connsiteX3" fmla="*/ 4525701 w 5000263"/>
                <a:gd name="connsiteY3" fmla="*/ 2037145 h 2203000"/>
                <a:gd name="connsiteX4" fmla="*/ 3078866 w 5000263"/>
                <a:gd name="connsiteY4" fmla="*/ 1736203 h 2203000"/>
                <a:gd name="connsiteX5" fmla="*/ 1151905 w 5000263"/>
                <a:gd name="connsiteY5" fmla="*/ 2203000 h 2203000"/>
                <a:gd name="connsiteX6" fmla="*/ 0 w 5000263"/>
                <a:gd name="connsiteY6" fmla="*/ 1469985 h 2203000"/>
                <a:gd name="connsiteX7" fmla="*/ 1388962 w 5000263"/>
                <a:gd name="connsiteY7" fmla="*/ 104172 h 2203000"/>
                <a:gd name="connsiteX0" fmla="*/ 1388962 w 5000263"/>
                <a:gd name="connsiteY0" fmla="*/ 104172 h 2203000"/>
                <a:gd name="connsiteX1" fmla="*/ 4386805 w 5000263"/>
                <a:gd name="connsiteY1" fmla="*/ 0 h 2203000"/>
                <a:gd name="connsiteX2" fmla="*/ 5000263 w 5000263"/>
                <a:gd name="connsiteY2" fmla="*/ 868102 h 2203000"/>
                <a:gd name="connsiteX3" fmla="*/ 4525701 w 5000263"/>
                <a:gd name="connsiteY3" fmla="*/ 2037145 h 2203000"/>
                <a:gd name="connsiteX4" fmla="*/ 3108930 w 5000263"/>
                <a:gd name="connsiteY4" fmla="*/ 1759063 h 2203000"/>
                <a:gd name="connsiteX5" fmla="*/ 1151905 w 5000263"/>
                <a:gd name="connsiteY5" fmla="*/ 2203000 h 2203000"/>
                <a:gd name="connsiteX6" fmla="*/ 0 w 5000263"/>
                <a:gd name="connsiteY6" fmla="*/ 1469985 h 2203000"/>
                <a:gd name="connsiteX7" fmla="*/ 1388962 w 5000263"/>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114943 w 5006276"/>
                <a:gd name="connsiteY4" fmla="*/ 1759063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000702 w 5006276"/>
                <a:gd name="connsiteY4" fmla="*/ 1496935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31714 w 5006276"/>
                <a:gd name="connsiteY3" fmla="*/ 2037145 h 2203000"/>
                <a:gd name="connsiteX4" fmla="*/ 3157032 w 5006276"/>
                <a:gd name="connsiteY4" fmla="*/ 1746871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104172 h 2203000"/>
                <a:gd name="connsiteX1" fmla="*/ 4392818 w 5006276"/>
                <a:gd name="connsiteY1" fmla="*/ 0 h 2203000"/>
                <a:gd name="connsiteX2" fmla="*/ 5006276 w 5006276"/>
                <a:gd name="connsiteY2" fmla="*/ 868102 h 2203000"/>
                <a:gd name="connsiteX3" fmla="*/ 4543740 w 5006276"/>
                <a:gd name="connsiteY3" fmla="*/ 2073721 h 2203000"/>
                <a:gd name="connsiteX4" fmla="*/ 3157032 w 5006276"/>
                <a:gd name="connsiteY4" fmla="*/ 1746871 h 2203000"/>
                <a:gd name="connsiteX5" fmla="*/ 1157918 w 5006276"/>
                <a:gd name="connsiteY5" fmla="*/ 2203000 h 2203000"/>
                <a:gd name="connsiteX6" fmla="*/ 0 w 5006276"/>
                <a:gd name="connsiteY6" fmla="*/ 1524849 h 2203000"/>
                <a:gd name="connsiteX7" fmla="*/ 1394975 w 5006276"/>
                <a:gd name="connsiteY7" fmla="*/ 104172 h 2203000"/>
                <a:gd name="connsiteX0" fmla="*/ 1394975 w 5006276"/>
                <a:gd name="connsiteY0" fmla="*/ 0 h 2098828"/>
                <a:gd name="connsiteX1" fmla="*/ 4380793 w 5006276"/>
                <a:gd name="connsiteY1" fmla="*/ 48228 h 2098828"/>
                <a:gd name="connsiteX2" fmla="*/ 5006276 w 5006276"/>
                <a:gd name="connsiteY2" fmla="*/ 763930 h 2098828"/>
                <a:gd name="connsiteX3" fmla="*/ 4543740 w 5006276"/>
                <a:gd name="connsiteY3" fmla="*/ 1969549 h 2098828"/>
                <a:gd name="connsiteX4" fmla="*/ 3157032 w 5006276"/>
                <a:gd name="connsiteY4" fmla="*/ 1642699 h 2098828"/>
                <a:gd name="connsiteX5" fmla="*/ 1157918 w 5006276"/>
                <a:gd name="connsiteY5" fmla="*/ 2098828 h 2098828"/>
                <a:gd name="connsiteX6" fmla="*/ 0 w 5006276"/>
                <a:gd name="connsiteY6" fmla="*/ 1420677 h 2098828"/>
                <a:gd name="connsiteX7" fmla="*/ 1394975 w 5006276"/>
                <a:gd name="connsiteY7" fmla="*/ 0 h 2098828"/>
                <a:gd name="connsiteX0" fmla="*/ 1394975 w 5006276"/>
                <a:gd name="connsiteY0" fmla="*/ 110268 h 2209096"/>
                <a:gd name="connsiteX1" fmla="*/ 4392819 w 5006276"/>
                <a:gd name="connsiteY1" fmla="*/ 0 h 2209096"/>
                <a:gd name="connsiteX2" fmla="*/ 5006276 w 5006276"/>
                <a:gd name="connsiteY2" fmla="*/ 874198 h 2209096"/>
                <a:gd name="connsiteX3" fmla="*/ 4543740 w 5006276"/>
                <a:gd name="connsiteY3" fmla="*/ 2079817 h 2209096"/>
                <a:gd name="connsiteX4" fmla="*/ 3157032 w 5006276"/>
                <a:gd name="connsiteY4" fmla="*/ 1752967 h 2209096"/>
                <a:gd name="connsiteX5" fmla="*/ 1157918 w 5006276"/>
                <a:gd name="connsiteY5" fmla="*/ 2209096 h 2209096"/>
                <a:gd name="connsiteX6" fmla="*/ 0 w 5006276"/>
                <a:gd name="connsiteY6" fmla="*/ 1530945 h 2209096"/>
                <a:gd name="connsiteX7" fmla="*/ 1394975 w 5006276"/>
                <a:gd name="connsiteY7" fmla="*/ 110268 h 220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276" h="2209096">
                  <a:moveTo>
                    <a:pt x="1394975" y="110268"/>
                  </a:moveTo>
                  <a:lnTo>
                    <a:pt x="4392819" y="0"/>
                  </a:lnTo>
                  <a:lnTo>
                    <a:pt x="5006276" y="874198"/>
                  </a:lnTo>
                  <a:lnTo>
                    <a:pt x="4543740" y="2079817"/>
                  </a:lnTo>
                  <a:lnTo>
                    <a:pt x="3157032" y="1752967"/>
                  </a:lnTo>
                  <a:lnTo>
                    <a:pt x="1157918" y="2209096"/>
                  </a:lnTo>
                  <a:lnTo>
                    <a:pt x="0" y="1530945"/>
                  </a:lnTo>
                  <a:lnTo>
                    <a:pt x="1394975" y="110268"/>
                  </a:lnTo>
                  <a:close/>
                </a:path>
              </a:pathLst>
            </a:custGeom>
            <a:solidFill>
              <a:srgbClr val="0069AF"/>
            </a:solidFill>
            <a:ln w="38100">
              <a:solidFill>
                <a:schemeClr val="bg1">
                  <a:lumMod val="95000"/>
                </a:schemeClr>
              </a:solidFill>
              <a:prstDash val="dash"/>
            </a:ln>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TextBox 15">
            <a:extLst>
              <a:ext uri="{FF2B5EF4-FFF2-40B4-BE49-F238E27FC236}">
                <a16:creationId xmlns:a16="http://schemas.microsoft.com/office/drawing/2014/main" id="{55FF6B30-9884-448F-B594-9D94846209A1}"/>
              </a:ext>
            </a:extLst>
          </p:cNvPr>
          <p:cNvSpPr txBox="1"/>
          <p:nvPr/>
        </p:nvSpPr>
        <p:spPr>
          <a:xfrm>
            <a:off x="2698216" y="2634809"/>
            <a:ext cx="5541847" cy="1077218"/>
          </a:xfrm>
          <a:prstGeom prst="rect">
            <a:avLst/>
          </a:prstGeom>
          <a:noFill/>
        </p:spPr>
        <p:txBody>
          <a:bodyPr wrap="square" rtlCol="0">
            <a:spAutoFit/>
          </a:bodyPr>
          <a:lstStyle/>
          <a:p>
            <a:pPr algn="ctr"/>
            <a:r>
              <a:rPr lang="en-US" sz="3200" b="1" dirty="0">
                <a:solidFill>
                  <a:schemeClr val="bg1"/>
                </a:solidFill>
              </a:rPr>
              <a:t>The Scale-Out</a:t>
            </a:r>
            <a:br>
              <a:rPr lang="en-US" sz="3200" b="1" dirty="0">
                <a:solidFill>
                  <a:schemeClr val="bg1"/>
                </a:solidFill>
              </a:rPr>
            </a:br>
            <a:r>
              <a:rPr lang="en-US" sz="3200" b="1" dirty="0">
                <a:solidFill>
                  <a:schemeClr val="bg1"/>
                </a:solidFill>
              </a:rPr>
              <a:t>Enterprise Database</a:t>
            </a:r>
          </a:p>
        </p:txBody>
      </p:sp>
      <p:sp>
        <p:nvSpPr>
          <p:cNvPr id="17" name="TextBox 16">
            <a:extLst>
              <a:ext uri="{FF2B5EF4-FFF2-40B4-BE49-F238E27FC236}">
                <a16:creationId xmlns:a16="http://schemas.microsoft.com/office/drawing/2014/main" id="{D341B7AB-88B3-4F24-9B73-72929BEE6DB6}"/>
              </a:ext>
            </a:extLst>
          </p:cNvPr>
          <p:cNvSpPr txBox="1"/>
          <p:nvPr/>
        </p:nvSpPr>
        <p:spPr>
          <a:xfrm>
            <a:off x="1367962" y="2675668"/>
            <a:ext cx="1935480" cy="369332"/>
          </a:xfrm>
          <a:prstGeom prst="rect">
            <a:avLst/>
          </a:prstGeom>
          <a:noFill/>
        </p:spPr>
        <p:txBody>
          <a:bodyPr wrap="square" rtlCol="0">
            <a:spAutoFit/>
          </a:bodyPr>
          <a:lstStyle/>
          <a:p>
            <a:pPr algn="ctr"/>
            <a:r>
              <a:rPr lang="en-US" dirty="0">
                <a:solidFill>
                  <a:schemeClr val="bg1"/>
                </a:solidFill>
              </a:rPr>
              <a:t>Sales</a:t>
            </a:r>
          </a:p>
        </p:txBody>
      </p:sp>
      <p:sp>
        <p:nvSpPr>
          <p:cNvPr id="18" name="TextBox 17">
            <a:extLst>
              <a:ext uri="{FF2B5EF4-FFF2-40B4-BE49-F238E27FC236}">
                <a16:creationId xmlns:a16="http://schemas.microsoft.com/office/drawing/2014/main" id="{5AD0D28B-0333-4CE9-9F0A-04814D95794B}"/>
              </a:ext>
            </a:extLst>
          </p:cNvPr>
          <p:cNvSpPr txBox="1"/>
          <p:nvPr/>
        </p:nvSpPr>
        <p:spPr>
          <a:xfrm>
            <a:off x="4623761" y="1949184"/>
            <a:ext cx="1935480" cy="369332"/>
          </a:xfrm>
          <a:prstGeom prst="rect">
            <a:avLst/>
          </a:prstGeom>
          <a:noFill/>
        </p:spPr>
        <p:txBody>
          <a:bodyPr wrap="square" rtlCol="0">
            <a:spAutoFit/>
          </a:bodyPr>
          <a:lstStyle/>
          <a:p>
            <a:pPr algn="ctr"/>
            <a:r>
              <a:rPr lang="en-US" dirty="0">
                <a:solidFill>
                  <a:schemeClr val="bg1"/>
                </a:solidFill>
              </a:rPr>
              <a:t>Marketing</a:t>
            </a:r>
          </a:p>
        </p:txBody>
      </p:sp>
      <p:sp>
        <p:nvSpPr>
          <p:cNvPr id="19" name="TextBox 18">
            <a:extLst>
              <a:ext uri="{FF2B5EF4-FFF2-40B4-BE49-F238E27FC236}">
                <a16:creationId xmlns:a16="http://schemas.microsoft.com/office/drawing/2014/main" id="{F083274E-6CBB-4335-8178-EC1C86DCB9A3}"/>
              </a:ext>
            </a:extLst>
          </p:cNvPr>
          <p:cNvSpPr txBox="1"/>
          <p:nvPr/>
        </p:nvSpPr>
        <p:spPr>
          <a:xfrm>
            <a:off x="7248225" y="2085018"/>
            <a:ext cx="2536050" cy="369332"/>
          </a:xfrm>
          <a:prstGeom prst="rect">
            <a:avLst/>
          </a:prstGeom>
          <a:noFill/>
        </p:spPr>
        <p:txBody>
          <a:bodyPr wrap="square" rtlCol="0">
            <a:spAutoFit/>
          </a:bodyPr>
          <a:lstStyle/>
          <a:p>
            <a:pPr algn="ctr"/>
            <a:r>
              <a:rPr lang="en-US" dirty="0">
                <a:solidFill>
                  <a:schemeClr val="bg1"/>
                </a:solidFill>
              </a:rPr>
              <a:t>Product Development</a:t>
            </a:r>
          </a:p>
        </p:txBody>
      </p:sp>
      <p:sp>
        <p:nvSpPr>
          <p:cNvPr id="20" name="TextBox 19">
            <a:extLst>
              <a:ext uri="{FF2B5EF4-FFF2-40B4-BE49-F238E27FC236}">
                <a16:creationId xmlns:a16="http://schemas.microsoft.com/office/drawing/2014/main" id="{6352BADF-8655-4973-90FC-2FAB4B118654}"/>
              </a:ext>
            </a:extLst>
          </p:cNvPr>
          <p:cNvSpPr txBox="1"/>
          <p:nvPr/>
        </p:nvSpPr>
        <p:spPr>
          <a:xfrm>
            <a:off x="8240063" y="3906464"/>
            <a:ext cx="1935480" cy="646331"/>
          </a:xfrm>
          <a:prstGeom prst="rect">
            <a:avLst/>
          </a:prstGeom>
          <a:noFill/>
        </p:spPr>
        <p:txBody>
          <a:bodyPr wrap="square" rtlCol="0">
            <a:spAutoFit/>
          </a:bodyPr>
          <a:lstStyle/>
          <a:p>
            <a:pPr algn="ctr"/>
            <a:r>
              <a:rPr lang="en-US" dirty="0">
                <a:solidFill>
                  <a:schemeClr val="bg1"/>
                </a:solidFill>
              </a:rPr>
              <a:t>Customer Support</a:t>
            </a:r>
          </a:p>
        </p:txBody>
      </p:sp>
      <p:sp>
        <p:nvSpPr>
          <p:cNvPr id="21" name="TextBox 20">
            <a:extLst>
              <a:ext uri="{FF2B5EF4-FFF2-40B4-BE49-F238E27FC236}">
                <a16:creationId xmlns:a16="http://schemas.microsoft.com/office/drawing/2014/main" id="{4FCA6D12-A5E4-4C31-86C4-CD86AAB84D48}"/>
              </a:ext>
            </a:extLst>
          </p:cNvPr>
          <p:cNvSpPr txBox="1"/>
          <p:nvPr/>
        </p:nvSpPr>
        <p:spPr>
          <a:xfrm>
            <a:off x="4841388" y="5126411"/>
            <a:ext cx="2087879" cy="369332"/>
          </a:xfrm>
          <a:prstGeom prst="rect">
            <a:avLst/>
          </a:prstGeom>
          <a:noFill/>
        </p:spPr>
        <p:txBody>
          <a:bodyPr wrap="square" rtlCol="0">
            <a:spAutoFit/>
          </a:bodyPr>
          <a:lstStyle/>
          <a:p>
            <a:pPr algn="ctr"/>
            <a:r>
              <a:rPr lang="en-US" dirty="0">
                <a:solidFill>
                  <a:schemeClr val="bg1"/>
                </a:solidFill>
              </a:rPr>
              <a:t>Research</a:t>
            </a:r>
          </a:p>
        </p:txBody>
      </p:sp>
      <p:sp>
        <p:nvSpPr>
          <p:cNvPr id="22" name="TextBox 21">
            <a:extLst>
              <a:ext uri="{FF2B5EF4-FFF2-40B4-BE49-F238E27FC236}">
                <a16:creationId xmlns:a16="http://schemas.microsoft.com/office/drawing/2014/main" id="{E467ADC1-ED8A-4264-AA06-712ACCE42A51}"/>
              </a:ext>
            </a:extLst>
          </p:cNvPr>
          <p:cNvSpPr txBox="1"/>
          <p:nvPr/>
        </p:nvSpPr>
        <p:spPr>
          <a:xfrm>
            <a:off x="857327" y="4837258"/>
            <a:ext cx="1935480" cy="646331"/>
          </a:xfrm>
          <a:prstGeom prst="rect">
            <a:avLst/>
          </a:prstGeom>
          <a:noFill/>
        </p:spPr>
        <p:txBody>
          <a:bodyPr wrap="square" rtlCol="0">
            <a:spAutoFit/>
          </a:bodyPr>
          <a:lstStyle/>
          <a:p>
            <a:pPr algn="ctr"/>
            <a:r>
              <a:rPr lang="en-US" dirty="0">
                <a:solidFill>
                  <a:schemeClr val="bg1"/>
                </a:solidFill>
              </a:rPr>
              <a:t>Information Technology</a:t>
            </a:r>
          </a:p>
        </p:txBody>
      </p:sp>
      <p:pic>
        <p:nvPicPr>
          <p:cNvPr id="23" name="Graphic 22" descr="Marketing with solid fill">
            <a:extLst>
              <a:ext uri="{FF2B5EF4-FFF2-40B4-BE49-F238E27FC236}">
                <a16:creationId xmlns:a16="http://schemas.microsoft.com/office/drawing/2014/main" id="{73C93C14-42FF-4EA1-BF61-C8CC5086590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371601" y="1372540"/>
            <a:ext cx="739254" cy="739254"/>
          </a:xfrm>
          <a:prstGeom prst="rect">
            <a:avLst/>
          </a:prstGeom>
        </p:spPr>
      </p:pic>
      <p:pic>
        <p:nvPicPr>
          <p:cNvPr id="24" name="Graphic 23" descr="Scientist female with solid fill">
            <a:extLst>
              <a:ext uri="{FF2B5EF4-FFF2-40B4-BE49-F238E27FC236}">
                <a16:creationId xmlns:a16="http://schemas.microsoft.com/office/drawing/2014/main" id="{A1C2D86B-5223-46A2-9ABA-CF781048D80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522354" y="4458863"/>
            <a:ext cx="667548" cy="667548"/>
          </a:xfrm>
          <a:prstGeom prst="rect">
            <a:avLst/>
          </a:prstGeom>
        </p:spPr>
      </p:pic>
      <p:pic>
        <p:nvPicPr>
          <p:cNvPr id="25" name="Graphic 24" descr="School boy with solid fill">
            <a:extLst>
              <a:ext uri="{FF2B5EF4-FFF2-40B4-BE49-F238E27FC236}">
                <a16:creationId xmlns:a16="http://schemas.microsoft.com/office/drawing/2014/main" id="{E01BDFC8-AEAD-4451-B7A0-84370FEE884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956842" y="2043098"/>
            <a:ext cx="746508" cy="746508"/>
          </a:xfrm>
          <a:prstGeom prst="rect">
            <a:avLst/>
          </a:prstGeom>
        </p:spPr>
      </p:pic>
      <p:pic>
        <p:nvPicPr>
          <p:cNvPr id="26" name="Graphic 25" descr="Call center with solid fill">
            <a:extLst>
              <a:ext uri="{FF2B5EF4-FFF2-40B4-BE49-F238E27FC236}">
                <a16:creationId xmlns:a16="http://schemas.microsoft.com/office/drawing/2014/main" id="{935030EF-2A53-4AF6-9C63-CB08FCB6761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812772" y="3269255"/>
            <a:ext cx="681012" cy="681012"/>
          </a:xfrm>
          <a:prstGeom prst="rect">
            <a:avLst/>
          </a:prstGeom>
        </p:spPr>
      </p:pic>
      <p:pic>
        <p:nvPicPr>
          <p:cNvPr id="27" name="Graphic 26" descr="Programmer male with solid fill">
            <a:extLst>
              <a:ext uri="{FF2B5EF4-FFF2-40B4-BE49-F238E27FC236}">
                <a16:creationId xmlns:a16="http://schemas.microsoft.com/office/drawing/2014/main" id="{1EE20218-082B-46D2-82DF-0545FA8B99F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1454224" y="4221620"/>
            <a:ext cx="616813" cy="616813"/>
          </a:xfrm>
          <a:prstGeom prst="rect">
            <a:avLst/>
          </a:prstGeom>
        </p:spPr>
      </p:pic>
      <p:pic>
        <p:nvPicPr>
          <p:cNvPr id="28" name="Graphic 27" descr="Male profile outline">
            <a:extLst>
              <a:ext uri="{FF2B5EF4-FFF2-40B4-BE49-F238E27FC236}">
                <a16:creationId xmlns:a16="http://schemas.microsoft.com/office/drawing/2014/main" id="{545B7278-D2B1-4429-8B5C-231FD54CBA2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7995278" y="1382050"/>
            <a:ext cx="769517" cy="769517"/>
          </a:xfrm>
          <a:prstGeom prst="rect">
            <a:avLst/>
          </a:prstGeom>
        </p:spPr>
      </p:pic>
      <p:sp>
        <p:nvSpPr>
          <p:cNvPr id="2" name="Title 1">
            <a:extLst>
              <a:ext uri="{FF2B5EF4-FFF2-40B4-BE49-F238E27FC236}">
                <a16:creationId xmlns:a16="http://schemas.microsoft.com/office/drawing/2014/main" id="{5B9CA10F-F03A-CF4D-9513-E0122FA338B1}"/>
              </a:ext>
            </a:extLst>
          </p:cNvPr>
          <p:cNvSpPr>
            <a:spLocks noGrp="1"/>
          </p:cNvSpPr>
          <p:nvPr>
            <p:ph type="title"/>
          </p:nvPr>
        </p:nvSpPr>
        <p:spPr/>
        <p:txBody>
          <a:bodyPr>
            <a:normAutofit/>
          </a:bodyPr>
          <a:lstStyle/>
          <a:p>
            <a:r>
              <a:rPr lang="en-US" dirty="0"/>
              <a:t>Databases are Also Shared Resources</a:t>
            </a:r>
          </a:p>
        </p:txBody>
      </p:sp>
      <p:sp>
        <p:nvSpPr>
          <p:cNvPr id="4" name="Slide Number Placeholder 3">
            <a:extLst>
              <a:ext uri="{FF2B5EF4-FFF2-40B4-BE49-F238E27FC236}">
                <a16:creationId xmlns:a16="http://schemas.microsoft.com/office/drawing/2014/main" id="{48E2E89E-D709-DA4F-B07E-827A9AC06A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9E411-7D29-FF41-8363-58C7F0B695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3">
            <a:extLst>
              <a:ext uri="{FF2B5EF4-FFF2-40B4-BE49-F238E27FC236}">
                <a16:creationId xmlns:a16="http://schemas.microsoft.com/office/drawing/2014/main" id="{164D420A-4C77-4F9C-8F7C-EA5E0038EE5E}"/>
              </a:ext>
            </a:extLst>
          </p:cNvPr>
          <p:cNvSpPr>
            <a:spLocks noGrp="1"/>
          </p:cNvSpPr>
          <p:nvPr>
            <p:ph type="ftr" sz="quarter" idx="4294967295"/>
          </p:nvPr>
        </p:nvSpPr>
        <p:spPr>
          <a:xfrm>
            <a:off x="5295900" y="6486982"/>
            <a:ext cx="5924549" cy="365125"/>
          </a:xfrm>
          <a:prstGeom prst="rect">
            <a:avLst/>
          </a:prstGeom>
        </p:spPr>
        <p:txBody>
          <a:bodyPr/>
          <a:lstStyle/>
          <a:p>
            <a:pPr>
              <a:spcAft>
                <a:spcPts val="600"/>
              </a:spcAft>
            </a:pPr>
            <a:r>
              <a:rPr lang="en-US"/>
              <a:t>Confidential property of Optum. Do not distribute or reproduce without express permission from Optum.</a:t>
            </a:r>
          </a:p>
        </p:txBody>
      </p:sp>
      <p:pic>
        <p:nvPicPr>
          <p:cNvPr id="36" name="Graphic 35" descr="Box with solid fill">
            <a:extLst>
              <a:ext uri="{FF2B5EF4-FFF2-40B4-BE49-F238E27FC236}">
                <a16:creationId xmlns:a16="http://schemas.microsoft.com/office/drawing/2014/main" id="{65DB0F1D-3619-46CA-8922-1B377C87D6AF}"/>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387649" y="1785548"/>
            <a:ext cx="456248" cy="456248"/>
          </a:xfrm>
          <a:prstGeom prst="rect">
            <a:avLst/>
          </a:prstGeom>
        </p:spPr>
      </p:pic>
    </p:spTree>
    <p:extLst>
      <p:ext uri="{BB962C8B-B14F-4D97-AF65-F5344CB8AC3E}">
        <p14:creationId xmlns:p14="http://schemas.microsoft.com/office/powerpoint/2010/main" val="291949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Top Corners Rounded 3">
            <a:extLst>
              <a:ext uri="{FF2B5EF4-FFF2-40B4-BE49-F238E27FC236}">
                <a16:creationId xmlns:a16="http://schemas.microsoft.com/office/drawing/2014/main" id="{412D2420-FB63-E04B-820A-D7CD19B24D1A}"/>
              </a:ext>
            </a:extLst>
          </p:cNvPr>
          <p:cNvSpPr/>
          <p:nvPr/>
        </p:nvSpPr>
        <p:spPr bwMode="gray">
          <a:xfrm>
            <a:off x="4141638" y="0"/>
            <a:ext cx="64008" cy="5994400"/>
          </a:xfrm>
          <a:prstGeom prst="round2SameRect">
            <a:avLst>
              <a:gd name="adj1" fmla="val 16667"/>
              <a:gd name="adj2" fmla="val 50000"/>
            </a:avLst>
          </a:pr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53" name="Text Placeholder 52">
            <a:extLst>
              <a:ext uri="{FF2B5EF4-FFF2-40B4-BE49-F238E27FC236}">
                <a16:creationId xmlns:a16="http://schemas.microsoft.com/office/drawing/2014/main" id="{B22045CC-262B-F549-B057-72CD84FFDFC2}"/>
              </a:ext>
            </a:extLst>
          </p:cNvPr>
          <p:cNvSpPr>
            <a:spLocks noGrp="1"/>
          </p:cNvSpPr>
          <p:nvPr>
            <p:ph type="body" sz="quarter" idx="14"/>
          </p:nvPr>
        </p:nvSpPr>
        <p:spPr>
          <a:xfrm>
            <a:off x="6527992" y="381848"/>
            <a:ext cx="4310744" cy="276599"/>
          </a:xfrm>
        </p:spPr>
        <p:txBody>
          <a:bodyPr>
            <a:normAutofit lnSpcReduction="10000"/>
          </a:bodyPr>
          <a:lstStyle/>
          <a:p>
            <a:r>
              <a:rPr lang="en-US" sz="2000" dirty="0"/>
              <a:t>What Is Siloed Behavior?</a:t>
            </a:r>
          </a:p>
        </p:txBody>
      </p:sp>
      <p:sp>
        <p:nvSpPr>
          <p:cNvPr id="7" name="Text Placeholder 6">
            <a:extLst>
              <a:ext uri="{FF2B5EF4-FFF2-40B4-BE49-F238E27FC236}">
                <a16:creationId xmlns:a16="http://schemas.microsoft.com/office/drawing/2014/main" id="{87FC4DD3-765C-5649-A36D-26ADD40C3ADE}"/>
              </a:ext>
            </a:extLst>
          </p:cNvPr>
          <p:cNvSpPr>
            <a:spLocks noGrp="1"/>
          </p:cNvSpPr>
          <p:nvPr>
            <p:ph type="body" sz="quarter" idx="15"/>
          </p:nvPr>
        </p:nvSpPr>
        <p:spPr>
          <a:xfrm>
            <a:off x="6527992" y="658448"/>
            <a:ext cx="4310744" cy="223653"/>
          </a:xfrm>
        </p:spPr>
        <p:txBody>
          <a:bodyPr/>
          <a:lstStyle/>
          <a:p>
            <a:endParaRPr lang="en-US"/>
          </a:p>
        </p:txBody>
      </p:sp>
      <p:sp>
        <p:nvSpPr>
          <p:cNvPr id="55" name="Text Placeholder 54">
            <a:extLst>
              <a:ext uri="{FF2B5EF4-FFF2-40B4-BE49-F238E27FC236}">
                <a16:creationId xmlns:a16="http://schemas.microsoft.com/office/drawing/2014/main" id="{12643C71-4D3F-B640-9DF1-0D0BF436E5E1}"/>
              </a:ext>
            </a:extLst>
          </p:cNvPr>
          <p:cNvSpPr>
            <a:spLocks noGrp="1"/>
          </p:cNvSpPr>
          <p:nvPr>
            <p:ph type="body" sz="quarter" idx="16"/>
          </p:nvPr>
        </p:nvSpPr>
        <p:spPr>
          <a:xfrm>
            <a:off x="6527992" y="1426739"/>
            <a:ext cx="4310744" cy="276599"/>
          </a:xfrm>
        </p:spPr>
        <p:txBody>
          <a:bodyPr>
            <a:noAutofit/>
          </a:bodyPr>
          <a:lstStyle/>
          <a:p>
            <a:r>
              <a:rPr lang="en-US" sz="2000" dirty="0"/>
              <a:t>What Is Systems Thinking?</a:t>
            </a:r>
          </a:p>
        </p:txBody>
      </p:sp>
      <p:sp>
        <p:nvSpPr>
          <p:cNvPr id="8" name="Text Placeholder 7">
            <a:extLst>
              <a:ext uri="{FF2B5EF4-FFF2-40B4-BE49-F238E27FC236}">
                <a16:creationId xmlns:a16="http://schemas.microsoft.com/office/drawing/2014/main" id="{BCF5CB34-0460-9645-99F4-8E97CF6502BE}"/>
              </a:ext>
            </a:extLst>
          </p:cNvPr>
          <p:cNvSpPr>
            <a:spLocks noGrp="1"/>
          </p:cNvSpPr>
          <p:nvPr>
            <p:ph type="body" sz="quarter" idx="17"/>
          </p:nvPr>
        </p:nvSpPr>
        <p:spPr>
          <a:xfrm>
            <a:off x="6527992" y="1703339"/>
            <a:ext cx="4310744" cy="223653"/>
          </a:xfrm>
        </p:spPr>
        <p:txBody>
          <a:bodyPr/>
          <a:lstStyle/>
          <a:p>
            <a:endParaRPr lang="en-US"/>
          </a:p>
        </p:txBody>
      </p:sp>
      <p:sp>
        <p:nvSpPr>
          <p:cNvPr id="57" name="Text Placeholder 56">
            <a:extLst>
              <a:ext uri="{FF2B5EF4-FFF2-40B4-BE49-F238E27FC236}">
                <a16:creationId xmlns:a16="http://schemas.microsoft.com/office/drawing/2014/main" id="{9176C1E3-3843-D54E-9532-C1D63824F47B}"/>
              </a:ext>
            </a:extLst>
          </p:cNvPr>
          <p:cNvSpPr>
            <a:spLocks noGrp="1"/>
          </p:cNvSpPr>
          <p:nvPr>
            <p:ph type="body" sz="quarter" idx="18"/>
          </p:nvPr>
        </p:nvSpPr>
        <p:spPr>
          <a:xfrm>
            <a:off x="6527992" y="2482473"/>
            <a:ext cx="4310744" cy="276599"/>
          </a:xfrm>
        </p:spPr>
        <p:txBody>
          <a:bodyPr>
            <a:noAutofit/>
          </a:bodyPr>
          <a:lstStyle/>
          <a:p>
            <a:r>
              <a:rPr lang="en-US" sz="2000" dirty="0"/>
              <a:t>Systems Thinking Concepts</a:t>
            </a:r>
          </a:p>
        </p:txBody>
      </p:sp>
      <p:sp>
        <p:nvSpPr>
          <p:cNvPr id="9" name="Text Placeholder 8">
            <a:extLst>
              <a:ext uri="{FF2B5EF4-FFF2-40B4-BE49-F238E27FC236}">
                <a16:creationId xmlns:a16="http://schemas.microsoft.com/office/drawing/2014/main" id="{59534071-9A5C-4442-A64A-3DD86D0EAB58}"/>
              </a:ext>
            </a:extLst>
          </p:cNvPr>
          <p:cNvSpPr>
            <a:spLocks noGrp="1"/>
          </p:cNvSpPr>
          <p:nvPr>
            <p:ph type="body" sz="quarter" idx="19"/>
          </p:nvPr>
        </p:nvSpPr>
        <p:spPr>
          <a:xfrm>
            <a:off x="6527992" y="2759073"/>
            <a:ext cx="4310744" cy="223653"/>
          </a:xfrm>
        </p:spPr>
        <p:txBody>
          <a:bodyPr/>
          <a:lstStyle/>
          <a:p>
            <a:endParaRPr lang="en-US"/>
          </a:p>
        </p:txBody>
      </p:sp>
      <p:sp>
        <p:nvSpPr>
          <p:cNvPr id="59" name="Text Placeholder 58">
            <a:extLst>
              <a:ext uri="{FF2B5EF4-FFF2-40B4-BE49-F238E27FC236}">
                <a16:creationId xmlns:a16="http://schemas.microsoft.com/office/drawing/2014/main" id="{4B3B2214-FCDC-D148-BE2C-DD2EDE607B20}"/>
              </a:ext>
            </a:extLst>
          </p:cNvPr>
          <p:cNvSpPr>
            <a:spLocks noGrp="1"/>
          </p:cNvSpPr>
          <p:nvPr>
            <p:ph type="body" sz="quarter" idx="20"/>
          </p:nvPr>
        </p:nvSpPr>
        <p:spPr>
          <a:xfrm>
            <a:off x="6527992" y="3512687"/>
            <a:ext cx="4310744" cy="276599"/>
          </a:xfrm>
        </p:spPr>
        <p:txBody>
          <a:bodyPr>
            <a:noAutofit/>
          </a:bodyPr>
          <a:lstStyle/>
          <a:p>
            <a:r>
              <a:rPr lang="en-US" sz="2000" dirty="0"/>
              <a:t>Archetypes for Technologists</a:t>
            </a:r>
          </a:p>
        </p:txBody>
      </p:sp>
      <p:sp>
        <p:nvSpPr>
          <p:cNvPr id="10" name="Text Placeholder 9">
            <a:extLst>
              <a:ext uri="{FF2B5EF4-FFF2-40B4-BE49-F238E27FC236}">
                <a16:creationId xmlns:a16="http://schemas.microsoft.com/office/drawing/2014/main" id="{8E5ADA6F-BC52-FE41-8D57-E961A36AB5BB}"/>
              </a:ext>
            </a:extLst>
          </p:cNvPr>
          <p:cNvSpPr>
            <a:spLocks noGrp="1"/>
          </p:cNvSpPr>
          <p:nvPr>
            <p:ph type="body" sz="quarter" idx="21"/>
          </p:nvPr>
        </p:nvSpPr>
        <p:spPr>
          <a:xfrm>
            <a:off x="6527992" y="3789287"/>
            <a:ext cx="4310744" cy="223653"/>
          </a:xfrm>
        </p:spPr>
        <p:txBody>
          <a:bodyPr/>
          <a:lstStyle/>
          <a:p>
            <a:endParaRPr lang="en-US"/>
          </a:p>
        </p:txBody>
      </p:sp>
      <p:sp>
        <p:nvSpPr>
          <p:cNvPr id="61" name="Text Placeholder 60">
            <a:extLst>
              <a:ext uri="{FF2B5EF4-FFF2-40B4-BE49-F238E27FC236}">
                <a16:creationId xmlns:a16="http://schemas.microsoft.com/office/drawing/2014/main" id="{43FD3FFD-0842-474C-A49F-95CB7973DD3D}"/>
              </a:ext>
            </a:extLst>
          </p:cNvPr>
          <p:cNvSpPr>
            <a:spLocks noGrp="1"/>
          </p:cNvSpPr>
          <p:nvPr>
            <p:ph type="body" sz="quarter" idx="22"/>
          </p:nvPr>
        </p:nvSpPr>
        <p:spPr>
          <a:xfrm>
            <a:off x="6527992" y="4568534"/>
            <a:ext cx="4501986" cy="276599"/>
          </a:xfrm>
        </p:spPr>
        <p:txBody>
          <a:bodyPr>
            <a:noAutofit/>
          </a:bodyPr>
          <a:lstStyle/>
          <a:p>
            <a:r>
              <a:rPr lang="en-US" sz="2000" dirty="0"/>
              <a:t>20 Silo Bridging Ideas</a:t>
            </a:r>
          </a:p>
        </p:txBody>
      </p:sp>
      <p:sp>
        <p:nvSpPr>
          <p:cNvPr id="11" name="Text Placeholder 10">
            <a:extLst>
              <a:ext uri="{FF2B5EF4-FFF2-40B4-BE49-F238E27FC236}">
                <a16:creationId xmlns:a16="http://schemas.microsoft.com/office/drawing/2014/main" id="{198DB84F-2870-A447-8871-7C0D30C87F24}"/>
              </a:ext>
            </a:extLst>
          </p:cNvPr>
          <p:cNvSpPr>
            <a:spLocks noGrp="1"/>
          </p:cNvSpPr>
          <p:nvPr>
            <p:ph type="body" sz="quarter" idx="23"/>
          </p:nvPr>
        </p:nvSpPr>
        <p:spPr>
          <a:xfrm>
            <a:off x="6527992" y="4845134"/>
            <a:ext cx="4310744" cy="223653"/>
          </a:xfrm>
        </p:spPr>
        <p:txBody>
          <a:bodyPr/>
          <a:lstStyle/>
          <a:p>
            <a:endParaRPr lang="en-US"/>
          </a:p>
        </p:txBody>
      </p:sp>
      <p:sp>
        <p:nvSpPr>
          <p:cNvPr id="12" name="Text Placeholder 11">
            <a:extLst>
              <a:ext uri="{FF2B5EF4-FFF2-40B4-BE49-F238E27FC236}">
                <a16:creationId xmlns:a16="http://schemas.microsoft.com/office/drawing/2014/main" id="{D83BB5A6-A0F7-DB40-9D9E-BEC9F29C0005}"/>
              </a:ext>
            </a:extLst>
          </p:cNvPr>
          <p:cNvSpPr>
            <a:spLocks noGrp="1"/>
          </p:cNvSpPr>
          <p:nvPr>
            <p:ph type="body" sz="quarter" idx="24"/>
          </p:nvPr>
        </p:nvSpPr>
        <p:spPr>
          <a:xfrm>
            <a:off x="6527992" y="5494147"/>
            <a:ext cx="4310744" cy="276599"/>
          </a:xfrm>
        </p:spPr>
        <p:txBody>
          <a:bodyPr>
            <a:noAutofit/>
          </a:bodyPr>
          <a:lstStyle/>
          <a:p>
            <a:r>
              <a:rPr lang="en-US" sz="2000" dirty="0"/>
              <a:t>Q&amp;A</a:t>
            </a:r>
          </a:p>
        </p:txBody>
      </p:sp>
      <p:sp>
        <p:nvSpPr>
          <p:cNvPr id="13" name="Text Placeholder 12">
            <a:extLst>
              <a:ext uri="{FF2B5EF4-FFF2-40B4-BE49-F238E27FC236}">
                <a16:creationId xmlns:a16="http://schemas.microsoft.com/office/drawing/2014/main" id="{BF1AFBC6-FF26-E545-B741-CEE61FF5F3C7}"/>
              </a:ext>
            </a:extLst>
          </p:cNvPr>
          <p:cNvSpPr>
            <a:spLocks noGrp="1"/>
          </p:cNvSpPr>
          <p:nvPr>
            <p:ph type="body" sz="quarter" idx="25"/>
          </p:nvPr>
        </p:nvSpPr>
        <p:spPr>
          <a:xfrm>
            <a:off x="6527992" y="5770747"/>
            <a:ext cx="4310744" cy="223653"/>
          </a:xfrm>
        </p:spPr>
        <p:txBody>
          <a:bodyPr>
            <a:normAutofit/>
          </a:bodyPr>
          <a:lstStyle/>
          <a:p>
            <a:r>
              <a:rPr lang="en-US" sz="1400" dirty="0"/>
              <a:t>5-10 minutes</a:t>
            </a:r>
          </a:p>
        </p:txBody>
      </p:sp>
    </p:spTree>
    <p:extLst>
      <p:ext uri="{BB962C8B-B14F-4D97-AF65-F5344CB8AC3E}">
        <p14:creationId xmlns:p14="http://schemas.microsoft.com/office/powerpoint/2010/main" val="1770230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ACB1EC-65FB-4D62-B5A1-53148C93A37A}"/>
              </a:ext>
            </a:extLst>
          </p:cNvPr>
          <p:cNvSpPr/>
          <p:nvPr/>
        </p:nvSpPr>
        <p:spPr>
          <a:xfrm>
            <a:off x="2238228" y="1718917"/>
            <a:ext cx="7800068" cy="2763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Title 1">
            <a:extLst>
              <a:ext uri="{FF2B5EF4-FFF2-40B4-BE49-F238E27FC236}">
                <a16:creationId xmlns:a16="http://schemas.microsoft.com/office/drawing/2014/main" id="{5DF9CA3C-E002-AC42-9E92-D76A1BC2BCBB}"/>
              </a:ext>
            </a:extLst>
          </p:cNvPr>
          <p:cNvSpPr>
            <a:spLocks noGrp="1"/>
          </p:cNvSpPr>
          <p:nvPr>
            <p:ph type="title"/>
          </p:nvPr>
        </p:nvSpPr>
        <p:spPr/>
        <p:txBody>
          <a:bodyPr>
            <a:normAutofit/>
          </a:bodyPr>
          <a:lstStyle/>
          <a:p>
            <a:r>
              <a:rPr lang="en-US"/>
              <a:t>Query Response vs. Time of Day</a:t>
            </a:r>
          </a:p>
        </p:txBody>
      </p:sp>
      <p:sp>
        <p:nvSpPr>
          <p:cNvPr id="4" name="Slide Number Placeholder 3">
            <a:extLst>
              <a:ext uri="{FF2B5EF4-FFF2-40B4-BE49-F238E27FC236}">
                <a16:creationId xmlns:a16="http://schemas.microsoft.com/office/drawing/2014/main" id="{F7EDE6E4-3662-F745-A41E-5FFD48238100}"/>
              </a:ext>
            </a:extLst>
          </p:cNvPr>
          <p:cNvSpPr>
            <a:spLocks noGrp="1"/>
          </p:cNvSpPr>
          <p:nvPr>
            <p:ph type="sldNum" sz="quarter" idx="12"/>
          </p:nvPr>
        </p:nvSpPr>
        <p:spPr bwMode="gray">
          <a:xfrm>
            <a:off x="11220450" y="6486982"/>
            <a:ext cx="612322"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21914C-2834-FD48-BDE0-226E9ACCB31D}"/>
              </a:ext>
            </a:extLst>
          </p:cNvPr>
          <p:cNvSpPr>
            <a:spLocks noGrp="1"/>
          </p:cNvSpPr>
          <p:nvPr>
            <p:ph idx="4294967295"/>
          </p:nvPr>
        </p:nvSpPr>
        <p:spPr>
          <a:xfrm>
            <a:off x="606820" y="5219308"/>
            <a:ext cx="8283792" cy="693738"/>
          </a:xfrm>
        </p:spPr>
        <p:txBody>
          <a:bodyPr>
            <a:normAutofit lnSpcReduction="10000"/>
          </a:bodyPr>
          <a:lstStyle/>
          <a:p>
            <a:pPr marL="342900" indent="-342900">
              <a:buFont typeface="Arial" panose="020B0604020202020204" pitchFamily="34" charset="0"/>
              <a:buChar char="•"/>
            </a:pPr>
            <a:r>
              <a:rPr lang="en-US"/>
              <a:t>Many users fighting for a shared resource with limited capability</a:t>
            </a:r>
          </a:p>
          <a:p>
            <a:pPr marL="342900" indent="-342900">
              <a:buFont typeface="Arial" panose="020B0604020202020204" pitchFamily="34" charset="0"/>
              <a:buChar char="•"/>
            </a:pPr>
            <a:r>
              <a:rPr lang="en-US"/>
              <a:t>The more you use it the lower the value to others</a:t>
            </a:r>
          </a:p>
        </p:txBody>
      </p:sp>
      <p:cxnSp>
        <p:nvCxnSpPr>
          <p:cNvPr id="6" name="Straight Arrow Connector 5">
            <a:extLst>
              <a:ext uri="{FF2B5EF4-FFF2-40B4-BE49-F238E27FC236}">
                <a16:creationId xmlns:a16="http://schemas.microsoft.com/office/drawing/2014/main" id="{81C16709-4591-184A-8719-5C6BF8D2DA8D}"/>
              </a:ext>
            </a:extLst>
          </p:cNvPr>
          <p:cNvCxnSpPr>
            <a:cxnSpLocks/>
          </p:cNvCxnSpPr>
          <p:nvPr/>
        </p:nvCxnSpPr>
        <p:spPr>
          <a:xfrm flipV="1">
            <a:off x="2219622" y="1678889"/>
            <a:ext cx="0" cy="28032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762DB32-0476-7B43-96E0-38DA48076D27}"/>
              </a:ext>
            </a:extLst>
          </p:cNvPr>
          <p:cNvCxnSpPr>
            <a:cxnSpLocks/>
          </p:cNvCxnSpPr>
          <p:nvPr/>
        </p:nvCxnSpPr>
        <p:spPr>
          <a:xfrm>
            <a:off x="2219622" y="4458153"/>
            <a:ext cx="7962568" cy="239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56DFF63-95AD-E44A-944F-9D8F638E4B34}"/>
              </a:ext>
            </a:extLst>
          </p:cNvPr>
          <p:cNvSpPr txBox="1"/>
          <p:nvPr/>
        </p:nvSpPr>
        <p:spPr>
          <a:xfrm>
            <a:off x="461753" y="1238913"/>
            <a:ext cx="55142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E87722"/>
                </a:solidFill>
                <a:latin typeface="Calibri" panose="020F0502020204030204"/>
              </a:rPr>
              <a:t>Average Query Response Time in Seconds (M-F)</a:t>
            </a:r>
          </a:p>
        </p:txBody>
      </p:sp>
      <p:sp>
        <p:nvSpPr>
          <p:cNvPr id="12" name="TextBox 11">
            <a:extLst>
              <a:ext uri="{FF2B5EF4-FFF2-40B4-BE49-F238E27FC236}">
                <a16:creationId xmlns:a16="http://schemas.microsoft.com/office/drawing/2014/main" id="{D95498EA-A718-154F-950F-3CFE428A30DE}"/>
              </a:ext>
            </a:extLst>
          </p:cNvPr>
          <p:cNvSpPr txBox="1"/>
          <p:nvPr/>
        </p:nvSpPr>
        <p:spPr>
          <a:xfrm>
            <a:off x="10100298" y="4285372"/>
            <a:ext cx="1300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87722"/>
                </a:solidFill>
                <a:effectLst/>
                <a:uLnTx/>
                <a:uFillTx/>
                <a:latin typeface="Calibri" panose="020F0502020204030204"/>
                <a:ea typeface="+mn-ea"/>
                <a:cs typeface="+mn-cs"/>
              </a:rPr>
              <a:t>Time of Day</a:t>
            </a:r>
          </a:p>
        </p:txBody>
      </p:sp>
      <p:sp>
        <p:nvSpPr>
          <p:cNvPr id="13" name="Freeform 12">
            <a:extLst>
              <a:ext uri="{FF2B5EF4-FFF2-40B4-BE49-F238E27FC236}">
                <a16:creationId xmlns:a16="http://schemas.microsoft.com/office/drawing/2014/main" id="{B53B8E00-4F84-DB4D-BF15-9D47DC0BA469}"/>
              </a:ext>
            </a:extLst>
          </p:cNvPr>
          <p:cNvSpPr/>
          <p:nvPr/>
        </p:nvSpPr>
        <p:spPr>
          <a:xfrm>
            <a:off x="2238228" y="1969559"/>
            <a:ext cx="7800064" cy="2226832"/>
          </a:xfrm>
          <a:custGeom>
            <a:avLst/>
            <a:gdLst>
              <a:gd name="connsiteX0" fmla="*/ 0 w 7650866"/>
              <a:gd name="connsiteY0" fmla="*/ 2007163 h 2470039"/>
              <a:gd name="connsiteX1" fmla="*/ 1157468 w 7650866"/>
              <a:gd name="connsiteY1" fmla="*/ 2007163 h 2470039"/>
              <a:gd name="connsiteX2" fmla="*/ 1805650 w 7650866"/>
              <a:gd name="connsiteY2" fmla="*/ 803396 h 2470039"/>
              <a:gd name="connsiteX3" fmla="*/ 2384385 w 7650866"/>
              <a:gd name="connsiteY3" fmla="*/ 178363 h 2470039"/>
              <a:gd name="connsiteX4" fmla="*/ 2974693 w 7650866"/>
              <a:gd name="connsiteY4" fmla="*/ 236237 h 2470039"/>
              <a:gd name="connsiteX5" fmla="*/ 3310359 w 7650866"/>
              <a:gd name="connsiteY5" fmla="*/ 745523 h 2470039"/>
              <a:gd name="connsiteX6" fmla="*/ 3993266 w 7650866"/>
              <a:gd name="connsiteY6" fmla="*/ 143639 h 2470039"/>
              <a:gd name="connsiteX7" fmla="*/ 4676172 w 7650866"/>
              <a:gd name="connsiteY7" fmla="*/ 132065 h 2470039"/>
              <a:gd name="connsiteX8" fmla="*/ 5324354 w 7650866"/>
              <a:gd name="connsiteY8" fmla="*/ 1625199 h 2470039"/>
              <a:gd name="connsiteX9" fmla="*/ 5486400 w 7650866"/>
              <a:gd name="connsiteY9" fmla="*/ 2365979 h 2470039"/>
              <a:gd name="connsiteX10" fmla="*/ 7650866 w 7650866"/>
              <a:gd name="connsiteY10" fmla="*/ 2447001 h 2470039"/>
              <a:gd name="connsiteX0" fmla="*/ 0 w 8032830"/>
              <a:gd name="connsiteY0" fmla="*/ 2273380 h 2470039"/>
              <a:gd name="connsiteX1" fmla="*/ 1539432 w 8032830"/>
              <a:gd name="connsiteY1" fmla="*/ 2007163 h 2470039"/>
              <a:gd name="connsiteX2" fmla="*/ 2187614 w 8032830"/>
              <a:gd name="connsiteY2" fmla="*/ 803396 h 2470039"/>
              <a:gd name="connsiteX3" fmla="*/ 2766349 w 8032830"/>
              <a:gd name="connsiteY3" fmla="*/ 178363 h 2470039"/>
              <a:gd name="connsiteX4" fmla="*/ 3356657 w 8032830"/>
              <a:gd name="connsiteY4" fmla="*/ 236237 h 2470039"/>
              <a:gd name="connsiteX5" fmla="*/ 3692323 w 8032830"/>
              <a:gd name="connsiteY5" fmla="*/ 745523 h 2470039"/>
              <a:gd name="connsiteX6" fmla="*/ 4375230 w 8032830"/>
              <a:gd name="connsiteY6" fmla="*/ 143639 h 2470039"/>
              <a:gd name="connsiteX7" fmla="*/ 5058136 w 8032830"/>
              <a:gd name="connsiteY7" fmla="*/ 132065 h 2470039"/>
              <a:gd name="connsiteX8" fmla="*/ 5706318 w 8032830"/>
              <a:gd name="connsiteY8" fmla="*/ 1625199 h 2470039"/>
              <a:gd name="connsiteX9" fmla="*/ 5868364 w 8032830"/>
              <a:gd name="connsiteY9" fmla="*/ 2365979 h 2470039"/>
              <a:gd name="connsiteX10" fmla="*/ 8032830 w 8032830"/>
              <a:gd name="connsiteY10" fmla="*/ 2447001 h 2470039"/>
              <a:gd name="connsiteX0" fmla="*/ 0 w 8032830"/>
              <a:gd name="connsiteY0" fmla="*/ 2273380 h 2470039"/>
              <a:gd name="connsiteX1" fmla="*/ 1539432 w 8032830"/>
              <a:gd name="connsiteY1" fmla="*/ 2007163 h 2470039"/>
              <a:gd name="connsiteX2" fmla="*/ 2187614 w 8032830"/>
              <a:gd name="connsiteY2" fmla="*/ 803396 h 2470039"/>
              <a:gd name="connsiteX3" fmla="*/ 2766349 w 8032830"/>
              <a:gd name="connsiteY3" fmla="*/ 178363 h 2470039"/>
              <a:gd name="connsiteX4" fmla="*/ 3356657 w 8032830"/>
              <a:gd name="connsiteY4" fmla="*/ 236237 h 2470039"/>
              <a:gd name="connsiteX5" fmla="*/ 3692323 w 8032830"/>
              <a:gd name="connsiteY5" fmla="*/ 745523 h 2470039"/>
              <a:gd name="connsiteX6" fmla="*/ 4375230 w 8032830"/>
              <a:gd name="connsiteY6" fmla="*/ 143639 h 2470039"/>
              <a:gd name="connsiteX7" fmla="*/ 5058136 w 8032830"/>
              <a:gd name="connsiteY7" fmla="*/ 132065 h 2470039"/>
              <a:gd name="connsiteX8" fmla="*/ 5706318 w 8032830"/>
              <a:gd name="connsiteY8" fmla="*/ 1625199 h 2470039"/>
              <a:gd name="connsiteX9" fmla="*/ 5868364 w 8032830"/>
              <a:gd name="connsiteY9" fmla="*/ 2365979 h 2470039"/>
              <a:gd name="connsiteX10" fmla="*/ 8032830 w 8032830"/>
              <a:gd name="connsiteY10" fmla="*/ 2447001 h 2470039"/>
              <a:gd name="connsiteX0" fmla="*/ 0 w 8032830"/>
              <a:gd name="connsiteY0" fmla="*/ 2258203 h 2454862"/>
              <a:gd name="connsiteX1" fmla="*/ 1539432 w 8032830"/>
              <a:gd name="connsiteY1" fmla="*/ 1991986 h 2454862"/>
              <a:gd name="connsiteX2" fmla="*/ 2187614 w 8032830"/>
              <a:gd name="connsiteY2" fmla="*/ 788219 h 2454862"/>
              <a:gd name="connsiteX3" fmla="*/ 2766349 w 8032830"/>
              <a:gd name="connsiteY3" fmla="*/ 163186 h 2454862"/>
              <a:gd name="connsiteX4" fmla="*/ 3356657 w 8032830"/>
              <a:gd name="connsiteY4" fmla="*/ 221060 h 2454862"/>
              <a:gd name="connsiteX5" fmla="*/ 3657599 w 8032830"/>
              <a:gd name="connsiteY5" fmla="*/ 383105 h 2454862"/>
              <a:gd name="connsiteX6" fmla="*/ 4375230 w 8032830"/>
              <a:gd name="connsiteY6" fmla="*/ 128462 h 2454862"/>
              <a:gd name="connsiteX7" fmla="*/ 5058136 w 8032830"/>
              <a:gd name="connsiteY7" fmla="*/ 116888 h 2454862"/>
              <a:gd name="connsiteX8" fmla="*/ 5706318 w 8032830"/>
              <a:gd name="connsiteY8" fmla="*/ 1610022 h 2454862"/>
              <a:gd name="connsiteX9" fmla="*/ 5868364 w 8032830"/>
              <a:gd name="connsiteY9" fmla="*/ 2350802 h 2454862"/>
              <a:gd name="connsiteX10" fmla="*/ 8032830 w 8032830"/>
              <a:gd name="connsiteY10" fmla="*/ 2431824 h 2454862"/>
              <a:gd name="connsiteX0" fmla="*/ 0 w 8032830"/>
              <a:gd name="connsiteY0" fmla="*/ 2258203 h 2454862"/>
              <a:gd name="connsiteX1" fmla="*/ 1539432 w 8032830"/>
              <a:gd name="connsiteY1" fmla="*/ 1991986 h 2454862"/>
              <a:gd name="connsiteX2" fmla="*/ 2187614 w 8032830"/>
              <a:gd name="connsiteY2" fmla="*/ 788219 h 2454862"/>
              <a:gd name="connsiteX3" fmla="*/ 2766349 w 8032830"/>
              <a:gd name="connsiteY3" fmla="*/ 163186 h 2454862"/>
              <a:gd name="connsiteX4" fmla="*/ 3391381 w 8032830"/>
              <a:gd name="connsiteY4" fmla="*/ 128462 h 2454862"/>
              <a:gd name="connsiteX5" fmla="*/ 3657599 w 8032830"/>
              <a:gd name="connsiteY5" fmla="*/ 383105 h 2454862"/>
              <a:gd name="connsiteX6" fmla="*/ 4375230 w 8032830"/>
              <a:gd name="connsiteY6" fmla="*/ 128462 h 2454862"/>
              <a:gd name="connsiteX7" fmla="*/ 5058136 w 8032830"/>
              <a:gd name="connsiteY7" fmla="*/ 116888 h 2454862"/>
              <a:gd name="connsiteX8" fmla="*/ 5706318 w 8032830"/>
              <a:gd name="connsiteY8" fmla="*/ 1610022 h 2454862"/>
              <a:gd name="connsiteX9" fmla="*/ 5868364 w 8032830"/>
              <a:gd name="connsiteY9" fmla="*/ 2350802 h 2454862"/>
              <a:gd name="connsiteX10" fmla="*/ 8032830 w 8032830"/>
              <a:gd name="connsiteY10" fmla="*/ 2431824 h 2454862"/>
              <a:gd name="connsiteX0" fmla="*/ 0 w 8032830"/>
              <a:gd name="connsiteY0" fmla="*/ 2276322 h 2472981"/>
              <a:gd name="connsiteX1" fmla="*/ 1539432 w 8032830"/>
              <a:gd name="connsiteY1" fmla="*/ 2010105 h 2472981"/>
              <a:gd name="connsiteX2" fmla="*/ 2187614 w 8032830"/>
              <a:gd name="connsiteY2" fmla="*/ 806338 h 2472981"/>
              <a:gd name="connsiteX3" fmla="*/ 2766349 w 8032830"/>
              <a:gd name="connsiteY3" fmla="*/ 181305 h 2472981"/>
              <a:gd name="connsiteX4" fmla="*/ 3391381 w 8032830"/>
              <a:gd name="connsiteY4" fmla="*/ 146581 h 2472981"/>
              <a:gd name="connsiteX5" fmla="*/ 3657599 w 8032830"/>
              <a:gd name="connsiteY5" fmla="*/ 401224 h 2472981"/>
              <a:gd name="connsiteX6" fmla="*/ 4155311 w 8032830"/>
              <a:gd name="connsiteY6" fmla="*/ 100282 h 2472981"/>
              <a:gd name="connsiteX7" fmla="*/ 5058136 w 8032830"/>
              <a:gd name="connsiteY7" fmla="*/ 135007 h 2472981"/>
              <a:gd name="connsiteX8" fmla="*/ 5706318 w 8032830"/>
              <a:gd name="connsiteY8" fmla="*/ 1628141 h 2472981"/>
              <a:gd name="connsiteX9" fmla="*/ 5868364 w 8032830"/>
              <a:gd name="connsiteY9" fmla="*/ 2368921 h 2472981"/>
              <a:gd name="connsiteX10" fmla="*/ 8032830 w 8032830"/>
              <a:gd name="connsiteY10" fmla="*/ 2449943 h 2472981"/>
              <a:gd name="connsiteX0" fmla="*/ 0 w 8032830"/>
              <a:gd name="connsiteY0" fmla="*/ 2276322 h 2465809"/>
              <a:gd name="connsiteX1" fmla="*/ 1539432 w 8032830"/>
              <a:gd name="connsiteY1" fmla="*/ 2010105 h 2465809"/>
              <a:gd name="connsiteX2" fmla="*/ 2187614 w 8032830"/>
              <a:gd name="connsiteY2" fmla="*/ 806338 h 2465809"/>
              <a:gd name="connsiteX3" fmla="*/ 2766349 w 8032830"/>
              <a:gd name="connsiteY3" fmla="*/ 181305 h 2465809"/>
              <a:gd name="connsiteX4" fmla="*/ 3391381 w 8032830"/>
              <a:gd name="connsiteY4" fmla="*/ 146581 h 2465809"/>
              <a:gd name="connsiteX5" fmla="*/ 3657599 w 8032830"/>
              <a:gd name="connsiteY5" fmla="*/ 401224 h 2465809"/>
              <a:gd name="connsiteX6" fmla="*/ 4155311 w 8032830"/>
              <a:gd name="connsiteY6" fmla="*/ 100282 h 2465809"/>
              <a:gd name="connsiteX7" fmla="*/ 5058136 w 8032830"/>
              <a:gd name="connsiteY7" fmla="*/ 135007 h 2465809"/>
              <a:gd name="connsiteX8" fmla="*/ 5706318 w 8032830"/>
              <a:gd name="connsiteY8" fmla="*/ 1628141 h 2465809"/>
              <a:gd name="connsiteX9" fmla="*/ 6180880 w 8032830"/>
              <a:gd name="connsiteY9" fmla="*/ 2345771 h 2465809"/>
              <a:gd name="connsiteX10" fmla="*/ 8032830 w 8032830"/>
              <a:gd name="connsiteY10" fmla="*/ 2449943 h 2465809"/>
              <a:gd name="connsiteX0" fmla="*/ 0 w 8032830"/>
              <a:gd name="connsiteY0" fmla="*/ 2276322 h 2453206"/>
              <a:gd name="connsiteX1" fmla="*/ 1539432 w 8032830"/>
              <a:gd name="connsiteY1" fmla="*/ 2010105 h 2453206"/>
              <a:gd name="connsiteX2" fmla="*/ 2187614 w 8032830"/>
              <a:gd name="connsiteY2" fmla="*/ 806338 h 2453206"/>
              <a:gd name="connsiteX3" fmla="*/ 2766349 w 8032830"/>
              <a:gd name="connsiteY3" fmla="*/ 181305 h 2453206"/>
              <a:gd name="connsiteX4" fmla="*/ 3391381 w 8032830"/>
              <a:gd name="connsiteY4" fmla="*/ 146581 h 2453206"/>
              <a:gd name="connsiteX5" fmla="*/ 3657599 w 8032830"/>
              <a:gd name="connsiteY5" fmla="*/ 401224 h 2453206"/>
              <a:gd name="connsiteX6" fmla="*/ 4155311 w 8032830"/>
              <a:gd name="connsiteY6" fmla="*/ 100282 h 2453206"/>
              <a:gd name="connsiteX7" fmla="*/ 5058136 w 8032830"/>
              <a:gd name="connsiteY7" fmla="*/ 135007 h 2453206"/>
              <a:gd name="connsiteX8" fmla="*/ 5706318 w 8032830"/>
              <a:gd name="connsiteY8" fmla="*/ 1628141 h 2453206"/>
              <a:gd name="connsiteX9" fmla="*/ 6169305 w 8032830"/>
              <a:gd name="connsiteY9" fmla="*/ 2183725 h 2453206"/>
              <a:gd name="connsiteX10" fmla="*/ 8032830 w 8032830"/>
              <a:gd name="connsiteY10" fmla="*/ 2449943 h 2453206"/>
              <a:gd name="connsiteX0" fmla="*/ 0 w 7974956"/>
              <a:gd name="connsiteY0" fmla="*/ 2276322 h 2303764"/>
              <a:gd name="connsiteX1" fmla="*/ 1539432 w 7974956"/>
              <a:gd name="connsiteY1" fmla="*/ 2010105 h 2303764"/>
              <a:gd name="connsiteX2" fmla="*/ 2187614 w 7974956"/>
              <a:gd name="connsiteY2" fmla="*/ 806338 h 2303764"/>
              <a:gd name="connsiteX3" fmla="*/ 2766349 w 7974956"/>
              <a:gd name="connsiteY3" fmla="*/ 181305 h 2303764"/>
              <a:gd name="connsiteX4" fmla="*/ 3391381 w 7974956"/>
              <a:gd name="connsiteY4" fmla="*/ 146581 h 2303764"/>
              <a:gd name="connsiteX5" fmla="*/ 3657599 w 7974956"/>
              <a:gd name="connsiteY5" fmla="*/ 401224 h 2303764"/>
              <a:gd name="connsiteX6" fmla="*/ 4155311 w 7974956"/>
              <a:gd name="connsiteY6" fmla="*/ 100282 h 2303764"/>
              <a:gd name="connsiteX7" fmla="*/ 5058136 w 7974956"/>
              <a:gd name="connsiteY7" fmla="*/ 135007 h 2303764"/>
              <a:gd name="connsiteX8" fmla="*/ 5706318 w 7974956"/>
              <a:gd name="connsiteY8" fmla="*/ 1628141 h 2303764"/>
              <a:gd name="connsiteX9" fmla="*/ 6169305 w 7974956"/>
              <a:gd name="connsiteY9" fmla="*/ 2183725 h 2303764"/>
              <a:gd name="connsiteX10" fmla="*/ 7974956 w 7974956"/>
              <a:gd name="connsiteY10" fmla="*/ 2287898 h 2303764"/>
              <a:gd name="connsiteX0" fmla="*/ 0 w 7974956"/>
              <a:gd name="connsiteY0" fmla="*/ 2272493 h 2299935"/>
              <a:gd name="connsiteX1" fmla="*/ 1539432 w 7974956"/>
              <a:gd name="connsiteY1" fmla="*/ 2006276 h 2299935"/>
              <a:gd name="connsiteX2" fmla="*/ 2187614 w 7974956"/>
              <a:gd name="connsiteY2" fmla="*/ 802509 h 2299935"/>
              <a:gd name="connsiteX3" fmla="*/ 2766349 w 7974956"/>
              <a:gd name="connsiteY3" fmla="*/ 177476 h 2299935"/>
              <a:gd name="connsiteX4" fmla="*/ 3391381 w 7974956"/>
              <a:gd name="connsiteY4" fmla="*/ 142752 h 2299935"/>
              <a:gd name="connsiteX5" fmla="*/ 3692323 w 7974956"/>
              <a:gd name="connsiteY5" fmla="*/ 316372 h 2299935"/>
              <a:gd name="connsiteX6" fmla="*/ 4155311 w 7974956"/>
              <a:gd name="connsiteY6" fmla="*/ 96453 h 2299935"/>
              <a:gd name="connsiteX7" fmla="*/ 5058136 w 7974956"/>
              <a:gd name="connsiteY7" fmla="*/ 131178 h 2299935"/>
              <a:gd name="connsiteX8" fmla="*/ 5706318 w 7974956"/>
              <a:gd name="connsiteY8" fmla="*/ 1624312 h 2299935"/>
              <a:gd name="connsiteX9" fmla="*/ 6169305 w 7974956"/>
              <a:gd name="connsiteY9" fmla="*/ 2179896 h 2299935"/>
              <a:gd name="connsiteX10" fmla="*/ 7974956 w 7974956"/>
              <a:gd name="connsiteY10" fmla="*/ 2284069 h 2299935"/>
              <a:gd name="connsiteX0" fmla="*/ 0 w 7974956"/>
              <a:gd name="connsiteY0" fmla="*/ 2272493 h 2299935"/>
              <a:gd name="connsiteX1" fmla="*/ 1539432 w 7974956"/>
              <a:gd name="connsiteY1" fmla="*/ 2006276 h 2299935"/>
              <a:gd name="connsiteX2" fmla="*/ 2187614 w 7974956"/>
              <a:gd name="connsiteY2" fmla="*/ 802509 h 2299935"/>
              <a:gd name="connsiteX3" fmla="*/ 2615878 w 7974956"/>
              <a:gd name="connsiteY3" fmla="*/ 84879 h 2299935"/>
              <a:gd name="connsiteX4" fmla="*/ 3391381 w 7974956"/>
              <a:gd name="connsiteY4" fmla="*/ 142752 h 2299935"/>
              <a:gd name="connsiteX5" fmla="*/ 3692323 w 7974956"/>
              <a:gd name="connsiteY5" fmla="*/ 316372 h 2299935"/>
              <a:gd name="connsiteX6" fmla="*/ 4155311 w 7974956"/>
              <a:gd name="connsiteY6" fmla="*/ 96453 h 2299935"/>
              <a:gd name="connsiteX7" fmla="*/ 5058136 w 7974956"/>
              <a:gd name="connsiteY7" fmla="*/ 131178 h 2299935"/>
              <a:gd name="connsiteX8" fmla="*/ 5706318 w 7974956"/>
              <a:gd name="connsiteY8" fmla="*/ 1624312 h 2299935"/>
              <a:gd name="connsiteX9" fmla="*/ 6169305 w 7974956"/>
              <a:gd name="connsiteY9" fmla="*/ 2179896 h 2299935"/>
              <a:gd name="connsiteX10" fmla="*/ 7974956 w 7974956"/>
              <a:gd name="connsiteY10" fmla="*/ 2284069 h 2299935"/>
              <a:gd name="connsiteX0" fmla="*/ 0 w 7974956"/>
              <a:gd name="connsiteY0" fmla="*/ 2272493 h 2299935"/>
              <a:gd name="connsiteX1" fmla="*/ 1539432 w 7974956"/>
              <a:gd name="connsiteY1" fmla="*/ 2006276 h 2299935"/>
              <a:gd name="connsiteX2" fmla="*/ 2187614 w 7974956"/>
              <a:gd name="connsiteY2" fmla="*/ 802509 h 2299935"/>
              <a:gd name="connsiteX3" fmla="*/ 2615878 w 7974956"/>
              <a:gd name="connsiteY3" fmla="*/ 84879 h 2299935"/>
              <a:gd name="connsiteX4" fmla="*/ 3391381 w 7974956"/>
              <a:gd name="connsiteY4" fmla="*/ 177476 h 2299935"/>
              <a:gd name="connsiteX5" fmla="*/ 3692323 w 7974956"/>
              <a:gd name="connsiteY5" fmla="*/ 316372 h 2299935"/>
              <a:gd name="connsiteX6" fmla="*/ 4155311 w 7974956"/>
              <a:gd name="connsiteY6" fmla="*/ 96453 h 2299935"/>
              <a:gd name="connsiteX7" fmla="*/ 5058136 w 7974956"/>
              <a:gd name="connsiteY7" fmla="*/ 131178 h 2299935"/>
              <a:gd name="connsiteX8" fmla="*/ 5706318 w 7974956"/>
              <a:gd name="connsiteY8" fmla="*/ 1624312 h 2299935"/>
              <a:gd name="connsiteX9" fmla="*/ 6169305 w 7974956"/>
              <a:gd name="connsiteY9" fmla="*/ 2179896 h 2299935"/>
              <a:gd name="connsiteX10" fmla="*/ 7974956 w 7974956"/>
              <a:gd name="connsiteY10" fmla="*/ 2284069 h 2299935"/>
              <a:gd name="connsiteX0" fmla="*/ 0 w 7974956"/>
              <a:gd name="connsiteY0" fmla="*/ 2222563 h 2250005"/>
              <a:gd name="connsiteX1" fmla="*/ 1539432 w 7974956"/>
              <a:gd name="connsiteY1" fmla="*/ 1956346 h 2250005"/>
              <a:gd name="connsiteX2" fmla="*/ 2187614 w 7974956"/>
              <a:gd name="connsiteY2" fmla="*/ 752579 h 2250005"/>
              <a:gd name="connsiteX3" fmla="*/ 2615878 w 7974956"/>
              <a:gd name="connsiteY3" fmla="*/ 34949 h 2250005"/>
              <a:gd name="connsiteX4" fmla="*/ 3391381 w 7974956"/>
              <a:gd name="connsiteY4" fmla="*/ 127546 h 2250005"/>
              <a:gd name="connsiteX5" fmla="*/ 3692323 w 7974956"/>
              <a:gd name="connsiteY5" fmla="*/ 266442 h 2250005"/>
              <a:gd name="connsiteX6" fmla="*/ 4155311 w 7974956"/>
              <a:gd name="connsiteY6" fmla="*/ 46523 h 2250005"/>
              <a:gd name="connsiteX7" fmla="*/ 5081286 w 7974956"/>
              <a:gd name="connsiteY7" fmla="*/ 324317 h 2250005"/>
              <a:gd name="connsiteX8" fmla="*/ 5706318 w 7974956"/>
              <a:gd name="connsiteY8" fmla="*/ 1574382 h 2250005"/>
              <a:gd name="connsiteX9" fmla="*/ 6169305 w 7974956"/>
              <a:gd name="connsiteY9" fmla="*/ 2129966 h 2250005"/>
              <a:gd name="connsiteX10" fmla="*/ 7974956 w 7974956"/>
              <a:gd name="connsiteY10" fmla="*/ 2234139 h 2250005"/>
              <a:gd name="connsiteX0" fmla="*/ 0 w 7974956"/>
              <a:gd name="connsiteY0" fmla="*/ 2222563 h 2250005"/>
              <a:gd name="connsiteX1" fmla="*/ 1539432 w 7974956"/>
              <a:gd name="connsiteY1" fmla="*/ 1956346 h 2250005"/>
              <a:gd name="connsiteX2" fmla="*/ 2187614 w 7974956"/>
              <a:gd name="connsiteY2" fmla="*/ 752579 h 2250005"/>
              <a:gd name="connsiteX3" fmla="*/ 2615878 w 7974956"/>
              <a:gd name="connsiteY3" fmla="*/ 34949 h 2250005"/>
              <a:gd name="connsiteX4" fmla="*/ 3391381 w 7974956"/>
              <a:gd name="connsiteY4" fmla="*/ 127546 h 2250005"/>
              <a:gd name="connsiteX5" fmla="*/ 3692323 w 7974956"/>
              <a:gd name="connsiteY5" fmla="*/ 266442 h 2250005"/>
              <a:gd name="connsiteX6" fmla="*/ 4317356 w 7974956"/>
              <a:gd name="connsiteY6" fmla="*/ 92821 h 2250005"/>
              <a:gd name="connsiteX7" fmla="*/ 5081286 w 7974956"/>
              <a:gd name="connsiteY7" fmla="*/ 324317 h 2250005"/>
              <a:gd name="connsiteX8" fmla="*/ 5706318 w 7974956"/>
              <a:gd name="connsiteY8" fmla="*/ 1574382 h 2250005"/>
              <a:gd name="connsiteX9" fmla="*/ 6169305 w 7974956"/>
              <a:gd name="connsiteY9" fmla="*/ 2129966 h 2250005"/>
              <a:gd name="connsiteX10" fmla="*/ 7974956 w 7974956"/>
              <a:gd name="connsiteY10" fmla="*/ 2234139 h 2250005"/>
              <a:gd name="connsiteX0" fmla="*/ 0 w 7974956"/>
              <a:gd name="connsiteY0" fmla="*/ 2222563 h 2250005"/>
              <a:gd name="connsiteX1" fmla="*/ 1539432 w 7974956"/>
              <a:gd name="connsiteY1" fmla="*/ 1956346 h 2250005"/>
              <a:gd name="connsiteX2" fmla="*/ 2187614 w 7974956"/>
              <a:gd name="connsiteY2" fmla="*/ 752579 h 2250005"/>
              <a:gd name="connsiteX3" fmla="*/ 2615878 w 7974956"/>
              <a:gd name="connsiteY3" fmla="*/ 34949 h 2250005"/>
              <a:gd name="connsiteX4" fmla="*/ 3391381 w 7974956"/>
              <a:gd name="connsiteY4" fmla="*/ 127546 h 2250005"/>
              <a:gd name="connsiteX5" fmla="*/ 3692323 w 7974956"/>
              <a:gd name="connsiteY5" fmla="*/ 266442 h 2250005"/>
              <a:gd name="connsiteX6" fmla="*/ 4317356 w 7974956"/>
              <a:gd name="connsiteY6" fmla="*/ 92821 h 2250005"/>
              <a:gd name="connsiteX7" fmla="*/ 5139159 w 7974956"/>
              <a:gd name="connsiteY7" fmla="*/ 359041 h 2250005"/>
              <a:gd name="connsiteX8" fmla="*/ 5706318 w 7974956"/>
              <a:gd name="connsiteY8" fmla="*/ 1574382 h 2250005"/>
              <a:gd name="connsiteX9" fmla="*/ 6169305 w 7974956"/>
              <a:gd name="connsiteY9" fmla="*/ 2129966 h 2250005"/>
              <a:gd name="connsiteX10" fmla="*/ 7974956 w 7974956"/>
              <a:gd name="connsiteY10" fmla="*/ 2234139 h 2250005"/>
              <a:gd name="connsiteX0" fmla="*/ 0 w 7974956"/>
              <a:gd name="connsiteY0" fmla="*/ 2223366 h 2250808"/>
              <a:gd name="connsiteX1" fmla="*/ 1539432 w 7974956"/>
              <a:gd name="connsiteY1" fmla="*/ 1957149 h 2250808"/>
              <a:gd name="connsiteX2" fmla="*/ 2118166 w 7974956"/>
              <a:gd name="connsiteY2" fmla="*/ 764957 h 2250808"/>
              <a:gd name="connsiteX3" fmla="*/ 2615878 w 7974956"/>
              <a:gd name="connsiteY3" fmla="*/ 35752 h 2250808"/>
              <a:gd name="connsiteX4" fmla="*/ 3391381 w 7974956"/>
              <a:gd name="connsiteY4" fmla="*/ 128349 h 2250808"/>
              <a:gd name="connsiteX5" fmla="*/ 3692323 w 7974956"/>
              <a:gd name="connsiteY5" fmla="*/ 267245 h 2250808"/>
              <a:gd name="connsiteX6" fmla="*/ 4317356 w 7974956"/>
              <a:gd name="connsiteY6" fmla="*/ 93624 h 2250808"/>
              <a:gd name="connsiteX7" fmla="*/ 5139159 w 7974956"/>
              <a:gd name="connsiteY7" fmla="*/ 359844 h 2250808"/>
              <a:gd name="connsiteX8" fmla="*/ 5706318 w 7974956"/>
              <a:gd name="connsiteY8" fmla="*/ 1575185 h 2250808"/>
              <a:gd name="connsiteX9" fmla="*/ 6169305 w 7974956"/>
              <a:gd name="connsiteY9" fmla="*/ 2130769 h 2250808"/>
              <a:gd name="connsiteX10" fmla="*/ 7974956 w 7974956"/>
              <a:gd name="connsiteY10" fmla="*/ 2234942 h 2250808"/>
              <a:gd name="connsiteX0" fmla="*/ 0 w 7974956"/>
              <a:gd name="connsiteY0" fmla="*/ 2203364 h 2230806"/>
              <a:gd name="connsiteX1" fmla="*/ 1539432 w 7974956"/>
              <a:gd name="connsiteY1" fmla="*/ 1937147 h 2230806"/>
              <a:gd name="connsiteX2" fmla="*/ 2118166 w 7974956"/>
              <a:gd name="connsiteY2" fmla="*/ 744955 h 2230806"/>
              <a:gd name="connsiteX3" fmla="*/ 2546430 w 7974956"/>
              <a:gd name="connsiteY3" fmla="*/ 38900 h 2230806"/>
              <a:gd name="connsiteX4" fmla="*/ 3391381 w 7974956"/>
              <a:gd name="connsiteY4" fmla="*/ 108347 h 2230806"/>
              <a:gd name="connsiteX5" fmla="*/ 3692323 w 7974956"/>
              <a:gd name="connsiteY5" fmla="*/ 247243 h 2230806"/>
              <a:gd name="connsiteX6" fmla="*/ 4317356 w 7974956"/>
              <a:gd name="connsiteY6" fmla="*/ 73622 h 2230806"/>
              <a:gd name="connsiteX7" fmla="*/ 5139159 w 7974956"/>
              <a:gd name="connsiteY7" fmla="*/ 339842 h 2230806"/>
              <a:gd name="connsiteX8" fmla="*/ 5706318 w 7974956"/>
              <a:gd name="connsiteY8" fmla="*/ 1555183 h 2230806"/>
              <a:gd name="connsiteX9" fmla="*/ 6169305 w 7974956"/>
              <a:gd name="connsiteY9" fmla="*/ 2110767 h 2230806"/>
              <a:gd name="connsiteX10" fmla="*/ 7974956 w 7974956"/>
              <a:gd name="connsiteY10" fmla="*/ 2214940 h 2230806"/>
              <a:gd name="connsiteX0" fmla="*/ 0 w 7974956"/>
              <a:gd name="connsiteY0" fmla="*/ 2179568 h 2207010"/>
              <a:gd name="connsiteX1" fmla="*/ 1539432 w 7974956"/>
              <a:gd name="connsiteY1" fmla="*/ 1913351 h 2207010"/>
              <a:gd name="connsiteX2" fmla="*/ 2118166 w 7974956"/>
              <a:gd name="connsiteY2" fmla="*/ 721159 h 2207010"/>
              <a:gd name="connsiteX3" fmla="*/ 2546430 w 7974956"/>
              <a:gd name="connsiteY3" fmla="*/ 15104 h 2207010"/>
              <a:gd name="connsiteX4" fmla="*/ 3692323 w 7974956"/>
              <a:gd name="connsiteY4" fmla="*/ 223447 h 2207010"/>
              <a:gd name="connsiteX5" fmla="*/ 4317356 w 7974956"/>
              <a:gd name="connsiteY5" fmla="*/ 49826 h 2207010"/>
              <a:gd name="connsiteX6" fmla="*/ 5139159 w 7974956"/>
              <a:gd name="connsiteY6" fmla="*/ 316046 h 2207010"/>
              <a:gd name="connsiteX7" fmla="*/ 5706318 w 7974956"/>
              <a:gd name="connsiteY7" fmla="*/ 1531387 h 2207010"/>
              <a:gd name="connsiteX8" fmla="*/ 6169305 w 7974956"/>
              <a:gd name="connsiteY8" fmla="*/ 2086971 h 2207010"/>
              <a:gd name="connsiteX9" fmla="*/ 7974956 w 7974956"/>
              <a:gd name="connsiteY9" fmla="*/ 2191144 h 2207010"/>
              <a:gd name="connsiteX0" fmla="*/ 0 w 7974956"/>
              <a:gd name="connsiteY0" fmla="*/ 2179250 h 2206692"/>
              <a:gd name="connsiteX1" fmla="*/ 1539432 w 7974956"/>
              <a:gd name="connsiteY1" fmla="*/ 1913033 h 2206692"/>
              <a:gd name="connsiteX2" fmla="*/ 2118166 w 7974956"/>
              <a:gd name="connsiteY2" fmla="*/ 720841 h 2206692"/>
              <a:gd name="connsiteX3" fmla="*/ 2546430 w 7974956"/>
              <a:gd name="connsiteY3" fmla="*/ 14786 h 2206692"/>
              <a:gd name="connsiteX4" fmla="*/ 3692323 w 7974956"/>
              <a:gd name="connsiteY4" fmla="*/ 223129 h 2206692"/>
              <a:gd name="connsiteX5" fmla="*/ 4571999 w 7974956"/>
              <a:gd name="connsiteY5" fmla="*/ 3209 h 2206692"/>
              <a:gd name="connsiteX6" fmla="*/ 5139159 w 7974956"/>
              <a:gd name="connsiteY6" fmla="*/ 315728 h 2206692"/>
              <a:gd name="connsiteX7" fmla="*/ 5706318 w 7974956"/>
              <a:gd name="connsiteY7" fmla="*/ 1531069 h 2206692"/>
              <a:gd name="connsiteX8" fmla="*/ 6169305 w 7974956"/>
              <a:gd name="connsiteY8" fmla="*/ 2086653 h 2206692"/>
              <a:gd name="connsiteX9" fmla="*/ 7974956 w 7974956"/>
              <a:gd name="connsiteY9" fmla="*/ 2190826 h 2206692"/>
              <a:gd name="connsiteX0" fmla="*/ 0 w 7974956"/>
              <a:gd name="connsiteY0" fmla="*/ 2179250 h 2206692"/>
              <a:gd name="connsiteX1" fmla="*/ 1539432 w 7974956"/>
              <a:gd name="connsiteY1" fmla="*/ 1913033 h 2206692"/>
              <a:gd name="connsiteX2" fmla="*/ 2118166 w 7974956"/>
              <a:gd name="connsiteY2" fmla="*/ 720841 h 2206692"/>
              <a:gd name="connsiteX3" fmla="*/ 2500131 w 7974956"/>
              <a:gd name="connsiteY3" fmla="*/ 14786 h 2206692"/>
              <a:gd name="connsiteX4" fmla="*/ 3692323 w 7974956"/>
              <a:gd name="connsiteY4" fmla="*/ 223129 h 2206692"/>
              <a:gd name="connsiteX5" fmla="*/ 4571999 w 7974956"/>
              <a:gd name="connsiteY5" fmla="*/ 3209 h 2206692"/>
              <a:gd name="connsiteX6" fmla="*/ 5139159 w 7974956"/>
              <a:gd name="connsiteY6" fmla="*/ 315728 h 2206692"/>
              <a:gd name="connsiteX7" fmla="*/ 5706318 w 7974956"/>
              <a:gd name="connsiteY7" fmla="*/ 1531069 h 2206692"/>
              <a:gd name="connsiteX8" fmla="*/ 6169305 w 7974956"/>
              <a:gd name="connsiteY8" fmla="*/ 2086653 h 2206692"/>
              <a:gd name="connsiteX9" fmla="*/ 7974956 w 7974956"/>
              <a:gd name="connsiteY9" fmla="*/ 2190826 h 2206692"/>
              <a:gd name="connsiteX0" fmla="*/ 0 w 7974956"/>
              <a:gd name="connsiteY0" fmla="*/ 2176405 h 2203847"/>
              <a:gd name="connsiteX1" fmla="*/ 1539432 w 7974956"/>
              <a:gd name="connsiteY1" fmla="*/ 1910188 h 2203847"/>
              <a:gd name="connsiteX2" fmla="*/ 2118166 w 7974956"/>
              <a:gd name="connsiteY2" fmla="*/ 717996 h 2203847"/>
              <a:gd name="connsiteX3" fmla="*/ 2500131 w 7974956"/>
              <a:gd name="connsiteY3" fmla="*/ 11941 h 2203847"/>
              <a:gd name="connsiteX4" fmla="*/ 3588151 w 7974956"/>
              <a:gd name="connsiteY4" fmla="*/ 255008 h 2203847"/>
              <a:gd name="connsiteX5" fmla="*/ 4571999 w 7974956"/>
              <a:gd name="connsiteY5" fmla="*/ 364 h 2203847"/>
              <a:gd name="connsiteX6" fmla="*/ 5139159 w 7974956"/>
              <a:gd name="connsiteY6" fmla="*/ 312883 h 2203847"/>
              <a:gd name="connsiteX7" fmla="*/ 5706318 w 7974956"/>
              <a:gd name="connsiteY7" fmla="*/ 1528224 h 2203847"/>
              <a:gd name="connsiteX8" fmla="*/ 6169305 w 7974956"/>
              <a:gd name="connsiteY8" fmla="*/ 2083808 h 2203847"/>
              <a:gd name="connsiteX9" fmla="*/ 7974956 w 7974956"/>
              <a:gd name="connsiteY9" fmla="*/ 2187981 h 2203847"/>
              <a:gd name="connsiteX0" fmla="*/ 0 w 7974956"/>
              <a:gd name="connsiteY0" fmla="*/ 2176405 h 2226832"/>
              <a:gd name="connsiteX1" fmla="*/ 1539432 w 7974956"/>
              <a:gd name="connsiteY1" fmla="*/ 1910188 h 2226832"/>
              <a:gd name="connsiteX2" fmla="*/ 2118166 w 7974956"/>
              <a:gd name="connsiteY2" fmla="*/ 717996 h 2226832"/>
              <a:gd name="connsiteX3" fmla="*/ 2500131 w 7974956"/>
              <a:gd name="connsiteY3" fmla="*/ 11941 h 2226832"/>
              <a:gd name="connsiteX4" fmla="*/ 3588151 w 7974956"/>
              <a:gd name="connsiteY4" fmla="*/ 255008 h 2226832"/>
              <a:gd name="connsiteX5" fmla="*/ 4571999 w 7974956"/>
              <a:gd name="connsiteY5" fmla="*/ 364 h 2226832"/>
              <a:gd name="connsiteX6" fmla="*/ 5139159 w 7974956"/>
              <a:gd name="connsiteY6" fmla="*/ 312883 h 2226832"/>
              <a:gd name="connsiteX7" fmla="*/ 5706318 w 7974956"/>
              <a:gd name="connsiteY7" fmla="*/ 1528224 h 2226832"/>
              <a:gd name="connsiteX8" fmla="*/ 6227178 w 7974956"/>
              <a:gd name="connsiteY8" fmla="*/ 2141681 h 2226832"/>
              <a:gd name="connsiteX9" fmla="*/ 7974956 w 7974956"/>
              <a:gd name="connsiteY9" fmla="*/ 2187981 h 2226832"/>
              <a:gd name="connsiteX0" fmla="*/ 0 w 7974956"/>
              <a:gd name="connsiteY0" fmla="*/ 2176405 h 2226832"/>
              <a:gd name="connsiteX1" fmla="*/ 1539432 w 7974956"/>
              <a:gd name="connsiteY1" fmla="*/ 1910188 h 2226832"/>
              <a:gd name="connsiteX2" fmla="*/ 2118166 w 7974956"/>
              <a:gd name="connsiteY2" fmla="*/ 717996 h 2226832"/>
              <a:gd name="connsiteX3" fmla="*/ 2500131 w 7974956"/>
              <a:gd name="connsiteY3" fmla="*/ 11941 h 2226832"/>
              <a:gd name="connsiteX4" fmla="*/ 3588151 w 7974956"/>
              <a:gd name="connsiteY4" fmla="*/ 255008 h 2226832"/>
              <a:gd name="connsiteX5" fmla="*/ 4571999 w 7974956"/>
              <a:gd name="connsiteY5" fmla="*/ 364 h 2226832"/>
              <a:gd name="connsiteX6" fmla="*/ 5139159 w 7974956"/>
              <a:gd name="connsiteY6" fmla="*/ 312883 h 2226832"/>
              <a:gd name="connsiteX7" fmla="*/ 5625295 w 7974956"/>
              <a:gd name="connsiteY7" fmla="*/ 1389328 h 2226832"/>
              <a:gd name="connsiteX8" fmla="*/ 6227178 w 7974956"/>
              <a:gd name="connsiteY8" fmla="*/ 2141681 h 2226832"/>
              <a:gd name="connsiteX9" fmla="*/ 7974956 w 7974956"/>
              <a:gd name="connsiteY9" fmla="*/ 2187981 h 222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74956" h="2226832">
                <a:moveTo>
                  <a:pt x="0" y="2176405"/>
                </a:moveTo>
                <a:cubicBezTo>
                  <a:pt x="462988" y="2218845"/>
                  <a:pt x="1186404" y="2153256"/>
                  <a:pt x="1539432" y="1910188"/>
                </a:cubicBezTo>
                <a:cubicBezTo>
                  <a:pt x="1892460" y="1667120"/>
                  <a:pt x="1958050" y="1034371"/>
                  <a:pt x="2118166" y="717996"/>
                </a:cubicBezTo>
                <a:cubicBezTo>
                  <a:pt x="2278283" y="401622"/>
                  <a:pt x="2255134" y="89106"/>
                  <a:pt x="2500131" y="11941"/>
                </a:cubicBezTo>
                <a:cubicBezTo>
                  <a:pt x="2745128" y="-65224"/>
                  <a:pt x="3242840" y="256938"/>
                  <a:pt x="3588151" y="255008"/>
                </a:cubicBezTo>
                <a:cubicBezTo>
                  <a:pt x="3933462" y="253079"/>
                  <a:pt x="4313498" y="-9282"/>
                  <a:pt x="4571999" y="364"/>
                </a:cubicBezTo>
                <a:cubicBezTo>
                  <a:pt x="4830500" y="10010"/>
                  <a:pt x="4963610" y="81389"/>
                  <a:pt x="5139159" y="312883"/>
                </a:cubicBezTo>
                <a:cubicBezTo>
                  <a:pt x="5314708" y="544377"/>
                  <a:pt x="5443959" y="1084528"/>
                  <a:pt x="5625295" y="1389328"/>
                </a:cubicBezTo>
                <a:cubicBezTo>
                  <a:pt x="5806631" y="1694128"/>
                  <a:pt x="5839426" y="2004714"/>
                  <a:pt x="6227178" y="2141681"/>
                </a:cubicBezTo>
                <a:cubicBezTo>
                  <a:pt x="6614930" y="2278648"/>
                  <a:pt x="7086599" y="2215953"/>
                  <a:pt x="7974956" y="2187981"/>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7DCCDA3-3C9C-804C-BB52-2AAC4DB69FD6}"/>
              </a:ext>
            </a:extLst>
          </p:cNvPr>
          <p:cNvSpPr txBox="1"/>
          <p:nvPr/>
        </p:nvSpPr>
        <p:spPr>
          <a:xfrm>
            <a:off x="5579375" y="4478374"/>
            <a:ext cx="6463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noProof="0">
                <a:ln>
                  <a:noFill/>
                </a:ln>
                <a:solidFill>
                  <a:prstClr val="black"/>
                </a:solidFill>
                <a:effectLst/>
                <a:uLnTx/>
                <a:uFillTx/>
                <a:latin typeface="+mj-lt"/>
                <a:ea typeface="+mn-ea"/>
                <a:cs typeface="+mn-cs"/>
              </a:rPr>
              <a:t>Noon</a:t>
            </a:r>
          </a:p>
        </p:txBody>
      </p:sp>
      <p:sp>
        <p:nvSpPr>
          <p:cNvPr id="16" name="TextBox 15">
            <a:extLst>
              <a:ext uri="{FF2B5EF4-FFF2-40B4-BE49-F238E27FC236}">
                <a16:creationId xmlns:a16="http://schemas.microsoft.com/office/drawing/2014/main" id="{0A8E451F-BE80-7442-A05B-E37424082356}"/>
              </a:ext>
            </a:extLst>
          </p:cNvPr>
          <p:cNvSpPr txBox="1"/>
          <p:nvPr/>
        </p:nvSpPr>
        <p:spPr>
          <a:xfrm>
            <a:off x="3608454" y="4478374"/>
            <a:ext cx="54604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noProof="0">
                <a:ln>
                  <a:noFill/>
                </a:ln>
                <a:solidFill>
                  <a:prstClr val="black"/>
                </a:solidFill>
                <a:effectLst/>
                <a:uLnTx/>
                <a:uFillTx/>
                <a:latin typeface="+mj-lt"/>
                <a:ea typeface="+mn-ea"/>
                <a:cs typeface="+mn-cs"/>
              </a:rPr>
              <a:t>8 am</a:t>
            </a:r>
          </a:p>
        </p:txBody>
      </p:sp>
      <p:sp>
        <p:nvSpPr>
          <p:cNvPr id="17" name="TextBox 16">
            <a:extLst>
              <a:ext uri="{FF2B5EF4-FFF2-40B4-BE49-F238E27FC236}">
                <a16:creationId xmlns:a16="http://schemas.microsoft.com/office/drawing/2014/main" id="{FA0C77B5-FB16-A947-8E7E-11693C0DDC95}"/>
              </a:ext>
            </a:extLst>
          </p:cNvPr>
          <p:cNvSpPr txBox="1"/>
          <p:nvPr/>
        </p:nvSpPr>
        <p:spPr>
          <a:xfrm>
            <a:off x="8168890" y="4478374"/>
            <a:ext cx="50045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noProof="0">
                <a:ln>
                  <a:noFill/>
                </a:ln>
                <a:solidFill>
                  <a:prstClr val="black"/>
                </a:solidFill>
                <a:effectLst/>
                <a:uLnTx/>
                <a:uFillTx/>
                <a:latin typeface="+mj-lt"/>
                <a:ea typeface="+mn-ea"/>
                <a:cs typeface="+mn-cs"/>
              </a:rPr>
              <a:t>5pm</a:t>
            </a:r>
          </a:p>
        </p:txBody>
      </p:sp>
      <p:sp>
        <p:nvSpPr>
          <p:cNvPr id="18" name="TextBox 17">
            <a:extLst>
              <a:ext uri="{FF2B5EF4-FFF2-40B4-BE49-F238E27FC236}">
                <a16:creationId xmlns:a16="http://schemas.microsoft.com/office/drawing/2014/main" id="{1473D73B-0E6D-C34B-91EA-9A148B06318D}"/>
              </a:ext>
            </a:extLst>
          </p:cNvPr>
          <p:cNvSpPr txBox="1"/>
          <p:nvPr/>
        </p:nvSpPr>
        <p:spPr>
          <a:xfrm>
            <a:off x="1854770" y="4478374"/>
            <a:ext cx="94609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noProof="0">
                <a:ln>
                  <a:noFill/>
                </a:ln>
                <a:solidFill>
                  <a:prstClr val="black"/>
                </a:solidFill>
                <a:effectLst/>
                <a:uLnTx/>
                <a:uFillTx/>
                <a:latin typeface="+mj-lt"/>
                <a:ea typeface="+mn-ea"/>
                <a:cs typeface="+mn-cs"/>
              </a:rPr>
              <a:t>Midnight</a:t>
            </a:r>
          </a:p>
        </p:txBody>
      </p:sp>
      <p:sp>
        <p:nvSpPr>
          <p:cNvPr id="19" name="TextBox 18">
            <a:extLst>
              <a:ext uri="{FF2B5EF4-FFF2-40B4-BE49-F238E27FC236}">
                <a16:creationId xmlns:a16="http://schemas.microsoft.com/office/drawing/2014/main" id="{36C081CF-18AF-1B4E-B281-828F1EC583B1}"/>
              </a:ext>
            </a:extLst>
          </p:cNvPr>
          <p:cNvSpPr txBox="1"/>
          <p:nvPr/>
        </p:nvSpPr>
        <p:spPr>
          <a:xfrm>
            <a:off x="1759230" y="2892510"/>
            <a:ext cx="29848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j-lt"/>
                <a:ea typeface="+mn-ea"/>
                <a:cs typeface="+mn-cs"/>
              </a:rPr>
              <a:t>5</a:t>
            </a:r>
          </a:p>
        </p:txBody>
      </p:sp>
      <p:sp>
        <p:nvSpPr>
          <p:cNvPr id="20" name="TextBox 19">
            <a:extLst>
              <a:ext uri="{FF2B5EF4-FFF2-40B4-BE49-F238E27FC236}">
                <a16:creationId xmlns:a16="http://schemas.microsoft.com/office/drawing/2014/main" id="{D66A3A8C-BCFD-604C-9D92-46A0AC9A4BC5}"/>
              </a:ext>
            </a:extLst>
          </p:cNvPr>
          <p:cNvSpPr txBox="1"/>
          <p:nvPr/>
        </p:nvSpPr>
        <p:spPr>
          <a:xfrm>
            <a:off x="1645418" y="1718917"/>
            <a:ext cx="412292"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j-lt"/>
                <a:ea typeface="+mn-ea"/>
                <a:cs typeface="+mn-cs"/>
              </a:rPr>
              <a:t>10</a:t>
            </a:r>
          </a:p>
        </p:txBody>
      </p:sp>
      <p:sp>
        <p:nvSpPr>
          <p:cNvPr id="21" name="TextBox 20">
            <a:extLst>
              <a:ext uri="{FF2B5EF4-FFF2-40B4-BE49-F238E27FC236}">
                <a16:creationId xmlns:a16="http://schemas.microsoft.com/office/drawing/2014/main" id="{6747CBE3-531A-4C4E-96A3-5ED2AFDE00F4}"/>
              </a:ext>
            </a:extLst>
          </p:cNvPr>
          <p:cNvSpPr txBox="1"/>
          <p:nvPr/>
        </p:nvSpPr>
        <p:spPr>
          <a:xfrm>
            <a:off x="1759230" y="3850023"/>
            <a:ext cx="298480" cy="338554"/>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mj-lt"/>
                <a:ea typeface="+mn-ea"/>
                <a:cs typeface="+mn-cs"/>
              </a:rPr>
              <a:t>2</a:t>
            </a:r>
          </a:p>
        </p:txBody>
      </p:sp>
      <p:sp>
        <p:nvSpPr>
          <p:cNvPr id="22" name="TextBox 21">
            <a:extLst>
              <a:ext uri="{FF2B5EF4-FFF2-40B4-BE49-F238E27FC236}">
                <a16:creationId xmlns:a16="http://schemas.microsoft.com/office/drawing/2014/main" id="{2AD17F7E-ECF9-334E-AC9D-ADEC93CB0897}"/>
              </a:ext>
            </a:extLst>
          </p:cNvPr>
          <p:cNvSpPr txBox="1"/>
          <p:nvPr/>
        </p:nvSpPr>
        <p:spPr>
          <a:xfrm>
            <a:off x="5526476" y="1753856"/>
            <a:ext cx="72167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cap="all">
                <a:solidFill>
                  <a:prstClr val="black"/>
                </a:solidFill>
                <a:latin typeface="+mj-lt"/>
              </a:rPr>
              <a:t>Lunch</a:t>
            </a:r>
          </a:p>
        </p:txBody>
      </p:sp>
      <p:sp>
        <p:nvSpPr>
          <p:cNvPr id="23" name="Footer Placeholder 3">
            <a:extLst>
              <a:ext uri="{FF2B5EF4-FFF2-40B4-BE49-F238E27FC236}">
                <a16:creationId xmlns:a16="http://schemas.microsoft.com/office/drawing/2014/main" id="{D0C686BB-C554-42CD-B1D2-5A94B620284A}"/>
              </a:ext>
            </a:extLst>
          </p:cNvPr>
          <p:cNvSpPr txBox="1">
            <a:spLocks/>
          </p:cNvSpPr>
          <p:nvPr/>
        </p:nvSpPr>
        <p:spPr>
          <a:xfrm>
            <a:off x="5295900" y="6486982"/>
            <a:ext cx="59245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900"/>
              <a:t>Confidential property of Optum. Do not distribute or reproduce without express permission from Optum.</a:t>
            </a:r>
          </a:p>
        </p:txBody>
      </p:sp>
    </p:spTree>
    <p:extLst>
      <p:ext uri="{BB962C8B-B14F-4D97-AF65-F5344CB8AC3E}">
        <p14:creationId xmlns:p14="http://schemas.microsoft.com/office/powerpoint/2010/main" val="1040461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EAC7-1EAE-178C-CF33-EDD55C80095E}"/>
              </a:ext>
            </a:extLst>
          </p:cNvPr>
          <p:cNvSpPr>
            <a:spLocks noGrp="1"/>
          </p:cNvSpPr>
          <p:nvPr>
            <p:ph type="title"/>
          </p:nvPr>
        </p:nvSpPr>
        <p:spPr/>
        <p:txBody>
          <a:bodyPr/>
          <a:lstStyle/>
          <a:p>
            <a:r>
              <a:rPr lang="en-US" dirty="0"/>
              <a:t>Causal Loop Diagram for </a:t>
            </a:r>
            <a:r>
              <a:rPr lang="en-US" dirty="0">
                <a:solidFill>
                  <a:schemeClr val="tx2"/>
                </a:solidFill>
              </a:rPr>
              <a:t>Single</a:t>
            </a:r>
            <a:r>
              <a:rPr lang="en-US" dirty="0"/>
              <a:t> Business Unit</a:t>
            </a:r>
          </a:p>
        </p:txBody>
      </p:sp>
      <p:sp>
        <p:nvSpPr>
          <p:cNvPr id="6" name="Oval 5">
            <a:extLst>
              <a:ext uri="{FF2B5EF4-FFF2-40B4-BE49-F238E27FC236}">
                <a16:creationId xmlns:a16="http://schemas.microsoft.com/office/drawing/2014/main" id="{C4D1F3D2-7535-6FCE-BF77-CD6AB13814AF}"/>
              </a:ext>
            </a:extLst>
          </p:cNvPr>
          <p:cNvSpPr/>
          <p:nvPr/>
        </p:nvSpPr>
        <p:spPr>
          <a:xfrm>
            <a:off x="5987949" y="3086194"/>
            <a:ext cx="2634637"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rPr>
              <a:t>MBOs</a:t>
            </a:r>
          </a:p>
        </p:txBody>
      </p:sp>
      <p:sp>
        <p:nvSpPr>
          <p:cNvPr id="7" name="Oval 6">
            <a:extLst>
              <a:ext uri="{FF2B5EF4-FFF2-40B4-BE49-F238E27FC236}">
                <a16:creationId xmlns:a16="http://schemas.microsoft.com/office/drawing/2014/main" id="{A2E22F2A-24FE-5EF1-A679-1A05E312A3E5}"/>
              </a:ext>
            </a:extLst>
          </p:cNvPr>
          <p:cNvSpPr/>
          <p:nvPr/>
        </p:nvSpPr>
        <p:spPr>
          <a:xfrm>
            <a:off x="4232348" y="2024701"/>
            <a:ext cx="1486302" cy="498267"/>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rPr>
              <a:t>Strategy</a:t>
            </a:r>
          </a:p>
        </p:txBody>
      </p:sp>
      <p:sp>
        <p:nvSpPr>
          <p:cNvPr id="8" name="Oval 7">
            <a:extLst>
              <a:ext uri="{FF2B5EF4-FFF2-40B4-BE49-F238E27FC236}">
                <a16:creationId xmlns:a16="http://schemas.microsoft.com/office/drawing/2014/main" id="{CF822554-6B5E-E78F-D8A1-58696E742970}"/>
              </a:ext>
            </a:extLst>
          </p:cNvPr>
          <p:cNvSpPr/>
          <p:nvPr/>
        </p:nvSpPr>
        <p:spPr>
          <a:xfrm>
            <a:off x="1417979" y="2817132"/>
            <a:ext cx="1802541" cy="92607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b="1" dirty="0">
                <a:solidFill>
                  <a:schemeClr val="tx1"/>
                </a:solidFill>
              </a:rPr>
              <a:t>Quartey</a:t>
            </a:r>
          </a:p>
          <a:p>
            <a:pPr algn="ctr"/>
            <a:r>
              <a:rPr lang="en-US" b="1" dirty="0">
                <a:solidFill>
                  <a:schemeClr val="tx1"/>
                </a:solidFill>
              </a:rPr>
              <a:t>Financial</a:t>
            </a:r>
          </a:p>
          <a:p>
            <a:pPr algn="ctr"/>
            <a:r>
              <a:rPr lang="en-US" b="1" dirty="0">
                <a:solidFill>
                  <a:schemeClr val="tx1"/>
                </a:solidFill>
              </a:rPr>
              <a:t>Statements</a:t>
            </a:r>
          </a:p>
        </p:txBody>
      </p:sp>
      <p:cxnSp>
        <p:nvCxnSpPr>
          <p:cNvPr id="9" name="Curved Connector 8">
            <a:extLst>
              <a:ext uri="{FF2B5EF4-FFF2-40B4-BE49-F238E27FC236}">
                <a16:creationId xmlns:a16="http://schemas.microsoft.com/office/drawing/2014/main" id="{23E6B9CB-B3C7-108A-2141-6009FC2846DF}"/>
              </a:ext>
            </a:extLst>
          </p:cNvPr>
          <p:cNvCxnSpPr>
            <a:cxnSpLocks/>
            <a:endCxn id="6" idx="4"/>
          </p:cNvCxnSpPr>
          <p:nvPr/>
        </p:nvCxnSpPr>
        <p:spPr>
          <a:xfrm flipV="1">
            <a:off x="6001043" y="3584461"/>
            <a:ext cx="1304225" cy="70678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F9526DE0-F246-5F28-4BE8-D8D86AEB1392}"/>
              </a:ext>
            </a:extLst>
          </p:cNvPr>
          <p:cNvCxnSpPr>
            <a:cxnSpLocks/>
            <a:stCxn id="6" idx="0"/>
            <a:endCxn id="7" idx="6"/>
          </p:cNvCxnSpPr>
          <p:nvPr/>
        </p:nvCxnSpPr>
        <p:spPr>
          <a:xfrm rot="16200000" flipV="1">
            <a:off x="6105780" y="1886706"/>
            <a:ext cx="812359" cy="158661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F529377-7835-E0E0-4917-753E09C80B29}"/>
              </a:ext>
            </a:extLst>
          </p:cNvPr>
          <p:cNvCxnSpPr>
            <a:cxnSpLocks/>
            <a:stCxn id="7" idx="2"/>
          </p:cNvCxnSpPr>
          <p:nvPr/>
        </p:nvCxnSpPr>
        <p:spPr>
          <a:xfrm rot="10800000" flipV="1">
            <a:off x="2649042" y="2273835"/>
            <a:ext cx="1583307" cy="561642"/>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0BEAC6B-2D20-D3F5-3CBE-3D9B2273E871}"/>
              </a:ext>
            </a:extLst>
          </p:cNvPr>
          <p:cNvCxnSpPr>
            <a:cxnSpLocks/>
            <a:endCxn id="15" idx="2"/>
          </p:cNvCxnSpPr>
          <p:nvPr/>
        </p:nvCxnSpPr>
        <p:spPr>
          <a:xfrm rot="16200000" flipH="1">
            <a:off x="2816973" y="3593618"/>
            <a:ext cx="651663" cy="987527"/>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1E4CB2-E135-5D0A-2783-27C301D7C0B1}"/>
              </a:ext>
            </a:extLst>
          </p:cNvPr>
          <p:cNvSpPr txBox="1"/>
          <p:nvPr/>
        </p:nvSpPr>
        <p:spPr>
          <a:xfrm>
            <a:off x="2801540" y="1992174"/>
            <a:ext cx="706155" cy="369332"/>
          </a:xfrm>
          <a:prstGeom prst="rect">
            <a:avLst/>
          </a:prstGeom>
          <a:noFill/>
        </p:spPr>
        <p:txBody>
          <a:bodyPr wrap="none" rtlCol="0">
            <a:spAutoFit/>
          </a:bodyPr>
          <a:lstStyle/>
          <a:p>
            <a:r>
              <a:rPr lang="en-US" dirty="0"/>
              <a:t>Delay</a:t>
            </a:r>
          </a:p>
        </p:txBody>
      </p:sp>
      <p:sp>
        <p:nvSpPr>
          <p:cNvPr id="14" name="TextBox 13">
            <a:extLst>
              <a:ext uri="{FF2B5EF4-FFF2-40B4-BE49-F238E27FC236}">
                <a16:creationId xmlns:a16="http://schemas.microsoft.com/office/drawing/2014/main" id="{039876AE-D8FE-0527-D41D-4E48AD0488DA}"/>
              </a:ext>
            </a:extLst>
          </p:cNvPr>
          <p:cNvSpPr txBox="1"/>
          <p:nvPr/>
        </p:nvSpPr>
        <p:spPr>
          <a:xfrm>
            <a:off x="2319250" y="3815483"/>
            <a:ext cx="364202" cy="523220"/>
          </a:xfrm>
          <a:prstGeom prst="rect">
            <a:avLst/>
          </a:prstGeom>
          <a:noFill/>
        </p:spPr>
        <p:txBody>
          <a:bodyPr wrap="none" rtlCol="0">
            <a:spAutoFit/>
          </a:bodyPr>
          <a:lstStyle/>
          <a:p>
            <a:r>
              <a:rPr lang="en-US" sz="2800" dirty="0"/>
              <a:t>+</a:t>
            </a:r>
          </a:p>
        </p:txBody>
      </p:sp>
      <p:sp>
        <p:nvSpPr>
          <p:cNvPr id="15" name="Oval 14">
            <a:extLst>
              <a:ext uri="{FF2B5EF4-FFF2-40B4-BE49-F238E27FC236}">
                <a16:creationId xmlns:a16="http://schemas.microsoft.com/office/drawing/2014/main" id="{D0970BF5-796C-E63B-7565-DA6C5254AD7F}"/>
              </a:ext>
            </a:extLst>
          </p:cNvPr>
          <p:cNvSpPr/>
          <p:nvPr/>
        </p:nvSpPr>
        <p:spPr>
          <a:xfrm>
            <a:off x="3636568" y="3924875"/>
            <a:ext cx="2634636" cy="976678"/>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Profits and</a:t>
            </a:r>
          </a:p>
          <a:p>
            <a:pPr algn="ctr"/>
            <a:r>
              <a:rPr lang="en-US" sz="2400" b="1" dirty="0">
                <a:solidFill>
                  <a:schemeClr val="tx1"/>
                </a:solidFill>
              </a:rPr>
              <a:t>Growth</a:t>
            </a:r>
          </a:p>
        </p:txBody>
      </p:sp>
      <p:grpSp>
        <p:nvGrpSpPr>
          <p:cNvPr id="16" name="Group 15">
            <a:extLst>
              <a:ext uri="{FF2B5EF4-FFF2-40B4-BE49-F238E27FC236}">
                <a16:creationId xmlns:a16="http://schemas.microsoft.com/office/drawing/2014/main" id="{52D91595-838A-6182-4A27-AE49516B7A45}"/>
              </a:ext>
            </a:extLst>
          </p:cNvPr>
          <p:cNvGrpSpPr/>
          <p:nvPr/>
        </p:nvGrpSpPr>
        <p:grpSpPr>
          <a:xfrm>
            <a:off x="4581176" y="2998648"/>
            <a:ext cx="567994" cy="563043"/>
            <a:chOff x="7820025" y="1498443"/>
            <a:chExt cx="567994" cy="563043"/>
          </a:xfrm>
        </p:grpSpPr>
        <p:sp>
          <p:nvSpPr>
            <p:cNvPr id="17" name="Circular Arrow 16">
              <a:extLst>
                <a:ext uri="{FF2B5EF4-FFF2-40B4-BE49-F238E27FC236}">
                  <a16:creationId xmlns:a16="http://schemas.microsoft.com/office/drawing/2014/main" id="{8CE66506-5D03-D3FD-FC33-55B59ED461B8}"/>
                </a:ext>
              </a:extLst>
            </p:cNvPr>
            <p:cNvSpPr/>
            <p:nvPr/>
          </p:nvSpPr>
          <p:spPr>
            <a:xfrm flipH="1">
              <a:off x="7820025" y="1498443"/>
              <a:ext cx="567994" cy="563043"/>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03925D6E-C397-F5D8-A84F-E01C27748A3C}"/>
                </a:ext>
              </a:extLst>
            </p:cNvPr>
            <p:cNvSpPr txBox="1"/>
            <p:nvPr/>
          </p:nvSpPr>
          <p:spPr>
            <a:xfrm>
              <a:off x="7900280" y="1545715"/>
              <a:ext cx="407484"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sp>
        <p:nvSpPr>
          <p:cNvPr id="19" name="TextBox 18">
            <a:extLst>
              <a:ext uri="{FF2B5EF4-FFF2-40B4-BE49-F238E27FC236}">
                <a16:creationId xmlns:a16="http://schemas.microsoft.com/office/drawing/2014/main" id="{A2B55F8A-0D90-0E04-93CD-ADC5BD832128}"/>
              </a:ext>
            </a:extLst>
          </p:cNvPr>
          <p:cNvSpPr txBox="1"/>
          <p:nvPr/>
        </p:nvSpPr>
        <p:spPr>
          <a:xfrm>
            <a:off x="4082306" y="1741172"/>
            <a:ext cx="364202" cy="523220"/>
          </a:xfrm>
          <a:prstGeom prst="rect">
            <a:avLst/>
          </a:prstGeom>
          <a:noFill/>
        </p:spPr>
        <p:txBody>
          <a:bodyPr wrap="none" rtlCol="0">
            <a:spAutoFit/>
          </a:bodyPr>
          <a:lstStyle/>
          <a:p>
            <a:r>
              <a:rPr lang="en-US" sz="2800" dirty="0"/>
              <a:t>+</a:t>
            </a:r>
          </a:p>
        </p:txBody>
      </p:sp>
      <p:sp>
        <p:nvSpPr>
          <p:cNvPr id="27" name="TextBox 26">
            <a:extLst>
              <a:ext uri="{FF2B5EF4-FFF2-40B4-BE49-F238E27FC236}">
                <a16:creationId xmlns:a16="http://schemas.microsoft.com/office/drawing/2014/main" id="{300ADCBB-5789-0190-69BD-1EA2DDCD2DE6}"/>
              </a:ext>
            </a:extLst>
          </p:cNvPr>
          <p:cNvSpPr txBox="1"/>
          <p:nvPr/>
        </p:nvSpPr>
        <p:spPr bwMode="gray">
          <a:xfrm>
            <a:off x="7734822" y="3909610"/>
            <a:ext cx="3324628" cy="507831"/>
          </a:xfrm>
          <a:prstGeom prst="rect">
            <a:avLst/>
          </a:prstGeom>
          <a:noFill/>
        </p:spPr>
        <p:txBody>
          <a:bodyPr vert="horz" wrap="none" lIns="0" tIns="0" rIns="0" bIns="0" rtlCol="0">
            <a:spAutoFit/>
          </a:bodyPr>
          <a:lstStyle/>
          <a:p>
            <a:pPr algn="l">
              <a:spcBef>
                <a:spcPts val="600"/>
              </a:spcBef>
            </a:pPr>
            <a:r>
              <a:rPr lang="en-US" sz="1400" dirty="0"/>
              <a:t>Reward Executives for Profits and Growth</a:t>
            </a:r>
          </a:p>
          <a:p>
            <a:pPr algn="l">
              <a:spcBef>
                <a:spcPts val="600"/>
              </a:spcBef>
            </a:pPr>
            <a:r>
              <a:rPr lang="en-US" sz="1400" b="1" dirty="0">
                <a:solidFill>
                  <a:schemeClr val="tx2"/>
                </a:solidFill>
              </a:rPr>
              <a:t>only</a:t>
            </a:r>
            <a:r>
              <a:rPr lang="en-US" sz="1400" dirty="0"/>
              <a:t> within their own Business Unit.</a:t>
            </a:r>
          </a:p>
        </p:txBody>
      </p:sp>
    </p:spTree>
    <p:extLst>
      <p:ext uri="{BB962C8B-B14F-4D97-AF65-F5344CB8AC3E}">
        <p14:creationId xmlns:p14="http://schemas.microsoft.com/office/powerpoint/2010/main" val="740217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A492-8A64-AB92-03A2-B85D55EFEE2D}"/>
              </a:ext>
            </a:extLst>
          </p:cNvPr>
          <p:cNvSpPr>
            <a:spLocks noGrp="1"/>
          </p:cNvSpPr>
          <p:nvPr>
            <p:ph type="title"/>
          </p:nvPr>
        </p:nvSpPr>
        <p:spPr/>
        <p:txBody>
          <a:bodyPr/>
          <a:lstStyle/>
          <a:p>
            <a:r>
              <a:rPr lang="en-US" dirty="0"/>
              <a:t>Multiple Users of Any Limited Shared Resource</a:t>
            </a:r>
          </a:p>
        </p:txBody>
      </p:sp>
      <p:pic>
        <p:nvPicPr>
          <p:cNvPr id="5" name="Picture 4">
            <a:extLst>
              <a:ext uri="{FF2B5EF4-FFF2-40B4-BE49-F238E27FC236}">
                <a16:creationId xmlns:a16="http://schemas.microsoft.com/office/drawing/2014/main" id="{5B92BBD9-E250-26BF-3F62-E10440999C33}"/>
              </a:ext>
            </a:extLst>
          </p:cNvPr>
          <p:cNvPicPr>
            <a:picLocks noChangeAspect="1"/>
          </p:cNvPicPr>
          <p:nvPr/>
        </p:nvPicPr>
        <p:blipFill>
          <a:blip r:embed="rId2"/>
          <a:stretch>
            <a:fillRect/>
          </a:stretch>
        </p:blipFill>
        <p:spPr>
          <a:xfrm>
            <a:off x="4092818" y="1185263"/>
            <a:ext cx="4382967" cy="4806387"/>
          </a:xfrm>
          <a:prstGeom prst="rect">
            <a:avLst/>
          </a:prstGeom>
        </p:spPr>
      </p:pic>
    </p:spTree>
    <p:extLst>
      <p:ext uri="{BB962C8B-B14F-4D97-AF65-F5344CB8AC3E}">
        <p14:creationId xmlns:p14="http://schemas.microsoft.com/office/powerpoint/2010/main" val="4167183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4A0924-F1F9-4EAE-B2C3-16C2E7AF8A8E}"/>
              </a:ext>
            </a:extLst>
          </p:cNvPr>
          <p:cNvSpPr/>
          <p:nvPr/>
        </p:nvSpPr>
        <p:spPr>
          <a:xfrm>
            <a:off x="3961388" y="2588768"/>
            <a:ext cx="4782213" cy="21556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Title 1">
            <a:extLst>
              <a:ext uri="{FF2B5EF4-FFF2-40B4-BE49-F238E27FC236}">
                <a16:creationId xmlns:a16="http://schemas.microsoft.com/office/drawing/2014/main" id="{88E975A5-76FA-DF49-B26C-E592FE3E4B5E}"/>
              </a:ext>
            </a:extLst>
          </p:cNvPr>
          <p:cNvSpPr>
            <a:spLocks noGrp="1"/>
          </p:cNvSpPr>
          <p:nvPr>
            <p:ph type="title"/>
          </p:nvPr>
        </p:nvSpPr>
        <p:spPr/>
        <p:txBody>
          <a:bodyPr>
            <a:normAutofit/>
          </a:bodyPr>
          <a:lstStyle/>
          <a:p>
            <a:r>
              <a:rPr lang="en-US" dirty="0"/>
              <a:t>Metcalfe’s Law (Network Effect)</a:t>
            </a:r>
          </a:p>
        </p:txBody>
      </p:sp>
      <p:sp>
        <p:nvSpPr>
          <p:cNvPr id="5" name="Slide Number Placeholder 4">
            <a:extLst>
              <a:ext uri="{FF2B5EF4-FFF2-40B4-BE49-F238E27FC236}">
                <a16:creationId xmlns:a16="http://schemas.microsoft.com/office/drawing/2014/main" id="{F8B32618-3B60-E347-8325-BB0788774299}"/>
              </a:ext>
            </a:extLst>
          </p:cNvPr>
          <p:cNvSpPr>
            <a:spLocks noGrp="1"/>
          </p:cNvSpPr>
          <p:nvPr>
            <p:ph type="sldNum" sz="quarter" idx="12"/>
          </p:nvPr>
        </p:nvSpPr>
        <p:spPr bwMode="gray">
          <a:xfrm>
            <a:off x="11220450" y="6486982"/>
            <a:ext cx="612322"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D2B1F5D-7CD5-6247-AFA9-FE6EAC5E1343}"/>
              </a:ext>
            </a:extLst>
          </p:cNvPr>
          <p:cNvSpPr>
            <a:spLocks noGrp="1"/>
          </p:cNvSpPr>
          <p:nvPr>
            <p:ph idx="4294967295"/>
          </p:nvPr>
        </p:nvSpPr>
        <p:spPr>
          <a:xfrm>
            <a:off x="3802765" y="1365084"/>
            <a:ext cx="7326312" cy="1081087"/>
          </a:xfrm>
        </p:spPr>
        <p:txBody>
          <a:bodyPr>
            <a:normAutofit/>
          </a:bodyPr>
          <a:lstStyle/>
          <a:p>
            <a:pPr marL="0" indent="0">
              <a:buNone/>
            </a:pPr>
            <a:r>
              <a:rPr lang="en-US" sz="2000" i="1" dirty="0"/>
              <a:t>The value of a telecommunications network is proportional to the square of the number of connected users of the system (n</a:t>
            </a:r>
            <a:r>
              <a:rPr lang="en-US" sz="2000" i="1" baseline="30000" dirty="0"/>
              <a:t>2</a:t>
            </a:r>
            <a:r>
              <a:rPr lang="en-US" sz="2000" i="1" dirty="0"/>
              <a:t>).</a:t>
            </a:r>
          </a:p>
          <a:p>
            <a:pPr marL="0" indent="0">
              <a:buNone/>
            </a:pPr>
            <a:endParaRPr lang="en-US" sz="2000" i="1" dirty="0"/>
          </a:p>
          <a:p>
            <a:pPr marL="0" indent="0">
              <a:buNone/>
            </a:pPr>
            <a:endParaRPr lang="en-US" sz="2000" i="1" dirty="0"/>
          </a:p>
        </p:txBody>
      </p:sp>
      <p:pic>
        <p:nvPicPr>
          <p:cNvPr id="1026" name="Picture 2">
            <a:extLst>
              <a:ext uri="{FF2B5EF4-FFF2-40B4-BE49-F238E27FC236}">
                <a16:creationId xmlns:a16="http://schemas.microsoft.com/office/drawing/2014/main" id="{5A9BCF8E-4911-8343-B006-89E750A6C8D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1943" y="1481489"/>
            <a:ext cx="2082663" cy="47901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06A4AC31-0F56-1643-B16D-4BCCD8691D88}"/>
              </a:ext>
            </a:extLst>
          </p:cNvPr>
          <p:cNvCxnSpPr/>
          <p:nvPr/>
        </p:nvCxnSpPr>
        <p:spPr>
          <a:xfrm>
            <a:off x="3941334" y="4738389"/>
            <a:ext cx="48775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3A3312F-7238-8F40-956E-D1303456B6E8}"/>
              </a:ext>
            </a:extLst>
          </p:cNvPr>
          <p:cNvCxnSpPr>
            <a:cxnSpLocks/>
          </p:cNvCxnSpPr>
          <p:nvPr/>
        </p:nvCxnSpPr>
        <p:spPr>
          <a:xfrm flipV="1">
            <a:off x="3941334" y="2512547"/>
            <a:ext cx="0" cy="22258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21E96650-0E0D-DA44-A492-320D8CAA52D8}"/>
              </a:ext>
            </a:extLst>
          </p:cNvPr>
          <p:cNvSpPr/>
          <p:nvPr/>
        </p:nvSpPr>
        <p:spPr>
          <a:xfrm>
            <a:off x="3999790" y="2588768"/>
            <a:ext cx="4713808" cy="2111982"/>
          </a:xfrm>
          <a:custGeom>
            <a:avLst/>
            <a:gdLst>
              <a:gd name="connsiteX0" fmla="*/ 0 w 3537284"/>
              <a:gd name="connsiteY0" fmla="*/ 2249905 h 2249905"/>
              <a:gd name="connsiteX1" fmla="*/ 1515979 w 3537284"/>
              <a:gd name="connsiteY1" fmla="*/ 2129589 h 2249905"/>
              <a:gd name="connsiteX2" fmla="*/ 2418347 w 3537284"/>
              <a:gd name="connsiteY2" fmla="*/ 1708484 h 2249905"/>
              <a:gd name="connsiteX3" fmla="*/ 3104147 w 3537284"/>
              <a:gd name="connsiteY3" fmla="*/ 854242 h 2249905"/>
              <a:gd name="connsiteX4" fmla="*/ 3537284 w 3537284"/>
              <a:gd name="connsiteY4" fmla="*/ 0 h 224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284" h="2249905">
                <a:moveTo>
                  <a:pt x="0" y="2249905"/>
                </a:moveTo>
                <a:cubicBezTo>
                  <a:pt x="556460" y="2234865"/>
                  <a:pt x="1112921" y="2219826"/>
                  <a:pt x="1515979" y="2129589"/>
                </a:cubicBezTo>
                <a:cubicBezTo>
                  <a:pt x="1919037" y="2039352"/>
                  <a:pt x="2153652" y="1921042"/>
                  <a:pt x="2418347" y="1708484"/>
                </a:cubicBezTo>
                <a:cubicBezTo>
                  <a:pt x="2683042" y="1495926"/>
                  <a:pt x="2917658" y="1138989"/>
                  <a:pt x="3104147" y="854242"/>
                </a:cubicBezTo>
                <a:cubicBezTo>
                  <a:pt x="3290637" y="569495"/>
                  <a:pt x="3413960" y="284747"/>
                  <a:pt x="3537284" y="0"/>
                </a:cubicBezTo>
              </a:path>
            </a:pathLst>
          </a:custGeom>
          <a:noFill/>
          <a:ln w="381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C9857C0-CE08-A743-BB3F-91B51A930DB0}"/>
              </a:ext>
            </a:extLst>
          </p:cNvPr>
          <p:cNvSpPr txBox="1"/>
          <p:nvPr/>
        </p:nvSpPr>
        <p:spPr>
          <a:xfrm>
            <a:off x="3608550" y="2250936"/>
            <a:ext cx="66556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cap="all" dirty="0">
                <a:solidFill>
                  <a:srgbClr val="E87722"/>
                </a:solidFill>
                <a:latin typeface="+mj-lt"/>
              </a:rPr>
              <a:t>Value</a:t>
            </a:r>
          </a:p>
        </p:txBody>
      </p:sp>
      <p:sp>
        <p:nvSpPr>
          <p:cNvPr id="14" name="TextBox 13">
            <a:extLst>
              <a:ext uri="{FF2B5EF4-FFF2-40B4-BE49-F238E27FC236}">
                <a16:creationId xmlns:a16="http://schemas.microsoft.com/office/drawing/2014/main" id="{08E2E98A-1A3D-8A41-A825-BDF3A63E3408}"/>
              </a:ext>
            </a:extLst>
          </p:cNvPr>
          <p:cNvSpPr txBox="1"/>
          <p:nvPr/>
        </p:nvSpPr>
        <p:spPr>
          <a:xfrm>
            <a:off x="5308220" y="4806234"/>
            <a:ext cx="170110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0" normalizeH="0" noProof="0" dirty="0">
                <a:ln>
                  <a:noFill/>
                </a:ln>
                <a:solidFill>
                  <a:srgbClr val="E87722"/>
                </a:solidFill>
                <a:effectLst/>
                <a:uLnTx/>
                <a:uFillTx/>
                <a:latin typeface="+mj-lt"/>
                <a:ea typeface="+mn-ea"/>
                <a:cs typeface="+mn-cs"/>
              </a:rPr>
              <a:t>Number of Devices</a:t>
            </a:r>
          </a:p>
        </p:txBody>
      </p:sp>
      <p:sp>
        <p:nvSpPr>
          <p:cNvPr id="15" name="TextBox 14">
            <a:extLst>
              <a:ext uri="{FF2B5EF4-FFF2-40B4-BE49-F238E27FC236}">
                <a16:creationId xmlns:a16="http://schemas.microsoft.com/office/drawing/2014/main" id="{C15E35FC-04A1-244E-8C7C-B3C2226579D0}"/>
              </a:ext>
            </a:extLst>
          </p:cNvPr>
          <p:cNvSpPr txBox="1"/>
          <p:nvPr/>
        </p:nvSpPr>
        <p:spPr>
          <a:xfrm>
            <a:off x="7761668" y="2141797"/>
            <a:ext cx="337303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bg1">
                    <a:lumMod val="65000"/>
                  </a:schemeClr>
                </a:solidFill>
                <a:effectLst/>
                <a:uLnTx/>
                <a:uFillTx/>
                <a:ea typeface="+mn-ea"/>
                <a:cs typeface="+mn-cs"/>
              </a:rPr>
              <a:t>https://</a:t>
            </a:r>
            <a:r>
              <a:rPr kumimoji="0" lang="en-US" sz="1200" b="0" i="1" u="none" strike="noStrike" kern="1200" cap="none" spc="0" normalizeH="0" baseline="0" noProof="0" err="1">
                <a:ln>
                  <a:noFill/>
                </a:ln>
                <a:solidFill>
                  <a:schemeClr val="bg1">
                    <a:lumMod val="65000"/>
                  </a:schemeClr>
                </a:solidFill>
                <a:effectLst/>
                <a:uLnTx/>
                <a:uFillTx/>
                <a:ea typeface="+mn-ea"/>
                <a:cs typeface="+mn-cs"/>
              </a:rPr>
              <a:t>en.wikipedia.org</a:t>
            </a:r>
            <a:r>
              <a:rPr kumimoji="0" lang="en-US" sz="1200" b="0" i="1" u="none" strike="noStrike" kern="1200" cap="none" spc="0" normalizeH="0" baseline="0" noProof="0">
                <a:ln>
                  <a:noFill/>
                </a:ln>
                <a:solidFill>
                  <a:schemeClr val="bg1">
                    <a:lumMod val="65000"/>
                  </a:schemeClr>
                </a:solidFill>
                <a:effectLst/>
                <a:uLnTx/>
                <a:uFillTx/>
                <a:ea typeface="+mn-ea"/>
                <a:cs typeface="+mn-cs"/>
              </a:rPr>
              <a:t>/wiki/Metcalfe%27s_law</a:t>
            </a:r>
          </a:p>
        </p:txBody>
      </p:sp>
      <p:sp>
        <p:nvSpPr>
          <p:cNvPr id="16" name="TextBox 15">
            <a:extLst>
              <a:ext uri="{FF2B5EF4-FFF2-40B4-BE49-F238E27FC236}">
                <a16:creationId xmlns:a16="http://schemas.microsoft.com/office/drawing/2014/main" id="{12E6B4C8-45E0-E948-BB22-A7D251C7E6BC}"/>
              </a:ext>
            </a:extLst>
          </p:cNvPr>
          <p:cNvSpPr txBox="1"/>
          <p:nvPr/>
        </p:nvSpPr>
        <p:spPr>
          <a:xfrm>
            <a:off x="3921732" y="5278813"/>
            <a:ext cx="47918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mn-ea"/>
                <a:cs typeface="+mn-cs"/>
              </a:rPr>
              <a:t>The </a:t>
            </a:r>
            <a:r>
              <a:rPr kumimoji="0" lang="en-US" sz="2400" b="0" i="1" u="none" strike="noStrike" kern="1200" cap="none" spc="0" normalizeH="0" baseline="0" noProof="0">
                <a:ln>
                  <a:noFill/>
                </a:ln>
                <a:solidFill>
                  <a:srgbClr val="ED7D31"/>
                </a:solidFill>
                <a:effectLst/>
                <a:uLnTx/>
                <a:uFillTx/>
                <a:latin typeface="Calibri" panose="020F0502020204030204"/>
                <a:ea typeface="+mn-ea"/>
                <a:cs typeface="+mn-cs"/>
              </a:rPr>
              <a:t>more</a:t>
            </a:r>
            <a:r>
              <a:rPr kumimoji="0" lang="en-US" sz="2400" b="0" i="1" u="none" strike="noStrike" kern="1200" cap="none" spc="0" normalizeH="0" baseline="0" noProof="0">
                <a:ln>
                  <a:noFill/>
                </a:ln>
                <a:solidFill>
                  <a:prstClr val="black"/>
                </a:solidFill>
                <a:effectLst/>
                <a:uLnTx/>
                <a:uFillTx/>
                <a:latin typeface="Calibri" panose="020F0502020204030204"/>
                <a:ea typeface="+mn-ea"/>
                <a:cs typeface="+mn-cs"/>
              </a:rPr>
              <a:t> everyone uses a standard, the </a:t>
            </a:r>
            <a:r>
              <a:rPr kumimoji="0" lang="en-US" sz="2400" b="0" i="1" u="none" strike="noStrike" kern="1200" cap="none" spc="0" normalizeH="0" baseline="0" noProof="0">
                <a:ln>
                  <a:noFill/>
                </a:ln>
                <a:solidFill>
                  <a:srgbClr val="ED7D31"/>
                </a:solidFill>
                <a:effectLst/>
                <a:uLnTx/>
                <a:uFillTx/>
                <a:latin typeface="Calibri" panose="020F0502020204030204"/>
                <a:ea typeface="+mn-ea"/>
                <a:cs typeface="+mn-cs"/>
              </a:rPr>
              <a:t>more</a:t>
            </a:r>
            <a:r>
              <a:rPr kumimoji="0" lang="en-US" sz="2400" b="0" i="1" u="none" strike="noStrike" kern="1200" cap="none" spc="0" normalizeH="0" baseline="0" noProof="0">
                <a:ln>
                  <a:noFill/>
                </a:ln>
                <a:solidFill>
                  <a:prstClr val="black"/>
                </a:solidFill>
                <a:effectLst/>
                <a:uLnTx/>
                <a:uFillTx/>
                <a:latin typeface="Calibri" panose="020F0502020204030204"/>
                <a:ea typeface="+mn-ea"/>
                <a:cs typeface="+mn-cs"/>
              </a:rPr>
              <a:t> valuable it becomes.</a:t>
            </a: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86B7F918-A944-423B-9065-9153AE69CB9E}"/>
              </a:ext>
            </a:extLst>
          </p:cNvPr>
          <p:cNvCxnSpPr/>
          <p:nvPr/>
        </p:nvCxnSpPr>
        <p:spPr>
          <a:xfrm>
            <a:off x="3373120" y="1509713"/>
            <a:ext cx="0" cy="4677727"/>
          </a:xfrm>
          <a:prstGeom prst="line">
            <a:avLst/>
          </a:prstGeom>
          <a:ln w="12700" cap="rnd">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983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09AE-3632-CE4F-8F32-6A6C5B8655B6}"/>
              </a:ext>
            </a:extLst>
          </p:cNvPr>
          <p:cNvSpPr>
            <a:spLocks noGrp="1"/>
          </p:cNvSpPr>
          <p:nvPr>
            <p:ph type="title"/>
          </p:nvPr>
        </p:nvSpPr>
        <p:spPr>
          <a:xfrm>
            <a:off x="402116" y="409248"/>
            <a:ext cx="6324305" cy="424866"/>
          </a:xfrm>
        </p:spPr>
        <p:txBody>
          <a:bodyPr>
            <a:normAutofit fontScale="90000"/>
          </a:bodyPr>
          <a:lstStyle/>
          <a:p>
            <a:r>
              <a:rPr lang="en-US" dirty="0"/>
              <a:t>Network Effects (Metcalfe’s Law)</a:t>
            </a:r>
          </a:p>
        </p:txBody>
      </p:sp>
      <p:sp>
        <p:nvSpPr>
          <p:cNvPr id="20" name="TextBox 19">
            <a:extLst>
              <a:ext uri="{FF2B5EF4-FFF2-40B4-BE49-F238E27FC236}">
                <a16:creationId xmlns:a16="http://schemas.microsoft.com/office/drawing/2014/main" id="{50D2C6FF-CDA1-E84A-B2F7-DCDE97C77F88}"/>
              </a:ext>
            </a:extLst>
          </p:cNvPr>
          <p:cNvSpPr txBox="1"/>
          <p:nvPr/>
        </p:nvSpPr>
        <p:spPr>
          <a:xfrm>
            <a:off x="1910242" y="2793410"/>
            <a:ext cx="1495922"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Increased Use</a:t>
            </a:r>
          </a:p>
        </p:txBody>
      </p:sp>
      <p:sp>
        <p:nvSpPr>
          <p:cNvPr id="21" name="Rectangle: Rounded Corners 20">
            <a:extLst>
              <a:ext uri="{FF2B5EF4-FFF2-40B4-BE49-F238E27FC236}">
                <a16:creationId xmlns:a16="http://schemas.microsoft.com/office/drawing/2014/main" id="{FE943415-187E-7C4E-AF86-380454F48CD6}"/>
              </a:ext>
            </a:extLst>
          </p:cNvPr>
          <p:cNvSpPr/>
          <p:nvPr/>
        </p:nvSpPr>
        <p:spPr>
          <a:xfrm>
            <a:off x="3754852" y="5232849"/>
            <a:ext cx="1465769" cy="657225"/>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High Cost Per Device</a:t>
            </a:r>
          </a:p>
        </p:txBody>
      </p:sp>
      <p:sp>
        <p:nvSpPr>
          <p:cNvPr id="24" name="Rectangle: Rounded Corners 23">
            <a:extLst>
              <a:ext uri="{FF2B5EF4-FFF2-40B4-BE49-F238E27FC236}">
                <a16:creationId xmlns:a16="http://schemas.microsoft.com/office/drawing/2014/main" id="{EBF3F669-41B4-A947-8774-16B57E9456A6}"/>
              </a:ext>
            </a:extLst>
          </p:cNvPr>
          <p:cNvSpPr/>
          <p:nvPr/>
        </p:nvSpPr>
        <p:spPr>
          <a:xfrm>
            <a:off x="6676602" y="2091678"/>
            <a:ext cx="1732141" cy="699559"/>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More Devices</a:t>
            </a:r>
          </a:p>
          <a:p>
            <a:pPr algn="ctr"/>
            <a:r>
              <a:rPr lang="en-US" sz="1600" dirty="0">
                <a:solidFill>
                  <a:schemeClr val="tx1">
                    <a:lumMod val="50000"/>
                  </a:schemeClr>
                </a:solidFill>
                <a:latin typeface="Arial" panose="020B0604020202020204" pitchFamily="34" charset="0"/>
                <a:cs typeface="Arial" panose="020B0604020202020204" pitchFamily="34" charset="0"/>
              </a:rPr>
              <a:t>Manufactured </a:t>
            </a:r>
          </a:p>
        </p:txBody>
      </p:sp>
      <p:sp>
        <p:nvSpPr>
          <p:cNvPr id="25" name="Rectangle: Rounded Corners 24">
            <a:extLst>
              <a:ext uri="{FF2B5EF4-FFF2-40B4-BE49-F238E27FC236}">
                <a16:creationId xmlns:a16="http://schemas.microsoft.com/office/drawing/2014/main" id="{AE93EC0E-CE40-814F-B3D4-309138178EBD}"/>
              </a:ext>
            </a:extLst>
          </p:cNvPr>
          <p:cNvSpPr/>
          <p:nvPr/>
        </p:nvSpPr>
        <p:spPr>
          <a:xfrm>
            <a:off x="3816155" y="1282252"/>
            <a:ext cx="1441044"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Lower Cost</a:t>
            </a:r>
            <a:br>
              <a:rPr lang="en-US" sz="1600" dirty="0">
                <a:solidFill>
                  <a:schemeClr val="tx1">
                    <a:lumMod val="50000"/>
                  </a:schemeClr>
                </a:solidFill>
                <a:latin typeface="Arial" panose="020B0604020202020204" pitchFamily="34" charset="0"/>
                <a:cs typeface="Arial" panose="020B0604020202020204" pitchFamily="34" charset="0"/>
              </a:rPr>
            </a:br>
            <a:r>
              <a:rPr lang="en-US" sz="1600" dirty="0">
                <a:solidFill>
                  <a:schemeClr val="tx1">
                    <a:lumMod val="50000"/>
                  </a:schemeClr>
                </a:solidFill>
                <a:latin typeface="Arial" panose="020B0604020202020204" pitchFamily="34" charset="0"/>
                <a:cs typeface="Arial" panose="020B0604020202020204" pitchFamily="34" charset="0"/>
              </a:rPr>
              <a:t>Per Device</a:t>
            </a:r>
          </a:p>
        </p:txBody>
      </p:sp>
      <p:sp>
        <p:nvSpPr>
          <p:cNvPr id="29" name="Rectangle: Rounded Corners 28">
            <a:extLst>
              <a:ext uri="{FF2B5EF4-FFF2-40B4-BE49-F238E27FC236}">
                <a16:creationId xmlns:a16="http://schemas.microsoft.com/office/drawing/2014/main" id="{1A0A13D3-1A60-E74A-93A2-CB8CD78E0203}"/>
              </a:ext>
            </a:extLst>
          </p:cNvPr>
          <p:cNvSpPr/>
          <p:nvPr/>
        </p:nvSpPr>
        <p:spPr>
          <a:xfrm>
            <a:off x="6726421" y="4309193"/>
            <a:ext cx="1732141"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Users Can’t Communicate</a:t>
            </a:r>
          </a:p>
        </p:txBody>
      </p:sp>
      <p:sp>
        <p:nvSpPr>
          <p:cNvPr id="33" name="TextBox 32">
            <a:extLst>
              <a:ext uri="{FF2B5EF4-FFF2-40B4-BE49-F238E27FC236}">
                <a16:creationId xmlns:a16="http://schemas.microsoft.com/office/drawing/2014/main" id="{2BF67190-CFC5-F748-9C6C-3EB16E1745B2}"/>
              </a:ext>
            </a:extLst>
          </p:cNvPr>
          <p:cNvSpPr txBox="1"/>
          <p:nvPr/>
        </p:nvSpPr>
        <p:spPr>
          <a:xfrm>
            <a:off x="7542673" y="3657344"/>
            <a:ext cx="1600503"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Lower Adoption</a:t>
            </a:r>
          </a:p>
        </p:txBody>
      </p:sp>
      <p:sp>
        <p:nvSpPr>
          <p:cNvPr id="34" name="TextBox 33">
            <a:extLst>
              <a:ext uri="{FF2B5EF4-FFF2-40B4-BE49-F238E27FC236}">
                <a16:creationId xmlns:a16="http://schemas.microsoft.com/office/drawing/2014/main" id="{833037B5-96A0-1048-A39B-EBB52562BECC}"/>
              </a:ext>
            </a:extLst>
          </p:cNvPr>
          <p:cNvSpPr txBox="1"/>
          <p:nvPr/>
        </p:nvSpPr>
        <p:spPr>
          <a:xfrm>
            <a:off x="7337522" y="2962687"/>
            <a:ext cx="1645387"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Higher Adoption</a:t>
            </a:r>
          </a:p>
        </p:txBody>
      </p:sp>
      <p:sp>
        <p:nvSpPr>
          <p:cNvPr id="35" name="Rectangle: Rounded Corners 34">
            <a:extLst>
              <a:ext uri="{FF2B5EF4-FFF2-40B4-BE49-F238E27FC236}">
                <a16:creationId xmlns:a16="http://schemas.microsoft.com/office/drawing/2014/main" id="{97C22BDC-CB69-AA46-B313-BA35C2F1B3D8}"/>
              </a:ext>
            </a:extLst>
          </p:cNvPr>
          <p:cNvSpPr/>
          <p:nvPr/>
        </p:nvSpPr>
        <p:spPr>
          <a:xfrm>
            <a:off x="661568" y="2058957"/>
            <a:ext cx="1756765"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Higher Adoption</a:t>
            </a:r>
          </a:p>
        </p:txBody>
      </p:sp>
      <p:sp>
        <p:nvSpPr>
          <p:cNvPr id="37" name="Rectangle: Rounded Corners 36">
            <a:extLst>
              <a:ext uri="{FF2B5EF4-FFF2-40B4-BE49-F238E27FC236}">
                <a16:creationId xmlns:a16="http://schemas.microsoft.com/office/drawing/2014/main" id="{D048E030-EA68-D54E-882F-B938D6CFDD4A}"/>
              </a:ext>
            </a:extLst>
          </p:cNvPr>
          <p:cNvSpPr/>
          <p:nvPr/>
        </p:nvSpPr>
        <p:spPr>
          <a:xfrm>
            <a:off x="543082" y="4169741"/>
            <a:ext cx="1756765" cy="692495"/>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Use Alternate Standards</a:t>
            </a:r>
          </a:p>
        </p:txBody>
      </p:sp>
      <p:sp>
        <p:nvSpPr>
          <p:cNvPr id="39" name="TextBox 38">
            <a:extLst>
              <a:ext uri="{FF2B5EF4-FFF2-40B4-BE49-F238E27FC236}">
                <a16:creationId xmlns:a16="http://schemas.microsoft.com/office/drawing/2014/main" id="{AA59E320-A0E8-EF4C-A556-8B3E701B6C89}"/>
              </a:ext>
            </a:extLst>
          </p:cNvPr>
          <p:cNvSpPr txBox="1"/>
          <p:nvPr/>
        </p:nvSpPr>
        <p:spPr>
          <a:xfrm>
            <a:off x="1905240" y="3789382"/>
            <a:ext cx="1596911"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Decreased Use</a:t>
            </a:r>
          </a:p>
        </p:txBody>
      </p:sp>
      <p:sp>
        <p:nvSpPr>
          <p:cNvPr id="19" name="Rectangle: Rounded Corners 18">
            <a:extLst>
              <a:ext uri="{FF2B5EF4-FFF2-40B4-BE49-F238E27FC236}">
                <a16:creationId xmlns:a16="http://schemas.microsoft.com/office/drawing/2014/main" id="{1C392F9E-CD64-B94B-9B00-B635865FCE53}"/>
              </a:ext>
            </a:extLst>
          </p:cNvPr>
          <p:cNvSpPr/>
          <p:nvPr/>
        </p:nvSpPr>
        <p:spPr>
          <a:xfrm>
            <a:off x="3538056" y="3280159"/>
            <a:ext cx="1997242"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Networking</a:t>
            </a:r>
          </a:p>
          <a:p>
            <a:pPr algn="ctr"/>
            <a:r>
              <a:rPr lang="en-US" sz="1600" dirty="0">
                <a:solidFill>
                  <a:schemeClr val="tx1">
                    <a:lumMod val="50000"/>
                  </a:schemeClr>
                </a:solidFill>
                <a:latin typeface="Arial" panose="020B0604020202020204" pitchFamily="34" charset="0"/>
                <a:cs typeface="Arial" panose="020B0604020202020204" pitchFamily="34" charset="0"/>
              </a:rPr>
              <a:t>Standard</a:t>
            </a:r>
          </a:p>
        </p:txBody>
      </p:sp>
      <p:sp>
        <p:nvSpPr>
          <p:cNvPr id="70" name="TextBox 69">
            <a:extLst>
              <a:ext uri="{FF2B5EF4-FFF2-40B4-BE49-F238E27FC236}">
                <a16:creationId xmlns:a16="http://schemas.microsoft.com/office/drawing/2014/main" id="{BEBCFD9A-8FD8-48BA-88F9-91B8914DE890}"/>
              </a:ext>
            </a:extLst>
          </p:cNvPr>
          <p:cNvSpPr txBox="1"/>
          <p:nvPr/>
        </p:nvSpPr>
        <p:spPr>
          <a:xfrm>
            <a:off x="8960468" y="508802"/>
            <a:ext cx="2829416" cy="1754326"/>
          </a:xfrm>
          <a:prstGeom prst="rect">
            <a:avLst/>
          </a:prstGeom>
          <a:noFill/>
        </p:spPr>
        <p:txBody>
          <a:bodyPr wrap="square" rtlCol="0">
            <a:spAutoFit/>
          </a:bodyPr>
          <a:lstStyle/>
          <a:p>
            <a:r>
              <a:rPr lang="en-US" dirty="0"/>
              <a:t>The value of any device on a network standard grows exponentially as the number of connections increase. </a:t>
            </a:r>
          </a:p>
          <a:p>
            <a:endParaRPr lang="en-US" dirty="0"/>
          </a:p>
        </p:txBody>
      </p:sp>
      <p:sp>
        <p:nvSpPr>
          <p:cNvPr id="71" name="Cross 70">
            <a:extLst>
              <a:ext uri="{FF2B5EF4-FFF2-40B4-BE49-F238E27FC236}">
                <a16:creationId xmlns:a16="http://schemas.microsoft.com/office/drawing/2014/main" id="{7885AC8C-74A6-49F0-BFAF-1518D6F48505}"/>
              </a:ext>
            </a:extLst>
          </p:cNvPr>
          <p:cNvSpPr/>
          <p:nvPr/>
        </p:nvSpPr>
        <p:spPr>
          <a:xfrm>
            <a:off x="4036039" y="2378183"/>
            <a:ext cx="386356" cy="369332"/>
          </a:xfrm>
          <a:prstGeom prst="plus">
            <a:avLst>
              <a:gd name="adj" fmla="val 34773"/>
            </a:avLst>
          </a:prstGeom>
          <a:solidFill>
            <a:srgbClr val="00B050"/>
          </a:solidFill>
          <a:ln>
            <a:solidFill>
              <a:srgbClr val="007C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4DD7541A-C1D4-4965-B29E-59F76A41D299}"/>
              </a:ext>
            </a:extLst>
          </p:cNvPr>
          <p:cNvSpPr/>
          <p:nvPr/>
        </p:nvSpPr>
        <p:spPr>
          <a:xfrm>
            <a:off x="3920427" y="4530139"/>
            <a:ext cx="386356" cy="10710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Curved Connector 25">
            <a:extLst>
              <a:ext uri="{FF2B5EF4-FFF2-40B4-BE49-F238E27FC236}">
                <a16:creationId xmlns:a16="http://schemas.microsoft.com/office/drawing/2014/main" id="{4B8D9E8C-8B22-DF95-A173-D5CFC8444EF9}"/>
              </a:ext>
            </a:extLst>
          </p:cNvPr>
          <p:cNvCxnSpPr>
            <a:cxnSpLocks/>
            <a:stCxn id="29" idx="2"/>
            <a:endCxn id="21" idx="3"/>
          </p:cNvCxnSpPr>
          <p:nvPr/>
        </p:nvCxnSpPr>
        <p:spPr>
          <a:xfrm rot="5400000">
            <a:off x="6123323" y="4092292"/>
            <a:ext cx="566469" cy="237187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3D91FC-5D9F-0E5D-FBCE-6ACDD11E70A4}"/>
              </a:ext>
            </a:extLst>
          </p:cNvPr>
          <p:cNvCxnSpPr>
            <a:cxnSpLocks/>
            <a:stCxn id="21" idx="1"/>
            <a:endCxn id="37" idx="2"/>
          </p:cNvCxnSpPr>
          <p:nvPr/>
        </p:nvCxnSpPr>
        <p:spPr>
          <a:xfrm rot="10800000">
            <a:off x="1421466" y="4862236"/>
            <a:ext cx="2333387" cy="699226"/>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0EB1BB7C-D9BB-8C92-A272-78CDF4D188C4}"/>
              </a:ext>
            </a:extLst>
          </p:cNvPr>
          <p:cNvCxnSpPr>
            <a:cxnSpLocks/>
            <a:stCxn id="37" idx="0"/>
            <a:endCxn id="19" idx="1"/>
          </p:cNvCxnSpPr>
          <p:nvPr/>
        </p:nvCxnSpPr>
        <p:spPr>
          <a:xfrm rot="5400000" flipH="1" flipV="1">
            <a:off x="2206419" y="2838105"/>
            <a:ext cx="546682" cy="211659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7647AD08-56D9-61A1-E8C6-DB523CA5E76A}"/>
              </a:ext>
            </a:extLst>
          </p:cNvPr>
          <p:cNvCxnSpPr>
            <a:cxnSpLocks/>
            <a:stCxn id="19" idx="3"/>
            <a:endCxn id="29" idx="0"/>
          </p:cNvCxnSpPr>
          <p:nvPr/>
        </p:nvCxnSpPr>
        <p:spPr>
          <a:xfrm>
            <a:off x="5535298" y="3623059"/>
            <a:ext cx="2057194" cy="686134"/>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7AE86646-DBBC-B6AC-9DD2-782F6F0DF532}"/>
              </a:ext>
            </a:extLst>
          </p:cNvPr>
          <p:cNvCxnSpPr>
            <a:cxnSpLocks/>
            <a:stCxn id="19" idx="3"/>
            <a:endCxn id="24" idx="2"/>
          </p:cNvCxnSpPr>
          <p:nvPr/>
        </p:nvCxnSpPr>
        <p:spPr>
          <a:xfrm flipV="1">
            <a:off x="5535298" y="2791237"/>
            <a:ext cx="2007375" cy="831822"/>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9D5867C6-60D9-9CE4-318E-E2753AB1D0B1}"/>
              </a:ext>
            </a:extLst>
          </p:cNvPr>
          <p:cNvCxnSpPr>
            <a:cxnSpLocks/>
            <a:stCxn id="24" idx="0"/>
            <a:endCxn id="25" idx="3"/>
          </p:cNvCxnSpPr>
          <p:nvPr/>
        </p:nvCxnSpPr>
        <p:spPr>
          <a:xfrm rot="16200000" flipV="1">
            <a:off x="6166673" y="715678"/>
            <a:ext cx="466526" cy="2285474"/>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C0A5824F-1C81-5CB2-60B5-0F5B3C8D7580}"/>
              </a:ext>
            </a:extLst>
          </p:cNvPr>
          <p:cNvCxnSpPr>
            <a:cxnSpLocks/>
            <a:stCxn id="25" idx="1"/>
            <a:endCxn id="35" idx="0"/>
          </p:cNvCxnSpPr>
          <p:nvPr/>
        </p:nvCxnSpPr>
        <p:spPr>
          <a:xfrm rot="10800000" flipV="1">
            <a:off x="1539951" y="1625151"/>
            <a:ext cx="2276204" cy="433805"/>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E99ADE3B-54DE-0F03-38F9-44D2A28ADA5E}"/>
              </a:ext>
            </a:extLst>
          </p:cNvPr>
          <p:cNvCxnSpPr>
            <a:cxnSpLocks/>
            <a:stCxn id="35" idx="2"/>
            <a:endCxn id="19" idx="1"/>
          </p:cNvCxnSpPr>
          <p:nvPr/>
        </p:nvCxnSpPr>
        <p:spPr>
          <a:xfrm rot="16200000" flipH="1">
            <a:off x="2099852" y="2184855"/>
            <a:ext cx="878302" cy="1998105"/>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82D684AB-1884-EBE1-4A27-40CBE33D0688}"/>
              </a:ext>
            </a:extLst>
          </p:cNvPr>
          <p:cNvGrpSpPr/>
          <p:nvPr/>
        </p:nvGrpSpPr>
        <p:grpSpPr>
          <a:xfrm>
            <a:off x="4622591" y="2297181"/>
            <a:ext cx="567994" cy="563043"/>
            <a:chOff x="7820025" y="1498443"/>
            <a:chExt cx="567994" cy="563043"/>
          </a:xfrm>
        </p:grpSpPr>
        <p:sp>
          <p:nvSpPr>
            <p:cNvPr id="73" name="Circular Arrow 72">
              <a:extLst>
                <a:ext uri="{FF2B5EF4-FFF2-40B4-BE49-F238E27FC236}">
                  <a16:creationId xmlns:a16="http://schemas.microsoft.com/office/drawing/2014/main" id="{8FB411AB-7533-6226-8390-7C2F52788FE0}"/>
                </a:ext>
              </a:extLst>
            </p:cNvPr>
            <p:cNvSpPr/>
            <p:nvPr/>
          </p:nvSpPr>
          <p:spPr>
            <a:xfrm flipH="1">
              <a:off x="7820025" y="1498443"/>
              <a:ext cx="567994" cy="563043"/>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EF3D10A9-96FB-76B9-A5A0-751E71DE81A8}"/>
                </a:ext>
              </a:extLst>
            </p:cNvPr>
            <p:cNvSpPr txBox="1"/>
            <p:nvPr/>
          </p:nvSpPr>
          <p:spPr>
            <a:xfrm>
              <a:off x="7900280" y="1545715"/>
              <a:ext cx="407484"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grpSp>
        <p:nvGrpSpPr>
          <p:cNvPr id="64" name="Group 63">
            <a:extLst>
              <a:ext uri="{FF2B5EF4-FFF2-40B4-BE49-F238E27FC236}">
                <a16:creationId xmlns:a16="http://schemas.microsoft.com/office/drawing/2014/main" id="{B52D466E-1B4B-2B71-8E6B-8992EFB6AAFC}"/>
              </a:ext>
            </a:extLst>
          </p:cNvPr>
          <p:cNvGrpSpPr/>
          <p:nvPr/>
        </p:nvGrpSpPr>
        <p:grpSpPr>
          <a:xfrm>
            <a:off x="4585312" y="4297720"/>
            <a:ext cx="635309" cy="603368"/>
            <a:chOff x="5209519" y="4258868"/>
            <a:chExt cx="635309" cy="603368"/>
          </a:xfrm>
        </p:grpSpPr>
        <p:sp>
          <p:nvSpPr>
            <p:cNvPr id="76" name="Circular Arrow 75">
              <a:extLst>
                <a:ext uri="{FF2B5EF4-FFF2-40B4-BE49-F238E27FC236}">
                  <a16:creationId xmlns:a16="http://schemas.microsoft.com/office/drawing/2014/main" id="{2B24ED48-61B6-7F70-8E2A-E180FC04A67E}"/>
                </a:ext>
              </a:extLst>
            </p:cNvPr>
            <p:cNvSpPr/>
            <p:nvPr/>
          </p:nvSpPr>
          <p:spPr>
            <a:xfrm>
              <a:off x="5209519" y="4258868"/>
              <a:ext cx="635309" cy="603368"/>
            </a:xfrm>
            <a:prstGeom prst="circularArrow">
              <a:avLst>
                <a:gd name="adj1" fmla="val 7426"/>
                <a:gd name="adj2" fmla="val 1404845"/>
                <a:gd name="adj3" fmla="val 14255503"/>
                <a:gd name="adj4" fmla="val 17029762"/>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41C6C10-8C2C-D7D8-6272-55AEBEA597A8}"/>
                </a:ext>
              </a:extLst>
            </p:cNvPr>
            <p:cNvSpPr txBox="1"/>
            <p:nvPr/>
          </p:nvSpPr>
          <p:spPr>
            <a:xfrm>
              <a:off x="5340372" y="4343625"/>
              <a:ext cx="389851"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3430286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65DA5-0979-CB01-2A60-99EF5990EBC4}"/>
              </a:ext>
            </a:extLst>
          </p:cNvPr>
          <p:cNvSpPr>
            <a:spLocks noGrp="1"/>
          </p:cNvSpPr>
          <p:nvPr>
            <p:ph type="title"/>
          </p:nvPr>
        </p:nvSpPr>
        <p:spPr>
          <a:xfrm>
            <a:off x="838200" y="365125"/>
            <a:ext cx="10515600" cy="443198"/>
          </a:xfrm>
        </p:spPr>
        <p:txBody>
          <a:bodyPr/>
          <a:lstStyle/>
          <a:p>
            <a:r>
              <a:rPr lang="en-US" dirty="0"/>
              <a:t>HuggingFace - $2 Billion Evaluation in 5 Years!</a:t>
            </a:r>
          </a:p>
        </p:txBody>
      </p:sp>
      <p:pic>
        <p:nvPicPr>
          <p:cNvPr id="3" name="Picture 2">
            <a:extLst>
              <a:ext uri="{FF2B5EF4-FFF2-40B4-BE49-F238E27FC236}">
                <a16:creationId xmlns:a16="http://schemas.microsoft.com/office/drawing/2014/main" id="{A0A558C6-3830-8710-75F6-7871C5C1F7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9184" y="1495539"/>
            <a:ext cx="7699615" cy="4134793"/>
          </a:xfrm>
          <a:prstGeom prst="rect">
            <a:avLst/>
          </a:prstGeom>
          <a:ln>
            <a:solidFill>
              <a:schemeClr val="tx1">
                <a:lumMod val="50000"/>
              </a:schemeClr>
            </a:solidFill>
          </a:ln>
        </p:spPr>
      </p:pic>
      <p:grpSp>
        <p:nvGrpSpPr>
          <p:cNvPr id="4" name="Group 3">
            <a:extLst>
              <a:ext uri="{FF2B5EF4-FFF2-40B4-BE49-F238E27FC236}">
                <a16:creationId xmlns:a16="http://schemas.microsoft.com/office/drawing/2014/main" id="{59744E39-A73C-9671-0C83-0CA02F3FF180}"/>
              </a:ext>
            </a:extLst>
          </p:cNvPr>
          <p:cNvGrpSpPr/>
          <p:nvPr/>
        </p:nvGrpSpPr>
        <p:grpSpPr>
          <a:xfrm>
            <a:off x="1420966" y="3574016"/>
            <a:ext cx="567994" cy="563043"/>
            <a:chOff x="7820025" y="1498443"/>
            <a:chExt cx="567994" cy="563043"/>
          </a:xfrm>
        </p:grpSpPr>
        <p:sp>
          <p:nvSpPr>
            <p:cNvPr id="5" name="Circular Arrow 4">
              <a:extLst>
                <a:ext uri="{FF2B5EF4-FFF2-40B4-BE49-F238E27FC236}">
                  <a16:creationId xmlns:a16="http://schemas.microsoft.com/office/drawing/2014/main" id="{02220F85-C091-3B45-F018-344A90D4141F}"/>
                </a:ext>
              </a:extLst>
            </p:cNvPr>
            <p:cNvSpPr/>
            <p:nvPr/>
          </p:nvSpPr>
          <p:spPr>
            <a:xfrm flipH="1">
              <a:off x="7820025" y="1498443"/>
              <a:ext cx="567994" cy="563043"/>
            </a:xfrm>
            <a:prstGeom prst="circularArrow">
              <a:avLst>
                <a:gd name="adj1" fmla="val 5713"/>
                <a:gd name="adj2" fmla="val 2039797"/>
                <a:gd name="adj3" fmla="val 457051"/>
                <a:gd name="adj4" fmla="val 3549353"/>
                <a:gd name="adj5" fmla="val 140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2113153B-9DE8-149B-9964-FAB0A1A00024}"/>
                </a:ext>
              </a:extLst>
            </p:cNvPr>
            <p:cNvSpPr txBox="1"/>
            <p:nvPr/>
          </p:nvSpPr>
          <p:spPr>
            <a:xfrm>
              <a:off x="7900280" y="1545715"/>
              <a:ext cx="407484"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R</a:t>
              </a:r>
            </a:p>
          </p:txBody>
        </p:sp>
      </p:grpSp>
      <p:sp>
        <p:nvSpPr>
          <p:cNvPr id="7" name="TextBox 6">
            <a:extLst>
              <a:ext uri="{FF2B5EF4-FFF2-40B4-BE49-F238E27FC236}">
                <a16:creationId xmlns:a16="http://schemas.microsoft.com/office/drawing/2014/main" id="{600B3688-613B-DE40-7CC6-4270FE5B6513}"/>
              </a:ext>
            </a:extLst>
          </p:cNvPr>
          <p:cNvSpPr txBox="1"/>
          <p:nvPr/>
        </p:nvSpPr>
        <p:spPr bwMode="gray">
          <a:xfrm>
            <a:off x="613860" y="2301819"/>
            <a:ext cx="2244204" cy="630942"/>
          </a:xfrm>
          <a:prstGeom prst="rect">
            <a:avLst/>
          </a:prstGeom>
          <a:noFill/>
        </p:spPr>
        <p:txBody>
          <a:bodyPr vert="horz" wrap="none" lIns="0" tIns="0" rIns="0" bIns="0" rtlCol="0">
            <a:spAutoFit/>
          </a:bodyPr>
          <a:lstStyle/>
          <a:p>
            <a:pPr algn="l">
              <a:spcBef>
                <a:spcPts val="600"/>
              </a:spcBef>
            </a:pPr>
            <a:r>
              <a:rPr lang="en-US" b="1" dirty="0"/>
              <a:t>51K</a:t>
            </a:r>
            <a:r>
              <a:rPr lang="en-US" dirty="0"/>
              <a:t> machine learning</a:t>
            </a:r>
          </a:p>
          <a:p>
            <a:pPr algn="l">
              <a:spcBef>
                <a:spcPts val="600"/>
              </a:spcBef>
            </a:pPr>
            <a:r>
              <a:rPr lang="en-US" dirty="0"/>
              <a:t>models in June 2022</a:t>
            </a:r>
          </a:p>
        </p:txBody>
      </p:sp>
    </p:spTree>
    <p:extLst>
      <p:ext uri="{BB962C8B-B14F-4D97-AF65-F5344CB8AC3E}">
        <p14:creationId xmlns:p14="http://schemas.microsoft.com/office/powerpoint/2010/main" val="387545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987F3DF-A05C-4ECF-9D64-3D02C7E3806E}"/>
              </a:ext>
            </a:extLst>
          </p:cNvPr>
          <p:cNvSpPr/>
          <p:nvPr/>
        </p:nvSpPr>
        <p:spPr>
          <a:xfrm>
            <a:off x="-104415" y="1936494"/>
            <a:ext cx="12192000" cy="1828800"/>
          </a:xfrm>
          <a:prstGeom prst="rect">
            <a:avLst/>
          </a:prstGeom>
          <a:solidFill>
            <a:srgbClr val="DDDDD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Rectangle 1">
            <a:extLst>
              <a:ext uri="{FF2B5EF4-FFF2-40B4-BE49-F238E27FC236}">
                <a16:creationId xmlns:a16="http://schemas.microsoft.com/office/drawing/2014/main" id="{A5D1C5AC-9B0C-4133-A6FC-86B64E6ADF96}"/>
              </a:ext>
            </a:extLst>
          </p:cNvPr>
          <p:cNvSpPr/>
          <p:nvPr/>
        </p:nvSpPr>
        <p:spPr>
          <a:xfrm>
            <a:off x="4703483" y="2273135"/>
            <a:ext cx="2743488" cy="1159538"/>
          </a:xfrm>
          <a:prstGeom prst="rect">
            <a:avLst/>
          </a:prstGeom>
          <a:solidFill>
            <a:srgbClr val="F8F8F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 name="Title 3">
            <a:extLst>
              <a:ext uri="{FF2B5EF4-FFF2-40B4-BE49-F238E27FC236}">
                <a16:creationId xmlns:a16="http://schemas.microsoft.com/office/drawing/2014/main" id="{032F7FB7-3C94-914B-AF48-4671BCDF0243}"/>
              </a:ext>
            </a:extLst>
          </p:cNvPr>
          <p:cNvSpPr>
            <a:spLocks noGrp="1"/>
          </p:cNvSpPr>
          <p:nvPr>
            <p:ph type="title"/>
          </p:nvPr>
        </p:nvSpPr>
        <p:spPr/>
        <p:txBody>
          <a:bodyPr>
            <a:normAutofit/>
          </a:bodyPr>
          <a:lstStyle/>
          <a:p>
            <a:r>
              <a:rPr lang="en-US" b="1"/>
              <a:t>Connected Data Strategy</a:t>
            </a:r>
          </a:p>
        </p:txBody>
      </p:sp>
      <p:sp>
        <p:nvSpPr>
          <p:cNvPr id="5" name="Content Placeholder 4">
            <a:extLst>
              <a:ext uri="{FF2B5EF4-FFF2-40B4-BE49-F238E27FC236}">
                <a16:creationId xmlns:a16="http://schemas.microsoft.com/office/drawing/2014/main" id="{55B04E88-6EB8-9343-AF93-044D63357A28}"/>
              </a:ext>
            </a:extLst>
          </p:cNvPr>
          <p:cNvSpPr>
            <a:spLocks noGrp="1"/>
          </p:cNvSpPr>
          <p:nvPr>
            <p:ph idx="4294967295"/>
          </p:nvPr>
        </p:nvSpPr>
        <p:spPr>
          <a:xfrm>
            <a:off x="1629508" y="3944782"/>
            <a:ext cx="8932984" cy="883319"/>
          </a:xfrm>
          <a:noFill/>
          <a:ln>
            <a:noFill/>
          </a:ln>
        </p:spPr>
        <p:txBody>
          <a:bodyPr wrap="square" lIns="228600" tIns="118872" rIns="228600" bIns="118872">
            <a:spAutoFit/>
          </a:bodyPr>
          <a:lstStyle/>
          <a:p>
            <a:pPr marL="0" indent="0" algn="ctr">
              <a:buNone/>
            </a:pPr>
            <a:r>
              <a:rPr lang="en-US" sz="2000" b="1">
                <a:solidFill>
                  <a:srgbClr val="E87722"/>
                </a:solidFill>
              </a:rPr>
              <a:t>Connected Data Strategy: </a:t>
            </a:r>
            <a:r>
              <a:rPr lang="en-US" sz="2000" i="1">
                <a:solidFill>
                  <a:schemeClr val="tx1">
                    <a:lumMod val="50000"/>
                  </a:schemeClr>
                </a:solidFill>
              </a:rPr>
              <a:t>An </a:t>
            </a:r>
            <a:r>
              <a:rPr lang="en-US" sz="2000" b="1" i="1">
                <a:solidFill>
                  <a:schemeClr val="tx1">
                    <a:lumMod val="50000"/>
                  </a:schemeClr>
                </a:solidFill>
              </a:rPr>
              <a:t>Enterprise Data Strategy </a:t>
            </a:r>
            <a:r>
              <a:rPr lang="en-US" sz="2000" i="1">
                <a:solidFill>
                  <a:schemeClr val="tx1">
                    <a:lumMod val="50000"/>
                  </a:schemeClr>
                </a:solidFill>
              </a:rPr>
              <a:t>pattern that brings </a:t>
            </a:r>
            <a:r>
              <a:rPr lang="en-US" sz="2000" b="1" i="1">
                <a:solidFill>
                  <a:schemeClr val="tx1">
                    <a:lumMod val="50000"/>
                  </a:schemeClr>
                </a:solidFill>
              </a:rPr>
              <a:t>focus</a:t>
            </a:r>
            <a:r>
              <a:rPr lang="en-US" sz="2000" i="1">
                <a:solidFill>
                  <a:schemeClr val="tx1">
                    <a:lumMod val="50000"/>
                  </a:schemeClr>
                </a:solidFill>
              </a:rPr>
              <a:t> to the business </a:t>
            </a:r>
            <a:r>
              <a:rPr lang="en-US" sz="2000" b="1" i="1">
                <a:solidFill>
                  <a:schemeClr val="tx1">
                    <a:lumMod val="50000"/>
                  </a:schemeClr>
                </a:solidFill>
              </a:rPr>
              <a:t>value</a:t>
            </a:r>
            <a:r>
              <a:rPr lang="en-US" sz="2000" i="1">
                <a:solidFill>
                  <a:schemeClr val="tx1">
                    <a:lumMod val="50000"/>
                  </a:schemeClr>
                </a:solidFill>
              </a:rPr>
              <a:t> of connecting disparate silos of data</a:t>
            </a:r>
            <a:r>
              <a:rPr lang="en-US" sz="2400" i="1">
                <a:solidFill>
                  <a:schemeClr val="tx1">
                    <a:lumMod val="50000"/>
                  </a:schemeClr>
                </a:solidFill>
              </a:rPr>
              <a:t>.</a:t>
            </a:r>
          </a:p>
        </p:txBody>
      </p:sp>
      <p:grpSp>
        <p:nvGrpSpPr>
          <p:cNvPr id="7" name="Group 242">
            <a:extLst>
              <a:ext uri="{FF2B5EF4-FFF2-40B4-BE49-F238E27FC236}">
                <a16:creationId xmlns:a16="http://schemas.microsoft.com/office/drawing/2014/main" id="{547235D0-4B26-E949-856D-892B7B0445BF}"/>
              </a:ext>
            </a:extLst>
          </p:cNvPr>
          <p:cNvGrpSpPr/>
          <p:nvPr/>
        </p:nvGrpSpPr>
        <p:grpSpPr>
          <a:xfrm>
            <a:off x="9461387" y="2173746"/>
            <a:ext cx="1943100" cy="1391445"/>
            <a:chOff x="3505200" y="4267200"/>
            <a:chExt cx="1676400" cy="1600200"/>
          </a:xfrm>
          <a:effectLst>
            <a:outerShdw blurRad="50800" dist="38100" dir="5400000" algn="t" rotWithShape="0">
              <a:prstClr val="black">
                <a:alpha val="40000"/>
              </a:prstClr>
            </a:outerShdw>
          </a:effectLst>
        </p:grpSpPr>
        <p:sp>
          <p:nvSpPr>
            <p:cNvPr id="8" name="Oval 7">
              <a:extLst>
                <a:ext uri="{FF2B5EF4-FFF2-40B4-BE49-F238E27FC236}">
                  <a16:creationId xmlns:a16="http://schemas.microsoft.com/office/drawing/2014/main" id="{1FC6C181-15C5-F94D-9E6D-ED4A690CF7B8}"/>
                </a:ext>
              </a:extLst>
            </p:cNvPr>
            <p:cNvSpPr/>
            <p:nvPr/>
          </p:nvSpPr>
          <p:spPr bwMode="auto">
            <a:xfrm>
              <a:off x="4191000" y="4267200"/>
              <a:ext cx="228600" cy="228600"/>
            </a:xfrm>
            <a:prstGeom prst="ellipse">
              <a:avLst/>
            </a:prstGeom>
            <a:solidFill>
              <a:srgbClr val="FFC0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9" name="Oval 8">
              <a:extLst>
                <a:ext uri="{FF2B5EF4-FFF2-40B4-BE49-F238E27FC236}">
                  <a16:creationId xmlns:a16="http://schemas.microsoft.com/office/drawing/2014/main" id="{25935A67-0B5D-8A4F-A6C1-8FE37CF343C4}"/>
                </a:ext>
              </a:extLst>
            </p:cNvPr>
            <p:cNvSpPr/>
            <p:nvPr/>
          </p:nvSpPr>
          <p:spPr bwMode="auto">
            <a:xfrm>
              <a:off x="3886200" y="4724400"/>
              <a:ext cx="228600" cy="228600"/>
            </a:xfrm>
            <a:prstGeom prst="ellipse">
              <a:avLst/>
            </a:prstGeom>
            <a:solidFill>
              <a:srgbClr val="E87722"/>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0" name="Oval 9">
              <a:extLst>
                <a:ext uri="{FF2B5EF4-FFF2-40B4-BE49-F238E27FC236}">
                  <a16:creationId xmlns:a16="http://schemas.microsoft.com/office/drawing/2014/main" id="{09968AEB-BF76-154F-85E3-CB3634837A32}"/>
                </a:ext>
              </a:extLst>
            </p:cNvPr>
            <p:cNvSpPr/>
            <p:nvPr/>
          </p:nvSpPr>
          <p:spPr bwMode="auto">
            <a:xfrm>
              <a:off x="4191000" y="5105400"/>
              <a:ext cx="228600" cy="228600"/>
            </a:xfrm>
            <a:prstGeom prst="ellipse">
              <a:avLst/>
            </a:prstGeom>
            <a:solidFill>
              <a:srgbClr val="7030A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1" name="Oval 10">
              <a:extLst>
                <a:ext uri="{FF2B5EF4-FFF2-40B4-BE49-F238E27FC236}">
                  <a16:creationId xmlns:a16="http://schemas.microsoft.com/office/drawing/2014/main" id="{6D175EE2-ED8C-A749-916D-D500387FA758}"/>
                </a:ext>
              </a:extLst>
            </p:cNvPr>
            <p:cNvSpPr/>
            <p:nvPr/>
          </p:nvSpPr>
          <p:spPr bwMode="auto">
            <a:xfrm>
              <a:off x="4724400" y="4495800"/>
              <a:ext cx="228600" cy="228600"/>
            </a:xfrm>
            <a:prstGeom prst="ellipse">
              <a:avLst/>
            </a:prstGeom>
            <a:solidFill>
              <a:srgbClr val="0069AF"/>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2" name="Oval 11">
              <a:extLst>
                <a:ext uri="{FF2B5EF4-FFF2-40B4-BE49-F238E27FC236}">
                  <a16:creationId xmlns:a16="http://schemas.microsoft.com/office/drawing/2014/main" id="{41672700-1E5C-824D-9713-22759A6BAC59}"/>
                </a:ext>
              </a:extLst>
            </p:cNvPr>
            <p:cNvSpPr/>
            <p:nvPr/>
          </p:nvSpPr>
          <p:spPr bwMode="auto">
            <a:xfrm>
              <a:off x="4648200" y="4953000"/>
              <a:ext cx="228600" cy="228600"/>
            </a:xfrm>
            <a:prstGeom prst="ellipse">
              <a:avLst/>
            </a:prstGeom>
            <a:solidFill>
              <a:srgbClr val="FFFF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3" name="Oval 12">
              <a:extLst>
                <a:ext uri="{FF2B5EF4-FFF2-40B4-BE49-F238E27FC236}">
                  <a16:creationId xmlns:a16="http://schemas.microsoft.com/office/drawing/2014/main" id="{9BE3A0AD-76BF-EC46-A87F-61A46A61380D}"/>
                </a:ext>
              </a:extLst>
            </p:cNvPr>
            <p:cNvSpPr/>
            <p:nvPr/>
          </p:nvSpPr>
          <p:spPr bwMode="auto">
            <a:xfrm>
              <a:off x="3581400" y="5257800"/>
              <a:ext cx="228600" cy="228600"/>
            </a:xfrm>
            <a:prstGeom prst="ellipse">
              <a:avLst/>
            </a:prstGeom>
            <a:solidFill>
              <a:srgbClr val="009783"/>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4" name="Oval 13">
              <a:extLst>
                <a:ext uri="{FF2B5EF4-FFF2-40B4-BE49-F238E27FC236}">
                  <a16:creationId xmlns:a16="http://schemas.microsoft.com/office/drawing/2014/main" id="{D1BCCB21-F322-2947-AE25-87BC9BC43B63}"/>
                </a:ext>
              </a:extLst>
            </p:cNvPr>
            <p:cNvSpPr/>
            <p:nvPr/>
          </p:nvSpPr>
          <p:spPr bwMode="auto">
            <a:xfrm>
              <a:off x="4419600" y="5486400"/>
              <a:ext cx="228600" cy="228600"/>
            </a:xfrm>
            <a:prstGeom prst="ellipse">
              <a:avLst/>
            </a:prstGeom>
            <a:solidFill>
              <a:srgbClr val="0070C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5" name="Oval 14">
              <a:extLst>
                <a:ext uri="{FF2B5EF4-FFF2-40B4-BE49-F238E27FC236}">
                  <a16:creationId xmlns:a16="http://schemas.microsoft.com/office/drawing/2014/main" id="{0423F005-6BB5-DD4C-8F77-9CE61DE73302}"/>
                </a:ext>
              </a:extLst>
            </p:cNvPr>
            <p:cNvSpPr/>
            <p:nvPr/>
          </p:nvSpPr>
          <p:spPr bwMode="auto">
            <a:xfrm>
              <a:off x="3505200" y="4572000"/>
              <a:ext cx="228600" cy="228600"/>
            </a:xfrm>
            <a:prstGeom prst="ellipse">
              <a:avLst/>
            </a:prstGeom>
            <a:solidFill>
              <a:schemeClr val="bg1">
                <a:lumMod val="65000"/>
              </a:schemeClr>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16" name="Oval 15">
              <a:extLst>
                <a:ext uri="{FF2B5EF4-FFF2-40B4-BE49-F238E27FC236}">
                  <a16:creationId xmlns:a16="http://schemas.microsoft.com/office/drawing/2014/main" id="{2AFF4064-7016-1146-BD9F-ACB6F32B2C3E}"/>
                </a:ext>
              </a:extLst>
            </p:cNvPr>
            <p:cNvSpPr/>
            <p:nvPr/>
          </p:nvSpPr>
          <p:spPr bwMode="auto">
            <a:xfrm>
              <a:off x="4953000" y="5334000"/>
              <a:ext cx="228600" cy="228600"/>
            </a:xfrm>
            <a:prstGeom prst="ellipse">
              <a:avLst/>
            </a:prstGeom>
            <a:solidFill>
              <a:srgbClr val="009783"/>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cxnSp>
          <p:nvCxnSpPr>
            <p:cNvPr id="17" name="Straight Arrow Connector 16">
              <a:extLst>
                <a:ext uri="{FF2B5EF4-FFF2-40B4-BE49-F238E27FC236}">
                  <a16:creationId xmlns:a16="http://schemas.microsoft.com/office/drawing/2014/main" id="{6097B2A8-1AE9-FE4A-AF28-26036BC53BAF}"/>
                </a:ext>
              </a:extLst>
            </p:cNvPr>
            <p:cNvCxnSpPr>
              <a:stCxn id="15" idx="7"/>
              <a:endCxn id="8"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DBCBFE-F908-6D4B-BA79-3F685453C8F7}"/>
                </a:ext>
              </a:extLst>
            </p:cNvPr>
            <p:cNvCxnSpPr>
              <a:stCxn id="8" idx="6"/>
              <a:endCxn id="11"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9F68ED-5C9D-0E4A-9FA4-3721C8A0649A}"/>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88863B-F054-3440-8D43-551BDC90C986}"/>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DBF2E79-5A43-B140-AB48-74113B555AAD}"/>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C98E42B-F85C-614A-9148-6DB692197004}"/>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D1B625-4873-C44F-BB17-EC915BD465B9}"/>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1511A4-8BD8-8740-845E-89BBF33458DB}"/>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75864E-3091-B04C-9DAC-2A22DB8FDAB8}"/>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CEE356-B77B-1B4C-87A7-CE0F78B21B51}"/>
                </a:ext>
              </a:extLst>
            </p:cNvPr>
            <p:cNvCxnSpPr>
              <a:stCxn id="10" idx="7"/>
              <a:endCxn id="8"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AC539C-CA4A-0446-8F56-6EF1AE51D927}"/>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21A4293-24F8-974A-BAE0-2C612C01071C}"/>
                </a:ext>
              </a:extLst>
            </p:cNvPr>
            <p:cNvSpPr/>
            <p:nvPr/>
          </p:nvSpPr>
          <p:spPr bwMode="auto">
            <a:xfrm>
              <a:off x="3962400" y="5638800"/>
              <a:ext cx="228600" cy="228600"/>
            </a:xfrm>
            <a:prstGeom prst="ellipse">
              <a:avLst/>
            </a:prstGeom>
            <a:solidFill>
              <a:srgbClr val="C000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cxnSp>
          <p:nvCxnSpPr>
            <p:cNvPr id="29" name="Straight Arrow Connector 28">
              <a:extLst>
                <a:ext uri="{FF2B5EF4-FFF2-40B4-BE49-F238E27FC236}">
                  <a16:creationId xmlns:a16="http://schemas.microsoft.com/office/drawing/2014/main" id="{92A2EB11-CFE2-514A-B6FB-5F812EA111FB}"/>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E811442D-E3EC-0941-BA90-0F038C336EE0}"/>
              </a:ext>
            </a:extLst>
          </p:cNvPr>
          <p:cNvSpPr txBox="1"/>
          <p:nvPr/>
        </p:nvSpPr>
        <p:spPr>
          <a:xfrm>
            <a:off x="8142873" y="2557831"/>
            <a:ext cx="755335" cy="400110"/>
          </a:xfrm>
          <a:prstGeom prst="rect">
            <a:avLst/>
          </a:prstGeom>
          <a:noFill/>
        </p:spPr>
        <p:txBody>
          <a:bodyPr wrap="none" rtlCol="0">
            <a:spAutoFit/>
          </a:body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5565A"/>
                </a:solidFill>
                <a:effectLst/>
                <a:uLnTx/>
                <a:uFillTx/>
                <a:latin typeface="Arial" panose="020B0604020202020204"/>
                <a:ea typeface="+mn-ea"/>
                <a:cs typeface="+mn-cs"/>
              </a:rPr>
              <a:t>$$$$</a:t>
            </a:r>
          </a:p>
        </p:txBody>
      </p:sp>
      <p:sp>
        <p:nvSpPr>
          <p:cNvPr id="42" name="TextBox 41">
            <a:extLst>
              <a:ext uri="{FF2B5EF4-FFF2-40B4-BE49-F238E27FC236}">
                <a16:creationId xmlns:a16="http://schemas.microsoft.com/office/drawing/2014/main" id="{DFAB5D80-85A4-5C46-9747-81491FFAB3B1}"/>
              </a:ext>
            </a:extLst>
          </p:cNvPr>
          <p:cNvSpPr txBox="1"/>
          <p:nvPr/>
        </p:nvSpPr>
        <p:spPr>
          <a:xfrm>
            <a:off x="3445765" y="3248404"/>
            <a:ext cx="327334" cy="400110"/>
          </a:xfrm>
          <a:prstGeom prst="rect">
            <a:avLst/>
          </a:prstGeom>
          <a:noFill/>
        </p:spPr>
        <p:txBody>
          <a:bodyPr wrap="none" rtlCol="0">
            <a:spAutoFit/>
          </a:body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5565A"/>
                </a:solidFill>
                <a:effectLst/>
                <a:uLnTx/>
                <a:uFillTx/>
                <a:latin typeface="Arial" panose="020B0604020202020204"/>
                <a:ea typeface="+mn-ea"/>
                <a:cs typeface="+mn-cs"/>
              </a:rPr>
              <a:t>$</a:t>
            </a:r>
          </a:p>
        </p:txBody>
      </p:sp>
      <p:sp>
        <p:nvSpPr>
          <p:cNvPr id="45" name="Footer Placeholder 3">
            <a:extLst>
              <a:ext uri="{FF2B5EF4-FFF2-40B4-BE49-F238E27FC236}">
                <a16:creationId xmlns:a16="http://schemas.microsoft.com/office/drawing/2014/main" id="{A62A4E1F-1D4D-4646-B8A4-AB0011BA2A5A}"/>
              </a:ext>
            </a:extLst>
          </p:cNvPr>
          <p:cNvSpPr txBox="1">
            <a:spLocks/>
          </p:cNvSpPr>
          <p:nvPr/>
        </p:nvSpPr>
        <p:spPr>
          <a:xfrm>
            <a:off x="5295900" y="6486982"/>
            <a:ext cx="59245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900"/>
              <a:t>Confidential property of Optum. Do not distribute or reproduce without express permission from Optum.</a:t>
            </a:r>
          </a:p>
        </p:txBody>
      </p:sp>
      <p:grpSp>
        <p:nvGrpSpPr>
          <p:cNvPr id="59" name="Group 58">
            <a:extLst>
              <a:ext uri="{FF2B5EF4-FFF2-40B4-BE49-F238E27FC236}">
                <a16:creationId xmlns:a16="http://schemas.microsoft.com/office/drawing/2014/main" id="{74B084A6-CC3B-4B96-851B-76F5009A3973}"/>
              </a:ext>
            </a:extLst>
          </p:cNvPr>
          <p:cNvGrpSpPr/>
          <p:nvPr/>
        </p:nvGrpSpPr>
        <p:grpSpPr>
          <a:xfrm>
            <a:off x="2892867" y="2267098"/>
            <a:ext cx="6355105" cy="1161900"/>
            <a:chOff x="2273083" y="4103261"/>
            <a:chExt cx="6355105" cy="1011733"/>
          </a:xfrm>
        </p:grpSpPr>
        <p:sp>
          <p:nvSpPr>
            <p:cNvPr id="43" name="TextBox 42">
              <a:extLst>
                <a:ext uri="{FF2B5EF4-FFF2-40B4-BE49-F238E27FC236}">
                  <a16:creationId xmlns:a16="http://schemas.microsoft.com/office/drawing/2014/main" id="{EA59D2C6-A7B8-6F41-A76D-57D67B1B8FA3}"/>
                </a:ext>
              </a:extLst>
            </p:cNvPr>
            <p:cNvSpPr txBox="1"/>
            <p:nvPr/>
          </p:nvSpPr>
          <p:spPr>
            <a:xfrm>
              <a:off x="2273083" y="4768874"/>
              <a:ext cx="1370440" cy="346120"/>
            </a:xfrm>
            <a:prstGeom prst="rect">
              <a:avLst/>
            </a:prstGeom>
            <a:noFill/>
          </p:spPr>
          <p:txBody>
            <a:bodyPr wrap="none" rtlCol="0">
              <a:spAutoFit/>
            </a:body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1649"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Lower Value</a:t>
              </a:r>
            </a:p>
          </p:txBody>
        </p:sp>
        <p:sp>
          <p:nvSpPr>
            <p:cNvPr id="44" name="TextBox 43">
              <a:extLst>
                <a:ext uri="{FF2B5EF4-FFF2-40B4-BE49-F238E27FC236}">
                  <a16:creationId xmlns:a16="http://schemas.microsoft.com/office/drawing/2014/main" id="{22EF4592-94DD-C245-A2B3-C3105BD2139E}"/>
                </a:ext>
              </a:extLst>
            </p:cNvPr>
            <p:cNvSpPr txBox="1"/>
            <p:nvPr/>
          </p:nvSpPr>
          <p:spPr>
            <a:xfrm>
              <a:off x="7211262" y="4140637"/>
              <a:ext cx="1416926" cy="346120"/>
            </a:xfrm>
            <a:prstGeom prst="rect">
              <a:avLst/>
            </a:prstGeom>
            <a:noFill/>
          </p:spPr>
          <p:txBody>
            <a:bodyPr wrap="none" rtlCol="0">
              <a:spAutoFit/>
            </a:bodyPr>
            <a:lstStyle/>
            <a:p>
              <a:pPr marL="0" marR="0" lvl="0" indent="0" algn="ctr" defTabSz="837901" rtl="0" eaLnBrk="1" fontAlgn="auto" latinLnBrk="0" hangingPunct="1">
                <a:lnSpc>
                  <a:spcPct val="100000"/>
                </a:lnSpc>
                <a:spcBef>
                  <a:spcPts val="0"/>
                </a:spcBef>
                <a:spcAft>
                  <a:spcPts val="0"/>
                </a:spcAft>
                <a:buClrTx/>
                <a:buSzTx/>
                <a:buFontTx/>
                <a:buNone/>
                <a:tabLst/>
                <a:defRPr/>
              </a:pPr>
              <a:r>
                <a:rPr kumimoji="0" lang="en-US" sz="1649"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Higher Value</a:t>
              </a:r>
            </a:p>
          </p:txBody>
        </p:sp>
        <p:sp>
          <p:nvSpPr>
            <p:cNvPr id="83" name="TextBox 82">
              <a:extLst>
                <a:ext uri="{FF2B5EF4-FFF2-40B4-BE49-F238E27FC236}">
                  <a16:creationId xmlns:a16="http://schemas.microsoft.com/office/drawing/2014/main" id="{52470ACC-1CF7-0D47-9C73-DDF2530E5B08}"/>
                </a:ext>
              </a:extLst>
            </p:cNvPr>
            <p:cNvSpPr txBox="1"/>
            <p:nvPr/>
          </p:nvSpPr>
          <p:spPr>
            <a:xfrm>
              <a:off x="4092827" y="4200651"/>
              <a:ext cx="282929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69AF"/>
                  </a:solidFill>
                  <a:effectLst/>
                  <a:uLnTx/>
                  <a:uFillTx/>
                  <a:latin typeface="Calibri" panose="020F0502020204030204"/>
                  <a:ea typeface="+mn-ea"/>
                  <a:cs typeface="+mn-cs"/>
                </a:rPr>
                <a:t>How much value?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69AF"/>
                  </a:solidFill>
                  <a:effectLst/>
                  <a:uLnTx/>
                  <a:uFillTx/>
                  <a:latin typeface="Calibri" panose="020F0502020204030204"/>
                  <a:ea typeface="+mn-ea"/>
                  <a:cs typeface="+mn-cs"/>
                </a:rPr>
                <a:t>At what cost?</a:t>
              </a:r>
            </a:p>
          </p:txBody>
        </p:sp>
        <p:cxnSp>
          <p:nvCxnSpPr>
            <p:cNvPr id="3" name="Straight Connector 2">
              <a:extLst>
                <a:ext uri="{FF2B5EF4-FFF2-40B4-BE49-F238E27FC236}">
                  <a16:creationId xmlns:a16="http://schemas.microsoft.com/office/drawing/2014/main" id="{5459AB68-CF69-4218-9686-CA1A2378FBFF}"/>
                </a:ext>
              </a:extLst>
            </p:cNvPr>
            <p:cNvCxnSpPr/>
            <p:nvPr/>
          </p:nvCxnSpPr>
          <p:spPr>
            <a:xfrm>
              <a:off x="4083699" y="4103261"/>
              <a:ext cx="0" cy="99589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82C7A6F-B600-4C82-BB52-60E598F75275}"/>
                </a:ext>
              </a:extLst>
            </p:cNvPr>
            <p:cNvCxnSpPr/>
            <p:nvPr/>
          </p:nvCxnSpPr>
          <p:spPr>
            <a:xfrm>
              <a:off x="6816766" y="4103261"/>
              <a:ext cx="0" cy="99589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80D0B18-3192-49DD-852F-8E9DB67EA984}"/>
                </a:ext>
              </a:extLst>
            </p:cNvPr>
            <p:cNvCxnSpPr>
              <a:cxnSpLocks/>
            </p:cNvCxnSpPr>
            <p:nvPr/>
          </p:nvCxnSpPr>
          <p:spPr>
            <a:xfrm flipH="1" flipV="1">
              <a:off x="3628521" y="4916256"/>
              <a:ext cx="464306" cy="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5484B70-ED4F-4545-A710-5D78084114BE}"/>
                </a:ext>
              </a:extLst>
            </p:cNvPr>
            <p:cNvCxnSpPr>
              <a:cxnSpLocks/>
            </p:cNvCxnSpPr>
            <p:nvPr/>
          </p:nvCxnSpPr>
          <p:spPr>
            <a:xfrm flipV="1">
              <a:off x="6816766" y="4291798"/>
              <a:ext cx="464306" cy="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242">
            <a:extLst>
              <a:ext uri="{FF2B5EF4-FFF2-40B4-BE49-F238E27FC236}">
                <a16:creationId xmlns:a16="http://schemas.microsoft.com/office/drawing/2014/main" id="{C48A35A2-50E8-4D07-9E89-8BC475E2B082}"/>
              </a:ext>
            </a:extLst>
          </p:cNvPr>
          <p:cNvGrpSpPr/>
          <p:nvPr/>
        </p:nvGrpSpPr>
        <p:grpSpPr>
          <a:xfrm>
            <a:off x="951645" y="2173746"/>
            <a:ext cx="1943100" cy="1391445"/>
            <a:chOff x="3505200" y="4267200"/>
            <a:chExt cx="1676400" cy="1600200"/>
          </a:xfrm>
          <a:effectLst>
            <a:outerShdw blurRad="50800" dist="38100" dir="5400000" algn="t" rotWithShape="0">
              <a:prstClr val="black">
                <a:alpha val="40000"/>
              </a:prstClr>
            </a:outerShdw>
          </a:effectLst>
        </p:grpSpPr>
        <p:sp>
          <p:nvSpPr>
            <p:cNvPr id="63" name="Oval 62">
              <a:extLst>
                <a:ext uri="{FF2B5EF4-FFF2-40B4-BE49-F238E27FC236}">
                  <a16:creationId xmlns:a16="http://schemas.microsoft.com/office/drawing/2014/main" id="{25A5C411-FD11-499D-A073-075B75FE455E}"/>
                </a:ext>
              </a:extLst>
            </p:cNvPr>
            <p:cNvSpPr/>
            <p:nvPr/>
          </p:nvSpPr>
          <p:spPr bwMode="auto">
            <a:xfrm>
              <a:off x="4191000" y="4267200"/>
              <a:ext cx="228600" cy="228600"/>
            </a:xfrm>
            <a:prstGeom prst="ellipse">
              <a:avLst/>
            </a:prstGeom>
            <a:solidFill>
              <a:srgbClr val="FFC0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4" name="Oval 63">
              <a:extLst>
                <a:ext uri="{FF2B5EF4-FFF2-40B4-BE49-F238E27FC236}">
                  <a16:creationId xmlns:a16="http://schemas.microsoft.com/office/drawing/2014/main" id="{90673944-4F1D-480B-ABB0-A37D6EA5BF8F}"/>
                </a:ext>
              </a:extLst>
            </p:cNvPr>
            <p:cNvSpPr/>
            <p:nvPr/>
          </p:nvSpPr>
          <p:spPr bwMode="auto">
            <a:xfrm>
              <a:off x="3886200" y="4724400"/>
              <a:ext cx="228600" cy="228600"/>
            </a:xfrm>
            <a:prstGeom prst="ellipse">
              <a:avLst/>
            </a:prstGeom>
            <a:solidFill>
              <a:srgbClr val="E87722"/>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5" name="Oval 64">
              <a:extLst>
                <a:ext uri="{FF2B5EF4-FFF2-40B4-BE49-F238E27FC236}">
                  <a16:creationId xmlns:a16="http://schemas.microsoft.com/office/drawing/2014/main" id="{CA683356-7F6E-4094-B55C-CB4CC7D0DCD6}"/>
                </a:ext>
              </a:extLst>
            </p:cNvPr>
            <p:cNvSpPr/>
            <p:nvPr/>
          </p:nvSpPr>
          <p:spPr bwMode="auto">
            <a:xfrm>
              <a:off x="4191000" y="5105400"/>
              <a:ext cx="228600" cy="228600"/>
            </a:xfrm>
            <a:prstGeom prst="ellipse">
              <a:avLst/>
            </a:prstGeom>
            <a:solidFill>
              <a:srgbClr val="7030A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6" name="Oval 65">
              <a:extLst>
                <a:ext uri="{FF2B5EF4-FFF2-40B4-BE49-F238E27FC236}">
                  <a16:creationId xmlns:a16="http://schemas.microsoft.com/office/drawing/2014/main" id="{D8BED9F7-D391-45A7-967D-15E9CAC4A820}"/>
                </a:ext>
              </a:extLst>
            </p:cNvPr>
            <p:cNvSpPr/>
            <p:nvPr/>
          </p:nvSpPr>
          <p:spPr bwMode="auto">
            <a:xfrm>
              <a:off x="4724400" y="4495800"/>
              <a:ext cx="228600" cy="228600"/>
            </a:xfrm>
            <a:prstGeom prst="ellipse">
              <a:avLst/>
            </a:prstGeom>
            <a:solidFill>
              <a:srgbClr val="0069AF"/>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7" name="Oval 66">
              <a:extLst>
                <a:ext uri="{FF2B5EF4-FFF2-40B4-BE49-F238E27FC236}">
                  <a16:creationId xmlns:a16="http://schemas.microsoft.com/office/drawing/2014/main" id="{BD225462-2E9F-4C9E-8CD8-1DB8E224F54B}"/>
                </a:ext>
              </a:extLst>
            </p:cNvPr>
            <p:cNvSpPr/>
            <p:nvPr/>
          </p:nvSpPr>
          <p:spPr bwMode="auto">
            <a:xfrm>
              <a:off x="4648200" y="4953000"/>
              <a:ext cx="228600" cy="228600"/>
            </a:xfrm>
            <a:prstGeom prst="ellipse">
              <a:avLst/>
            </a:prstGeom>
            <a:solidFill>
              <a:srgbClr val="FFFF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8" name="Oval 67">
              <a:extLst>
                <a:ext uri="{FF2B5EF4-FFF2-40B4-BE49-F238E27FC236}">
                  <a16:creationId xmlns:a16="http://schemas.microsoft.com/office/drawing/2014/main" id="{30C715E4-886A-45ED-8E6B-3912AF004F4E}"/>
                </a:ext>
              </a:extLst>
            </p:cNvPr>
            <p:cNvSpPr/>
            <p:nvPr/>
          </p:nvSpPr>
          <p:spPr bwMode="auto">
            <a:xfrm>
              <a:off x="3581400" y="5257800"/>
              <a:ext cx="228600" cy="228600"/>
            </a:xfrm>
            <a:prstGeom prst="ellipse">
              <a:avLst/>
            </a:prstGeom>
            <a:solidFill>
              <a:srgbClr val="009783"/>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69" name="Oval 68">
              <a:extLst>
                <a:ext uri="{FF2B5EF4-FFF2-40B4-BE49-F238E27FC236}">
                  <a16:creationId xmlns:a16="http://schemas.microsoft.com/office/drawing/2014/main" id="{26C8321B-AC52-469B-BF22-00CEF5A186E9}"/>
                </a:ext>
              </a:extLst>
            </p:cNvPr>
            <p:cNvSpPr/>
            <p:nvPr/>
          </p:nvSpPr>
          <p:spPr bwMode="auto">
            <a:xfrm>
              <a:off x="4419600" y="5486400"/>
              <a:ext cx="228600" cy="228600"/>
            </a:xfrm>
            <a:prstGeom prst="ellipse">
              <a:avLst/>
            </a:prstGeom>
            <a:solidFill>
              <a:srgbClr val="0070C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70" name="Oval 69">
              <a:extLst>
                <a:ext uri="{FF2B5EF4-FFF2-40B4-BE49-F238E27FC236}">
                  <a16:creationId xmlns:a16="http://schemas.microsoft.com/office/drawing/2014/main" id="{DE10822F-E23B-4943-A47F-7DFD7DA1931B}"/>
                </a:ext>
              </a:extLst>
            </p:cNvPr>
            <p:cNvSpPr/>
            <p:nvPr/>
          </p:nvSpPr>
          <p:spPr bwMode="auto">
            <a:xfrm>
              <a:off x="3505200" y="4572000"/>
              <a:ext cx="228600" cy="228600"/>
            </a:xfrm>
            <a:prstGeom prst="ellipse">
              <a:avLst/>
            </a:prstGeom>
            <a:solidFill>
              <a:schemeClr val="bg1">
                <a:lumMod val="65000"/>
              </a:schemeClr>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sp>
          <p:nvSpPr>
            <p:cNvPr id="71" name="Oval 70">
              <a:extLst>
                <a:ext uri="{FF2B5EF4-FFF2-40B4-BE49-F238E27FC236}">
                  <a16:creationId xmlns:a16="http://schemas.microsoft.com/office/drawing/2014/main" id="{C66588CD-F25C-4A2D-BE4B-43E37904DC5A}"/>
                </a:ext>
              </a:extLst>
            </p:cNvPr>
            <p:cNvSpPr/>
            <p:nvPr/>
          </p:nvSpPr>
          <p:spPr bwMode="auto">
            <a:xfrm>
              <a:off x="4953000" y="5334000"/>
              <a:ext cx="228600" cy="228600"/>
            </a:xfrm>
            <a:prstGeom prst="ellipse">
              <a:avLst/>
            </a:prstGeom>
            <a:solidFill>
              <a:srgbClr val="009783"/>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cxnSp>
          <p:nvCxnSpPr>
            <p:cNvPr id="72" name="Straight Arrow Connector 71">
              <a:extLst>
                <a:ext uri="{FF2B5EF4-FFF2-40B4-BE49-F238E27FC236}">
                  <a16:creationId xmlns:a16="http://schemas.microsoft.com/office/drawing/2014/main" id="{711C2519-4C94-45D0-A9EA-55160551FAA0}"/>
                </a:ext>
              </a:extLst>
            </p:cNvPr>
            <p:cNvCxnSpPr>
              <a:stCxn id="70" idx="7"/>
              <a:endCxn id="63" idx="2"/>
            </p:cNvCxnSpPr>
            <p:nvPr/>
          </p:nvCxnSpPr>
          <p:spPr>
            <a:xfrm flipV="1">
              <a:off x="3700322" y="4381500"/>
              <a:ext cx="490678" cy="2239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7153FB8-540B-4935-89C2-9B68C7CC59C6}"/>
                </a:ext>
              </a:extLst>
            </p:cNvPr>
            <p:cNvCxnSpPr>
              <a:stCxn id="63" idx="6"/>
              <a:endCxn id="66" idx="2"/>
            </p:cNvCxnSpPr>
            <p:nvPr/>
          </p:nvCxnSpPr>
          <p:spPr>
            <a:xfrm>
              <a:off x="4419600" y="4381500"/>
              <a:ext cx="304800" cy="228600"/>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E920859-3F39-4B14-B0B1-4F59F187080F}"/>
                </a:ext>
              </a:extLst>
            </p:cNvPr>
            <p:cNvCxnSpPr>
              <a:stCxn id="66" idx="3"/>
              <a:endCxn id="67" idx="0"/>
            </p:cNvCxnSpPr>
            <p:nvPr/>
          </p:nvCxnSpPr>
          <p:spPr>
            <a:xfrm>
              <a:off x="4757878" y="4690922"/>
              <a:ext cx="4622" cy="2620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AF84B05-8A13-4D6B-9AE6-F34B9A14A2D5}"/>
                </a:ext>
              </a:extLst>
            </p:cNvPr>
            <p:cNvCxnSpPr>
              <a:stCxn id="67" idx="5"/>
              <a:endCxn id="71" idx="1"/>
            </p:cNvCxnSpPr>
            <p:nvPr/>
          </p:nvCxnSpPr>
          <p:spPr>
            <a:xfrm>
              <a:off x="4843322" y="5148122"/>
              <a:ext cx="143156" cy="219356"/>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DF6BE71-FE0B-4F31-A519-4F3B31696214}"/>
                </a:ext>
              </a:extLst>
            </p:cNvPr>
            <p:cNvCxnSpPr>
              <a:stCxn id="71" idx="2"/>
              <a:endCxn id="69" idx="6"/>
            </p:cNvCxnSpPr>
            <p:nvPr/>
          </p:nvCxnSpPr>
          <p:spPr>
            <a:xfrm flipH="1">
              <a:off x="4648200" y="5448300"/>
              <a:ext cx="304800" cy="152400"/>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11E3A74-3CA0-4D28-B02D-86541069ADE0}"/>
                </a:ext>
              </a:extLst>
            </p:cNvPr>
            <p:cNvCxnSpPr>
              <a:endCxn id="65" idx="5"/>
            </p:cNvCxnSpPr>
            <p:nvPr/>
          </p:nvCxnSpPr>
          <p:spPr>
            <a:xfrm flipH="1" flipV="1">
              <a:off x="4386122" y="5300522"/>
              <a:ext cx="105056" cy="219356"/>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946FC1E-5CA2-4AEF-960C-29878E2DBCFE}"/>
                </a:ext>
              </a:extLst>
            </p:cNvPr>
            <p:cNvCxnSpPr>
              <a:stCxn id="65" idx="1"/>
              <a:endCxn id="64" idx="5"/>
            </p:cNvCxnSpPr>
            <p:nvPr/>
          </p:nvCxnSpPr>
          <p:spPr>
            <a:xfrm flipH="1" flipV="1">
              <a:off x="4081322" y="4919522"/>
              <a:ext cx="143156" cy="219356"/>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C4E87DF-48EB-47DA-BCED-FE5DA8196114}"/>
                </a:ext>
              </a:extLst>
            </p:cNvPr>
            <p:cNvCxnSpPr>
              <a:stCxn id="64" idx="3"/>
              <a:endCxn id="68" idx="7"/>
            </p:cNvCxnSpPr>
            <p:nvPr/>
          </p:nvCxnSpPr>
          <p:spPr>
            <a:xfrm flipH="1">
              <a:off x="3776522" y="4919522"/>
              <a:ext cx="143156" cy="371756"/>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675F85-8CEC-46BB-876E-4FC8775B7CD6}"/>
                </a:ext>
              </a:extLst>
            </p:cNvPr>
            <p:cNvCxnSpPr>
              <a:stCxn id="70" idx="4"/>
              <a:endCxn id="68" idx="1"/>
            </p:cNvCxnSpPr>
            <p:nvPr/>
          </p:nvCxnSpPr>
          <p:spPr>
            <a:xfrm flipH="1">
              <a:off x="3614878" y="4800600"/>
              <a:ext cx="4622" cy="4906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10A7D39-B143-4D12-9D48-CBD5E49D92B8}"/>
                </a:ext>
              </a:extLst>
            </p:cNvPr>
            <p:cNvCxnSpPr>
              <a:stCxn id="65" idx="7"/>
              <a:endCxn id="63" idx="4"/>
            </p:cNvCxnSpPr>
            <p:nvPr/>
          </p:nvCxnSpPr>
          <p:spPr>
            <a:xfrm flipH="1" flipV="1">
              <a:off x="4305300" y="4495800"/>
              <a:ext cx="80822" cy="6430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22DDE4-6736-4C36-A58F-391BFE40A060}"/>
                </a:ext>
              </a:extLst>
            </p:cNvPr>
            <p:cNvCxnSpPr>
              <a:stCxn id="65" idx="3"/>
              <a:endCxn id="68" idx="6"/>
            </p:cNvCxnSpPr>
            <p:nvPr/>
          </p:nvCxnSpPr>
          <p:spPr>
            <a:xfrm flipH="1">
              <a:off x="3810000" y="5300522"/>
              <a:ext cx="414478" cy="715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CED8DDC5-C54F-4758-828E-9FDF8E33DE1C}"/>
                </a:ext>
              </a:extLst>
            </p:cNvPr>
            <p:cNvSpPr/>
            <p:nvPr/>
          </p:nvSpPr>
          <p:spPr bwMode="auto">
            <a:xfrm>
              <a:off x="3962400" y="5638800"/>
              <a:ext cx="228600" cy="228600"/>
            </a:xfrm>
            <a:prstGeom prst="ellipse">
              <a:avLst/>
            </a:prstGeom>
            <a:solidFill>
              <a:srgbClr val="C00000"/>
            </a:solidFill>
            <a:ln w="12700" cap="flat" cmpd="sng" algn="ctr">
              <a:no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marL="0" marR="0" lvl="0" indent="0" algn="ctr" defTabSz="795000" rtl="0" eaLnBrk="1" fontAlgn="base" latinLnBrk="0" hangingPunct="1">
                <a:lnSpc>
                  <a:spcPct val="100000"/>
                </a:lnSpc>
                <a:spcBef>
                  <a:spcPct val="0"/>
                </a:spcBef>
                <a:spcAft>
                  <a:spcPct val="0"/>
                </a:spcAft>
                <a:buClrTx/>
                <a:buSzTx/>
                <a:buFontTx/>
                <a:buNone/>
                <a:tabLst/>
                <a:defRPr/>
              </a:pPr>
              <a:endParaRPr kumimoji="0" lang="en-US" sz="2087" b="1" i="0" u="none" strike="noStrike" kern="1200" cap="none" spc="0" normalizeH="0" baseline="0" noProof="0">
                <a:ln>
                  <a:noFill/>
                </a:ln>
                <a:solidFill>
                  <a:srgbClr val="55565A"/>
                </a:solidFill>
                <a:effectLst/>
                <a:uLnTx/>
                <a:uFillTx/>
                <a:latin typeface="Arial Narrow" charset="0"/>
                <a:ea typeface="+mn-ea"/>
                <a:cs typeface="+mn-cs"/>
              </a:endParaRPr>
            </a:p>
          </p:txBody>
        </p:sp>
        <p:cxnSp>
          <p:nvCxnSpPr>
            <p:cNvPr id="85" name="Straight Arrow Connector 84">
              <a:extLst>
                <a:ext uri="{FF2B5EF4-FFF2-40B4-BE49-F238E27FC236}">
                  <a16:creationId xmlns:a16="http://schemas.microsoft.com/office/drawing/2014/main" id="{317DA063-0DFC-4A92-AB14-67493B8C4C46}"/>
                </a:ext>
              </a:extLst>
            </p:cNvPr>
            <p:cNvCxnSpPr>
              <a:stCxn id="84" idx="7"/>
              <a:endCxn id="65" idx="4"/>
            </p:cNvCxnSpPr>
            <p:nvPr/>
          </p:nvCxnSpPr>
          <p:spPr>
            <a:xfrm flipV="1">
              <a:off x="4157522" y="5334000"/>
              <a:ext cx="147778" cy="338278"/>
            </a:xfrm>
            <a:prstGeom prst="straightConnector1">
              <a:avLst/>
            </a:prstGeom>
            <a:ln>
              <a:no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6223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00D740-B39A-4DD6-91EC-5236751247E4}"/>
              </a:ext>
            </a:extLst>
          </p:cNvPr>
          <p:cNvSpPr>
            <a:spLocks noGrp="1"/>
          </p:cNvSpPr>
          <p:nvPr>
            <p:ph type="body" idx="1"/>
          </p:nvPr>
        </p:nvSpPr>
        <p:spPr>
          <a:xfrm>
            <a:off x="1752600" y="3385795"/>
            <a:ext cx="8686800" cy="332399"/>
          </a:xfrm>
        </p:spPr>
        <p:txBody>
          <a:bodyPr/>
          <a:lstStyle/>
          <a:p>
            <a:r>
              <a:rPr lang="en-US" dirty="0"/>
              <a:t>20 little ideas to help us become a customer-centric company</a:t>
            </a:r>
          </a:p>
        </p:txBody>
      </p:sp>
      <p:sp>
        <p:nvSpPr>
          <p:cNvPr id="3" name="Title 2">
            <a:extLst>
              <a:ext uri="{FF2B5EF4-FFF2-40B4-BE49-F238E27FC236}">
                <a16:creationId xmlns:a16="http://schemas.microsoft.com/office/drawing/2014/main" id="{34C8FED7-1908-4622-AF1A-C551CF4DF0FE}"/>
              </a:ext>
            </a:extLst>
          </p:cNvPr>
          <p:cNvSpPr>
            <a:spLocks noGrp="1"/>
          </p:cNvSpPr>
          <p:nvPr>
            <p:ph type="title"/>
          </p:nvPr>
        </p:nvSpPr>
        <p:spPr>
          <a:xfrm>
            <a:off x="1752600" y="2375572"/>
            <a:ext cx="8686800" cy="761747"/>
          </a:xfrm>
        </p:spPr>
        <p:txBody>
          <a:bodyPr/>
          <a:lstStyle/>
          <a:p>
            <a:r>
              <a:rPr lang="en-US" dirty="0"/>
              <a:t>20 Silo Bridging Ideas</a:t>
            </a:r>
          </a:p>
        </p:txBody>
      </p:sp>
    </p:spTree>
    <p:extLst>
      <p:ext uri="{BB962C8B-B14F-4D97-AF65-F5344CB8AC3E}">
        <p14:creationId xmlns:p14="http://schemas.microsoft.com/office/powerpoint/2010/main" val="165909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CA6-1D8C-F747-88DC-F65BE06F18D4}"/>
              </a:ext>
            </a:extLst>
          </p:cNvPr>
          <p:cNvSpPr>
            <a:spLocks noGrp="1"/>
          </p:cNvSpPr>
          <p:nvPr>
            <p:ph type="title"/>
          </p:nvPr>
        </p:nvSpPr>
        <p:spPr/>
        <p:txBody>
          <a:bodyPr>
            <a:normAutofit/>
          </a:bodyPr>
          <a:lstStyle/>
          <a:p>
            <a:r>
              <a:rPr lang="en-US">
                <a:latin typeface="Arial" panose="020B0604020202020204" pitchFamily="34" charset="0"/>
                <a:cs typeface="Arial" panose="020B0604020202020204" pitchFamily="34" charset="0"/>
              </a:rPr>
              <a:t>Goal: Objective Weighing of Pros and Cons</a:t>
            </a:r>
          </a:p>
        </p:txBody>
      </p:sp>
      <p:sp>
        <p:nvSpPr>
          <p:cNvPr id="3" name="Content Placeholder 2">
            <a:extLst>
              <a:ext uri="{FF2B5EF4-FFF2-40B4-BE49-F238E27FC236}">
                <a16:creationId xmlns:a16="http://schemas.microsoft.com/office/drawing/2014/main" id="{2A20C36B-1675-FF4F-8C33-C856C4794711}"/>
              </a:ext>
            </a:extLst>
          </p:cNvPr>
          <p:cNvSpPr>
            <a:spLocks noGrp="1"/>
          </p:cNvSpPr>
          <p:nvPr>
            <p:ph idx="4294967295"/>
          </p:nvPr>
        </p:nvSpPr>
        <p:spPr>
          <a:xfrm>
            <a:off x="2179299" y="4731661"/>
            <a:ext cx="8013700" cy="1633537"/>
          </a:xfrm>
        </p:spPr>
        <p:txBody>
          <a:bodyPr vert="horz" lIns="0" tIns="0" rIns="0" bIns="0" rtlCol="0" anchor="t">
            <a:noAutofit/>
          </a:bodyPr>
          <a:lstStyle/>
          <a:p>
            <a:pPr marL="0" indent="-342900">
              <a:lnSpc>
                <a:spcPct val="100000"/>
              </a:lnSpc>
              <a:spcBef>
                <a:spcPts val="0"/>
              </a:spcBef>
              <a:spcAft>
                <a:spcPts val="400"/>
              </a:spcAft>
              <a:buFont typeface="Arial" panose="020B0604020202020204" pitchFamily="34" charset="0"/>
              <a:buChar char="•"/>
            </a:pPr>
            <a:r>
              <a:rPr lang="en-US" sz="1600">
                <a:latin typeface="Arial" panose="020B0604020202020204" pitchFamily="34" charset="0"/>
                <a:cs typeface="Arial" panose="020B0604020202020204" pitchFamily="34" charset="0"/>
              </a:rPr>
              <a:t>We are starting to learn the benefits of connected data: Customer 360</a:t>
            </a:r>
          </a:p>
          <a:p>
            <a:pPr marL="0" indent="-342900">
              <a:lnSpc>
                <a:spcPct val="100000"/>
              </a:lnSpc>
              <a:spcBef>
                <a:spcPts val="0"/>
              </a:spcBef>
              <a:spcAft>
                <a:spcPts val="400"/>
              </a:spcAft>
              <a:buFont typeface="Arial" panose="020B0604020202020204" pitchFamily="34" charset="0"/>
              <a:buChar char="•"/>
            </a:pPr>
            <a:r>
              <a:rPr lang="en-US" sz="1600">
                <a:latin typeface="Arial" panose="020B0604020202020204" pitchFamily="34" charset="0"/>
                <a:cs typeface="Arial" panose="020B0604020202020204" pitchFamily="34" charset="0"/>
              </a:rPr>
              <a:t>It takes time and effort to create high-quality connected data</a:t>
            </a:r>
          </a:p>
          <a:p>
            <a:pPr marL="0" indent="-342900">
              <a:lnSpc>
                <a:spcPct val="100000"/>
              </a:lnSpc>
              <a:spcBef>
                <a:spcPts val="0"/>
              </a:spcBef>
              <a:spcAft>
                <a:spcPts val="400"/>
              </a:spcAft>
              <a:buFont typeface="Arial" panose="020B0604020202020204" pitchFamily="34" charset="0"/>
              <a:buChar char="•"/>
            </a:pPr>
            <a:r>
              <a:rPr lang="en-US" sz="1600">
                <a:latin typeface="Arial" panose="020B0604020202020204" pitchFamily="34" charset="0"/>
                <a:cs typeface="Arial" panose="020B0604020202020204" pitchFamily="34" charset="0"/>
              </a:rPr>
              <a:t>Can we objectively measure each of the pros and cons?</a:t>
            </a:r>
          </a:p>
          <a:p>
            <a:pPr marL="0" indent="-342900">
              <a:lnSpc>
                <a:spcPct val="100000"/>
              </a:lnSpc>
              <a:spcBef>
                <a:spcPts val="0"/>
              </a:spcBef>
              <a:spcAft>
                <a:spcPts val="400"/>
              </a:spcAft>
              <a:buFont typeface="Arial" panose="020B0604020202020204" pitchFamily="34" charset="0"/>
              <a:buChar char="•"/>
            </a:pPr>
            <a:r>
              <a:rPr lang="en-US" sz="1600" b="1">
                <a:latin typeface="Arial" panose="020B0604020202020204" pitchFamily="34" charset="0"/>
                <a:cs typeface="Arial" panose="020B0604020202020204" pitchFamily="34" charset="0"/>
              </a:rPr>
              <a:t>What is the value of “new insights?”</a:t>
            </a:r>
          </a:p>
          <a:p>
            <a:pPr marL="0" indent="-342900">
              <a:lnSpc>
                <a:spcPct val="100000"/>
              </a:lnSpc>
              <a:spcBef>
                <a:spcPts val="0"/>
              </a:spcBef>
              <a:spcAft>
                <a:spcPts val="400"/>
              </a:spcAft>
              <a:buFont typeface="Arial" panose="020B0604020202020204" pitchFamily="34" charset="0"/>
              <a:buChar char="•"/>
            </a:pPr>
            <a:r>
              <a:rPr lang="en-US" sz="1600">
                <a:latin typeface="Arial" panose="020B0604020202020204" pitchFamily="34" charset="0"/>
                <a:cs typeface="Arial" panose="020B0604020202020204" pitchFamily="34" charset="0"/>
              </a:rPr>
              <a:t>How is our decision making driven by what is easy to measure?</a:t>
            </a:r>
          </a:p>
        </p:txBody>
      </p:sp>
      <p:sp>
        <p:nvSpPr>
          <p:cNvPr id="6" name="Right Brace 5">
            <a:extLst>
              <a:ext uri="{FF2B5EF4-FFF2-40B4-BE49-F238E27FC236}">
                <a16:creationId xmlns:a16="http://schemas.microsoft.com/office/drawing/2014/main" id="{539AF7E0-05DA-E046-9D65-DE4A2835D537}"/>
              </a:ext>
            </a:extLst>
          </p:cNvPr>
          <p:cNvSpPr/>
          <p:nvPr/>
        </p:nvSpPr>
        <p:spPr>
          <a:xfrm>
            <a:off x="9425356" y="1354237"/>
            <a:ext cx="272244" cy="1456154"/>
          </a:xfrm>
          <a:prstGeom prst="rightBrace">
            <a:avLst>
              <a:gd name="adj1" fmla="val 26695"/>
              <a:gd name="adj2" fmla="val 50000"/>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1FBD570-0676-214F-BC79-508469DA61CE}"/>
              </a:ext>
            </a:extLst>
          </p:cNvPr>
          <p:cNvSpPr txBox="1"/>
          <p:nvPr/>
        </p:nvSpPr>
        <p:spPr>
          <a:xfrm>
            <a:off x="9697600" y="1879988"/>
            <a:ext cx="17251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Easy to measure</a:t>
            </a:r>
          </a:p>
        </p:txBody>
      </p:sp>
      <p:grpSp>
        <p:nvGrpSpPr>
          <p:cNvPr id="46" name="Group 45">
            <a:extLst>
              <a:ext uri="{FF2B5EF4-FFF2-40B4-BE49-F238E27FC236}">
                <a16:creationId xmlns:a16="http://schemas.microsoft.com/office/drawing/2014/main" id="{7F402726-17E2-EB42-ACEC-3406874060AF}"/>
              </a:ext>
            </a:extLst>
          </p:cNvPr>
          <p:cNvGrpSpPr/>
          <p:nvPr/>
        </p:nvGrpSpPr>
        <p:grpSpPr>
          <a:xfrm>
            <a:off x="2755900" y="1376176"/>
            <a:ext cx="6680200" cy="3368330"/>
            <a:chOff x="2682793" y="1389421"/>
            <a:chExt cx="6680200" cy="3368330"/>
          </a:xfrm>
        </p:grpSpPr>
        <p:pic>
          <p:nvPicPr>
            <p:cNvPr id="41" name="Picture 40">
              <a:extLst>
                <a:ext uri="{FF2B5EF4-FFF2-40B4-BE49-F238E27FC236}">
                  <a16:creationId xmlns:a16="http://schemas.microsoft.com/office/drawing/2014/main" id="{49C50A8D-80E2-5546-ACFF-9C41C032E2E4}"/>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682793" y="2840051"/>
              <a:ext cx="6680200" cy="1917700"/>
            </a:xfrm>
            <a:prstGeom prst="rect">
              <a:avLst/>
            </a:prstGeom>
          </p:spPr>
        </p:pic>
        <p:sp>
          <p:nvSpPr>
            <p:cNvPr id="32" name="Rectangle 31">
              <a:extLst>
                <a:ext uri="{FF2B5EF4-FFF2-40B4-BE49-F238E27FC236}">
                  <a16:creationId xmlns:a16="http://schemas.microsoft.com/office/drawing/2014/main" id="{D76C133A-1FEB-DD49-B800-5F4B04276896}"/>
                </a:ext>
              </a:extLst>
            </p:cNvPr>
            <p:cNvSpPr/>
            <p:nvPr/>
          </p:nvSpPr>
          <p:spPr>
            <a:xfrm>
              <a:off x="2897902" y="2988894"/>
              <a:ext cx="1908999" cy="48292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Member Journey</a:t>
              </a:r>
            </a:p>
          </p:txBody>
        </p:sp>
        <p:sp>
          <p:nvSpPr>
            <p:cNvPr id="35" name="Rectangle 34">
              <a:extLst>
                <a:ext uri="{FF2B5EF4-FFF2-40B4-BE49-F238E27FC236}">
                  <a16:creationId xmlns:a16="http://schemas.microsoft.com/office/drawing/2014/main" id="{EA2748ED-DBE0-1E44-B9F9-66C7EA7D16E4}"/>
                </a:ext>
              </a:extLst>
            </p:cNvPr>
            <p:cNvSpPr/>
            <p:nvPr/>
          </p:nvSpPr>
          <p:spPr>
            <a:xfrm>
              <a:off x="2897903" y="2443083"/>
              <a:ext cx="1908999" cy="545811"/>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Data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Productivity</a:t>
              </a:r>
            </a:p>
          </p:txBody>
        </p:sp>
        <p:sp>
          <p:nvSpPr>
            <p:cNvPr id="36" name="Rectangle 35">
              <a:extLst>
                <a:ext uri="{FF2B5EF4-FFF2-40B4-BE49-F238E27FC236}">
                  <a16:creationId xmlns:a16="http://schemas.microsoft.com/office/drawing/2014/main" id="{1E50CF46-14F1-A44C-8F29-48DE96901A18}"/>
                </a:ext>
              </a:extLst>
            </p:cNvPr>
            <p:cNvSpPr/>
            <p:nvPr/>
          </p:nvSpPr>
          <p:spPr>
            <a:xfrm>
              <a:off x="2897902" y="1960192"/>
              <a:ext cx="1909000" cy="488504"/>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New Insights</a:t>
              </a:r>
            </a:p>
          </p:txBody>
        </p:sp>
        <p:sp>
          <p:nvSpPr>
            <p:cNvPr id="43" name="Rectangle 42">
              <a:extLst>
                <a:ext uri="{FF2B5EF4-FFF2-40B4-BE49-F238E27FC236}">
                  <a16:creationId xmlns:a16="http://schemas.microsoft.com/office/drawing/2014/main" id="{BDBE3028-4C89-9A41-8949-D80B4471FFF4}"/>
                </a:ext>
              </a:extLst>
            </p:cNvPr>
            <p:cNvSpPr/>
            <p:nvPr/>
          </p:nvSpPr>
          <p:spPr>
            <a:xfrm>
              <a:off x="7192110" y="2352286"/>
              <a:ext cx="1908999" cy="482925"/>
            </a:xfrm>
            <a:prstGeom prst="rect">
              <a:avLst/>
            </a:prstGeom>
            <a:solidFill>
              <a:srgbClr val="007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CDC Cost</a:t>
              </a:r>
            </a:p>
          </p:txBody>
        </p:sp>
        <p:sp>
          <p:nvSpPr>
            <p:cNvPr id="44" name="Rectangle 43">
              <a:extLst>
                <a:ext uri="{FF2B5EF4-FFF2-40B4-BE49-F238E27FC236}">
                  <a16:creationId xmlns:a16="http://schemas.microsoft.com/office/drawing/2014/main" id="{B6C10B50-AB61-0E4B-97E4-E6942A7D474B}"/>
                </a:ext>
              </a:extLst>
            </p:cNvPr>
            <p:cNvSpPr/>
            <p:nvPr/>
          </p:nvSpPr>
          <p:spPr>
            <a:xfrm>
              <a:off x="7192110" y="1870965"/>
              <a:ext cx="1908999" cy="482925"/>
            </a:xfrm>
            <a:prstGeom prst="rect">
              <a:avLst/>
            </a:prstGeom>
            <a:solidFill>
              <a:srgbClr val="007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Kafka</a:t>
              </a:r>
              <a:b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Streaming Cost</a:t>
              </a:r>
            </a:p>
          </p:txBody>
        </p:sp>
        <p:sp>
          <p:nvSpPr>
            <p:cNvPr id="45" name="Rectangle 44">
              <a:extLst>
                <a:ext uri="{FF2B5EF4-FFF2-40B4-BE49-F238E27FC236}">
                  <a16:creationId xmlns:a16="http://schemas.microsoft.com/office/drawing/2014/main" id="{2E8B949C-0E39-C24B-80E1-83C15B771353}"/>
                </a:ext>
              </a:extLst>
            </p:cNvPr>
            <p:cNvSpPr/>
            <p:nvPr/>
          </p:nvSpPr>
          <p:spPr>
            <a:xfrm>
              <a:off x="7192110" y="1389421"/>
              <a:ext cx="1908999" cy="482925"/>
            </a:xfrm>
            <a:prstGeom prst="rect">
              <a:avLst/>
            </a:prstGeom>
            <a:solidFill>
              <a:srgbClr val="007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Graph Cost</a:t>
              </a:r>
            </a:p>
          </p:txBody>
        </p:sp>
        <p:sp>
          <p:nvSpPr>
            <p:cNvPr id="47" name="Rectangle 46">
              <a:extLst>
                <a:ext uri="{FF2B5EF4-FFF2-40B4-BE49-F238E27FC236}">
                  <a16:creationId xmlns:a16="http://schemas.microsoft.com/office/drawing/2014/main" id="{FE6DCA0D-62D5-6E45-8A91-1F6A546D3653}"/>
                </a:ext>
              </a:extLst>
            </p:cNvPr>
            <p:cNvSpPr/>
            <p:nvPr/>
          </p:nvSpPr>
          <p:spPr>
            <a:xfrm>
              <a:off x="2944202" y="3564093"/>
              <a:ext cx="1909000" cy="393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Pros</a:t>
              </a:r>
            </a:p>
          </p:txBody>
        </p:sp>
        <p:sp>
          <p:nvSpPr>
            <p:cNvPr id="48" name="Rectangle 47">
              <a:extLst>
                <a:ext uri="{FF2B5EF4-FFF2-40B4-BE49-F238E27FC236}">
                  <a16:creationId xmlns:a16="http://schemas.microsoft.com/office/drawing/2014/main" id="{D2C6AA75-3383-5341-A3A1-241D06674A68}"/>
                </a:ext>
              </a:extLst>
            </p:cNvPr>
            <p:cNvSpPr/>
            <p:nvPr/>
          </p:nvSpPr>
          <p:spPr>
            <a:xfrm>
              <a:off x="7241882" y="2934173"/>
              <a:ext cx="1909000" cy="393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Cons</a:t>
              </a:r>
            </a:p>
          </p:txBody>
        </p:sp>
      </p:grpSp>
      <p:sp>
        <p:nvSpPr>
          <p:cNvPr id="10" name="TextBox 9">
            <a:extLst>
              <a:ext uri="{FF2B5EF4-FFF2-40B4-BE49-F238E27FC236}">
                <a16:creationId xmlns:a16="http://schemas.microsoft.com/office/drawing/2014/main" id="{C3DCFC7B-AFA7-C244-A430-8F49A3194046}"/>
              </a:ext>
            </a:extLst>
          </p:cNvPr>
          <p:cNvSpPr txBox="1"/>
          <p:nvPr/>
        </p:nvSpPr>
        <p:spPr>
          <a:xfrm>
            <a:off x="653395" y="2269658"/>
            <a:ext cx="171393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Hard to measure</a:t>
            </a:r>
          </a:p>
        </p:txBody>
      </p:sp>
      <p:sp>
        <p:nvSpPr>
          <p:cNvPr id="49" name="Right Brace 48">
            <a:extLst>
              <a:ext uri="{FF2B5EF4-FFF2-40B4-BE49-F238E27FC236}">
                <a16:creationId xmlns:a16="http://schemas.microsoft.com/office/drawing/2014/main" id="{4BAC81C1-39C4-6149-8D20-ED274EBDAA26}"/>
              </a:ext>
            </a:extLst>
          </p:cNvPr>
          <p:cNvSpPr/>
          <p:nvPr/>
        </p:nvSpPr>
        <p:spPr>
          <a:xfrm rot="10800000">
            <a:off x="2559058" y="1940633"/>
            <a:ext cx="240868" cy="1008474"/>
          </a:xfrm>
          <a:prstGeom prst="rightBrace">
            <a:avLst>
              <a:gd name="adj1" fmla="val 34652"/>
              <a:gd name="adj2" fmla="val 50000"/>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8978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ross 48">
            <a:extLst>
              <a:ext uri="{FF2B5EF4-FFF2-40B4-BE49-F238E27FC236}">
                <a16:creationId xmlns:a16="http://schemas.microsoft.com/office/drawing/2014/main" id="{BE0DA3C4-982D-4C42-8061-2650D1CDB157}"/>
              </a:ext>
            </a:extLst>
          </p:cNvPr>
          <p:cNvSpPr/>
          <p:nvPr/>
        </p:nvSpPr>
        <p:spPr>
          <a:xfrm>
            <a:off x="5297141" y="2107563"/>
            <a:ext cx="386356" cy="369332"/>
          </a:xfrm>
          <a:prstGeom prst="plus">
            <a:avLst>
              <a:gd name="adj" fmla="val 34773"/>
            </a:avLst>
          </a:prstGeom>
          <a:solidFill>
            <a:srgbClr val="00B050"/>
          </a:solidFill>
          <a:ln>
            <a:solidFill>
              <a:srgbClr val="0097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31AC8D09-884C-0741-9FB2-D3E3F6FA7BB5}"/>
              </a:ext>
            </a:extLst>
          </p:cNvPr>
          <p:cNvSpPr/>
          <p:nvPr/>
        </p:nvSpPr>
        <p:spPr>
          <a:xfrm>
            <a:off x="5297141" y="3869386"/>
            <a:ext cx="386356" cy="118044"/>
          </a:xfrm>
          <a:prstGeom prst="rect">
            <a:avLst/>
          </a:prstGeom>
          <a:solidFill>
            <a:srgbClr val="C4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035C090-44E8-9044-9261-DA9D3E26445C}"/>
              </a:ext>
            </a:extLst>
          </p:cNvPr>
          <p:cNvSpPr txBox="1"/>
          <p:nvPr/>
        </p:nvSpPr>
        <p:spPr>
          <a:xfrm>
            <a:off x="721732" y="2893342"/>
            <a:ext cx="11849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spc="0" normalizeH="0" noProof="0" dirty="0">
                <a:ln>
                  <a:noFill/>
                </a:ln>
                <a:solidFill>
                  <a:schemeClr val="bg1"/>
                </a:solidFill>
                <a:effectLst/>
                <a:uLnTx/>
                <a:uFillTx/>
                <a:latin typeface="Arial" panose="020B0604020202020204" pitchFamily="34" charset="0"/>
                <a:cs typeface="Arial" panose="020B0604020202020204" pitchFamily="34" charset="0"/>
              </a:rPr>
              <a:t>Increases</a:t>
            </a:r>
          </a:p>
        </p:txBody>
      </p:sp>
      <p:sp>
        <p:nvSpPr>
          <p:cNvPr id="21" name="TextBox 20">
            <a:extLst>
              <a:ext uri="{FF2B5EF4-FFF2-40B4-BE49-F238E27FC236}">
                <a16:creationId xmlns:a16="http://schemas.microsoft.com/office/drawing/2014/main" id="{8F4DE14F-F617-6444-AFEE-293E6FE07494}"/>
              </a:ext>
            </a:extLst>
          </p:cNvPr>
          <p:cNvSpPr txBox="1"/>
          <p:nvPr/>
        </p:nvSpPr>
        <p:spPr>
          <a:xfrm>
            <a:off x="721732" y="3817329"/>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spc="0" normalizeH="0" noProof="0" dirty="0">
                <a:ln>
                  <a:noFill/>
                </a:ln>
                <a:solidFill>
                  <a:schemeClr val="bg1"/>
                </a:solidFill>
                <a:effectLst/>
                <a:uLnTx/>
                <a:uFillTx/>
                <a:latin typeface="Arial" panose="020B0604020202020204" pitchFamily="34" charset="0"/>
                <a:cs typeface="Arial" panose="020B0604020202020204" pitchFamily="34" charset="0"/>
              </a:rPr>
              <a:t>Decreases</a:t>
            </a:r>
          </a:p>
        </p:txBody>
      </p:sp>
      <p:sp>
        <p:nvSpPr>
          <p:cNvPr id="2" name="Title 1">
            <a:extLst>
              <a:ext uri="{FF2B5EF4-FFF2-40B4-BE49-F238E27FC236}">
                <a16:creationId xmlns:a16="http://schemas.microsoft.com/office/drawing/2014/main" id="{3E33292A-EB76-AD4B-9349-7A707ACC838F}"/>
              </a:ext>
            </a:extLst>
          </p:cNvPr>
          <p:cNvSpPr>
            <a:spLocks noGrp="1"/>
          </p:cNvSpPr>
          <p:nvPr>
            <p:ph type="title"/>
          </p:nvPr>
        </p:nvSpPr>
        <p:spPr>
          <a:xfrm>
            <a:off x="427461" y="344399"/>
            <a:ext cx="10515600" cy="474108"/>
          </a:xfrm>
        </p:spPr>
        <p:txBody>
          <a:bodyPr>
            <a:normAutofit fontScale="90000"/>
          </a:bodyPr>
          <a:lstStyle/>
          <a:p>
            <a:r>
              <a:rPr lang="en-US" dirty="0">
                <a:latin typeface="Arial" panose="020B0604020202020204" pitchFamily="34" charset="0"/>
                <a:cs typeface="Arial" panose="020B0604020202020204" pitchFamily="34" charset="0"/>
              </a:rPr>
              <a:t>Product Recommendation Engine Causal Loop Diagram</a:t>
            </a:r>
          </a:p>
        </p:txBody>
      </p:sp>
      <p:sp>
        <p:nvSpPr>
          <p:cNvPr id="7" name="TextBox 6">
            <a:extLst>
              <a:ext uri="{FF2B5EF4-FFF2-40B4-BE49-F238E27FC236}">
                <a16:creationId xmlns:a16="http://schemas.microsoft.com/office/drawing/2014/main" id="{5F96C6AB-25EA-9F48-AB94-2239BB249462}"/>
              </a:ext>
            </a:extLst>
          </p:cNvPr>
          <p:cNvSpPr txBox="1"/>
          <p:nvPr/>
        </p:nvSpPr>
        <p:spPr>
          <a:xfrm>
            <a:off x="3192254" y="5457065"/>
            <a:ext cx="459613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13F44"/>
                </a:solidFill>
                <a:effectLst/>
                <a:uLnTx/>
                <a:uFillTx/>
                <a:latin typeface="Arial" panose="020B0604020202020204" pitchFamily="34" charset="0"/>
                <a:cs typeface="Arial" panose="020B0604020202020204" pitchFamily="34" charset="0"/>
              </a:rPr>
              <a:t>NPS = Net Promoter Score </a:t>
            </a:r>
            <a:br>
              <a:rPr kumimoji="0" lang="en-US" sz="1800" b="1" i="0" u="none" strike="noStrike" kern="1200" cap="none" spc="0" normalizeH="0" baseline="0" noProof="0" dirty="0">
                <a:ln>
                  <a:noFill/>
                </a:ln>
                <a:solidFill>
                  <a:srgbClr val="D13F44"/>
                </a:solidFill>
                <a:effectLst/>
                <a:uLnTx/>
                <a:uFillTx/>
                <a:latin typeface="Arial" panose="020B0604020202020204" pitchFamily="34" charset="0"/>
                <a:cs typeface="Arial" panose="020B0604020202020204" pitchFamily="34" charset="0"/>
              </a:rPr>
            </a:br>
            <a:r>
              <a:rPr kumimoji="0" lang="en-US" sz="1800" b="1" i="0" u="none" strike="noStrike" kern="1200" cap="none" spc="0" normalizeH="0" baseline="0" noProof="0" dirty="0">
                <a:ln>
                  <a:noFill/>
                </a:ln>
                <a:solidFill>
                  <a:srgbClr val="D13F44"/>
                </a:solidFill>
                <a:effectLst/>
                <a:uLnTx/>
                <a:uFillTx/>
                <a:latin typeface="Arial" panose="020B0604020202020204" pitchFamily="34" charset="0"/>
                <a:cs typeface="Arial" panose="020B0604020202020204" pitchFamily="34" charset="0"/>
              </a:rPr>
              <a:t>Likelihood to recommend Optum Store?</a:t>
            </a:r>
          </a:p>
        </p:txBody>
      </p:sp>
      <p:sp>
        <p:nvSpPr>
          <p:cNvPr id="6" name="Rectangle: Rounded Corners 5">
            <a:extLst>
              <a:ext uri="{FF2B5EF4-FFF2-40B4-BE49-F238E27FC236}">
                <a16:creationId xmlns:a16="http://schemas.microsoft.com/office/drawing/2014/main" id="{3B73ABF1-121C-B04B-A526-C0425DB650D5}"/>
              </a:ext>
            </a:extLst>
          </p:cNvPr>
          <p:cNvSpPr/>
          <p:nvPr/>
        </p:nvSpPr>
        <p:spPr>
          <a:xfrm>
            <a:off x="4679333" y="2807629"/>
            <a:ext cx="1463842" cy="685800"/>
          </a:xfrm>
          <a:prstGeom prst="roundRect">
            <a:avLst/>
          </a:prstGeom>
          <a:solidFill>
            <a:schemeClr val="bg2">
              <a:lumMod val="90000"/>
            </a:schemeClr>
          </a:solidFill>
          <a:ln w="6350">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Member NPS</a:t>
            </a:r>
          </a:p>
        </p:txBody>
      </p:sp>
      <p:sp>
        <p:nvSpPr>
          <p:cNvPr id="8" name="Rectangle 7">
            <a:extLst>
              <a:ext uri="{FF2B5EF4-FFF2-40B4-BE49-F238E27FC236}">
                <a16:creationId xmlns:a16="http://schemas.microsoft.com/office/drawing/2014/main" id="{6EA23AA2-7CCE-ED44-A689-B608969F8AC5}"/>
              </a:ext>
            </a:extLst>
          </p:cNvPr>
          <p:cNvSpPr/>
          <p:nvPr/>
        </p:nvSpPr>
        <p:spPr>
          <a:xfrm>
            <a:off x="7193171" y="1167780"/>
            <a:ext cx="2050582" cy="36065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9783"/>
                </a:solidFill>
                <a:effectLst/>
                <a:uLnTx/>
                <a:uFillTx/>
                <a:latin typeface="Arial" panose="020B0604020202020204" pitchFamily="34" charset="0"/>
                <a:cs typeface="Arial" panose="020B0604020202020204" pitchFamily="34" charset="0"/>
              </a:rPr>
              <a:t>Right Products Fast</a:t>
            </a:r>
          </a:p>
        </p:txBody>
      </p:sp>
      <p:sp>
        <p:nvSpPr>
          <p:cNvPr id="11" name="Rectangle 10">
            <a:extLst>
              <a:ext uri="{FF2B5EF4-FFF2-40B4-BE49-F238E27FC236}">
                <a16:creationId xmlns:a16="http://schemas.microsoft.com/office/drawing/2014/main" id="{FF7BE807-7012-EB4E-8F92-FF05F110F838}"/>
              </a:ext>
            </a:extLst>
          </p:cNvPr>
          <p:cNvSpPr/>
          <p:nvPr/>
        </p:nvSpPr>
        <p:spPr>
          <a:xfrm>
            <a:off x="7092880" y="4817593"/>
            <a:ext cx="2396808" cy="4083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rPr>
              <a:t>Wrong Products Slowly</a:t>
            </a:r>
          </a:p>
        </p:txBody>
      </p:sp>
      <p:sp>
        <p:nvSpPr>
          <p:cNvPr id="22" name="Rectangle: Rounded Corners 21">
            <a:extLst>
              <a:ext uri="{FF2B5EF4-FFF2-40B4-BE49-F238E27FC236}">
                <a16:creationId xmlns:a16="http://schemas.microsoft.com/office/drawing/2014/main" id="{DB909944-A67E-F443-A3DC-454555BE0A3D}"/>
              </a:ext>
            </a:extLst>
          </p:cNvPr>
          <p:cNvSpPr/>
          <p:nvPr/>
        </p:nvSpPr>
        <p:spPr>
          <a:xfrm>
            <a:off x="7433600" y="2015281"/>
            <a:ext cx="1936125" cy="582746"/>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Great</a:t>
            </a:r>
            <a:br>
              <a:rPr lang="en-US" sz="1600" dirty="0">
                <a:solidFill>
                  <a:schemeClr val="tx1">
                    <a:lumMod val="50000"/>
                  </a:schemeClr>
                </a:solidFill>
                <a:latin typeface="Arial" panose="020B0604020202020204" pitchFamily="34" charset="0"/>
                <a:cs typeface="Arial" panose="020B0604020202020204" pitchFamily="34" charset="0"/>
              </a:rPr>
            </a:br>
            <a:r>
              <a:rPr lang="en-US" sz="1600" dirty="0">
                <a:solidFill>
                  <a:schemeClr val="tx1">
                    <a:lumMod val="50000"/>
                  </a:schemeClr>
                </a:solidFill>
                <a:latin typeface="Arial" panose="020B0604020202020204" pitchFamily="34" charset="0"/>
                <a:cs typeface="Arial" panose="020B0604020202020204" pitchFamily="34" charset="0"/>
              </a:rPr>
              <a:t>Recommendations</a:t>
            </a:r>
          </a:p>
        </p:txBody>
      </p:sp>
      <p:sp>
        <p:nvSpPr>
          <p:cNvPr id="35" name="Rectangle: Rounded Corners 34">
            <a:extLst>
              <a:ext uri="{FF2B5EF4-FFF2-40B4-BE49-F238E27FC236}">
                <a16:creationId xmlns:a16="http://schemas.microsoft.com/office/drawing/2014/main" id="{76D4452A-BC43-1346-A68D-F0818E7AEC4C}"/>
              </a:ext>
            </a:extLst>
          </p:cNvPr>
          <p:cNvSpPr/>
          <p:nvPr/>
        </p:nvSpPr>
        <p:spPr>
          <a:xfrm>
            <a:off x="7433600" y="3605188"/>
            <a:ext cx="1936125" cy="608376"/>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Poor</a:t>
            </a:r>
            <a:br>
              <a:rPr lang="en-US" sz="1600" dirty="0">
                <a:solidFill>
                  <a:schemeClr val="tx1">
                    <a:lumMod val="50000"/>
                  </a:schemeClr>
                </a:solidFill>
                <a:latin typeface="Arial" panose="020B0604020202020204" pitchFamily="34" charset="0"/>
                <a:cs typeface="Arial" panose="020B0604020202020204" pitchFamily="34" charset="0"/>
              </a:rPr>
            </a:br>
            <a:r>
              <a:rPr lang="en-US" sz="1600" dirty="0">
                <a:solidFill>
                  <a:schemeClr val="tx1">
                    <a:lumMod val="50000"/>
                  </a:schemeClr>
                </a:solidFill>
                <a:latin typeface="Arial" panose="020B0604020202020204" pitchFamily="34" charset="0"/>
                <a:cs typeface="Arial" panose="020B0604020202020204" pitchFamily="34" charset="0"/>
              </a:rPr>
              <a:t>Recommendations</a:t>
            </a:r>
          </a:p>
        </p:txBody>
      </p:sp>
      <p:sp>
        <p:nvSpPr>
          <p:cNvPr id="27" name="Rectangle: Rounded Corners 21">
            <a:extLst>
              <a:ext uri="{FF2B5EF4-FFF2-40B4-BE49-F238E27FC236}">
                <a16:creationId xmlns:a16="http://schemas.microsoft.com/office/drawing/2014/main" id="{2BF5C636-E82D-E85A-CCEF-A921903022E5}"/>
              </a:ext>
            </a:extLst>
          </p:cNvPr>
          <p:cNvSpPr/>
          <p:nvPr/>
        </p:nvSpPr>
        <p:spPr>
          <a:xfrm>
            <a:off x="4616213" y="1197412"/>
            <a:ext cx="1463842"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latin typeface="Arial" panose="020B0604020202020204" pitchFamily="34" charset="0"/>
                <a:cs typeface="Arial" panose="020B0604020202020204" pitchFamily="34" charset="0"/>
              </a:rPr>
              <a:t>Additional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Purchases</a:t>
            </a:r>
          </a:p>
        </p:txBody>
      </p:sp>
      <p:sp>
        <p:nvSpPr>
          <p:cNvPr id="29" name="Rectangle: Rounded Corners 21">
            <a:extLst>
              <a:ext uri="{FF2B5EF4-FFF2-40B4-BE49-F238E27FC236}">
                <a16:creationId xmlns:a16="http://schemas.microsoft.com/office/drawing/2014/main" id="{3D7325B7-16A3-2C1D-1D76-4E8DB39AC821}"/>
              </a:ext>
            </a:extLst>
          </p:cNvPr>
          <p:cNvSpPr/>
          <p:nvPr/>
        </p:nvSpPr>
        <p:spPr>
          <a:xfrm>
            <a:off x="2125286" y="2047563"/>
            <a:ext cx="1287532" cy="593261"/>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latin typeface="Arial" panose="020B0604020202020204" pitchFamily="34" charset="0"/>
                <a:cs typeface="Arial" panose="020B0604020202020204" pitchFamily="34" charset="0"/>
              </a:rPr>
              <a:t>Additional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Revenue</a:t>
            </a:r>
          </a:p>
        </p:txBody>
      </p:sp>
      <p:cxnSp>
        <p:nvCxnSpPr>
          <p:cNvPr id="31" name="Curved Connector 30">
            <a:extLst>
              <a:ext uri="{FF2B5EF4-FFF2-40B4-BE49-F238E27FC236}">
                <a16:creationId xmlns:a16="http://schemas.microsoft.com/office/drawing/2014/main" id="{774A5A45-BAC9-85A0-CF05-73C72AD47DC8}"/>
              </a:ext>
            </a:extLst>
          </p:cNvPr>
          <p:cNvCxnSpPr>
            <a:cxnSpLocks/>
            <a:stCxn id="6" idx="3"/>
            <a:endCxn id="22" idx="2"/>
          </p:cNvCxnSpPr>
          <p:nvPr/>
        </p:nvCxnSpPr>
        <p:spPr>
          <a:xfrm flipV="1">
            <a:off x="6143175" y="2598027"/>
            <a:ext cx="2258488" cy="552502"/>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CA14A82-9006-FEDA-B547-218D7BB9B84B}"/>
              </a:ext>
            </a:extLst>
          </p:cNvPr>
          <p:cNvCxnSpPr>
            <a:cxnSpLocks/>
            <a:stCxn id="22" idx="0"/>
            <a:endCxn id="27" idx="3"/>
          </p:cNvCxnSpPr>
          <p:nvPr/>
        </p:nvCxnSpPr>
        <p:spPr>
          <a:xfrm rot="16200000" flipV="1">
            <a:off x="7003375" y="616993"/>
            <a:ext cx="474969" cy="232160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634EC40B-D4B8-301F-4D88-C278C2CC33A7}"/>
              </a:ext>
            </a:extLst>
          </p:cNvPr>
          <p:cNvCxnSpPr>
            <a:cxnSpLocks/>
            <a:stCxn id="6" idx="3"/>
            <a:endCxn id="35" idx="0"/>
          </p:cNvCxnSpPr>
          <p:nvPr/>
        </p:nvCxnSpPr>
        <p:spPr>
          <a:xfrm>
            <a:off x="6143175" y="3150529"/>
            <a:ext cx="2258488" cy="454659"/>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id="{90D35F71-C4C2-1AB1-E2D0-576495984CF0}"/>
              </a:ext>
            </a:extLst>
          </p:cNvPr>
          <p:cNvSpPr/>
          <p:nvPr/>
        </p:nvSpPr>
        <p:spPr>
          <a:xfrm>
            <a:off x="4758398" y="4335943"/>
            <a:ext cx="1463842"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latin typeface="Arial" panose="020B0604020202020204" pitchFamily="34" charset="0"/>
                <a:cs typeface="Arial" panose="020B0604020202020204" pitchFamily="34" charset="0"/>
              </a:rPr>
              <a:t>No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Purchases</a:t>
            </a:r>
          </a:p>
        </p:txBody>
      </p:sp>
      <p:cxnSp>
        <p:nvCxnSpPr>
          <p:cNvPr id="42" name="Curved Connector 41">
            <a:extLst>
              <a:ext uri="{FF2B5EF4-FFF2-40B4-BE49-F238E27FC236}">
                <a16:creationId xmlns:a16="http://schemas.microsoft.com/office/drawing/2014/main" id="{A9DF90C3-90FD-2E65-2DF2-CF36EF3A764F}"/>
              </a:ext>
            </a:extLst>
          </p:cNvPr>
          <p:cNvCxnSpPr>
            <a:cxnSpLocks/>
            <a:stCxn id="35" idx="2"/>
            <a:endCxn id="41" idx="3"/>
          </p:cNvCxnSpPr>
          <p:nvPr/>
        </p:nvCxnSpPr>
        <p:spPr>
          <a:xfrm rot="5400000">
            <a:off x="7079313" y="3356492"/>
            <a:ext cx="465279" cy="2179423"/>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21">
            <a:extLst>
              <a:ext uri="{FF2B5EF4-FFF2-40B4-BE49-F238E27FC236}">
                <a16:creationId xmlns:a16="http://schemas.microsoft.com/office/drawing/2014/main" id="{83103320-CFAE-A96E-B54A-4E98D0AC8D0F}"/>
              </a:ext>
            </a:extLst>
          </p:cNvPr>
          <p:cNvSpPr/>
          <p:nvPr/>
        </p:nvSpPr>
        <p:spPr>
          <a:xfrm>
            <a:off x="2231732" y="3575878"/>
            <a:ext cx="1181086" cy="593261"/>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50000"/>
                  </a:schemeClr>
                </a:solidFill>
                <a:latin typeface="Arial" panose="020B0604020202020204" pitchFamily="34" charset="0"/>
                <a:cs typeface="Arial" panose="020B0604020202020204" pitchFamily="34" charset="0"/>
              </a:rPr>
              <a:t>No New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Revenue</a:t>
            </a:r>
          </a:p>
        </p:txBody>
      </p:sp>
      <p:cxnSp>
        <p:nvCxnSpPr>
          <p:cNvPr id="51" name="Curved Connector 50">
            <a:extLst>
              <a:ext uri="{FF2B5EF4-FFF2-40B4-BE49-F238E27FC236}">
                <a16:creationId xmlns:a16="http://schemas.microsoft.com/office/drawing/2014/main" id="{FC0C2D78-FFC2-07B9-8846-681555F9FF1B}"/>
              </a:ext>
            </a:extLst>
          </p:cNvPr>
          <p:cNvCxnSpPr>
            <a:cxnSpLocks/>
            <a:stCxn id="41" idx="1"/>
            <a:endCxn id="50" idx="2"/>
          </p:cNvCxnSpPr>
          <p:nvPr/>
        </p:nvCxnSpPr>
        <p:spPr>
          <a:xfrm rot="10800000">
            <a:off x="2822276" y="4169139"/>
            <a:ext cx="1936123" cy="509704"/>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653E249A-F50A-DEA6-E97E-8017A60FF010}"/>
              </a:ext>
            </a:extLst>
          </p:cNvPr>
          <p:cNvCxnSpPr>
            <a:cxnSpLocks/>
            <a:stCxn id="27" idx="1"/>
            <a:endCxn id="29" idx="0"/>
          </p:cNvCxnSpPr>
          <p:nvPr/>
        </p:nvCxnSpPr>
        <p:spPr>
          <a:xfrm rot="10800000" flipV="1">
            <a:off x="2769053" y="1540311"/>
            <a:ext cx="1847161" cy="50725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89B2B5E6-1EB9-14D5-260F-9A0BA87E4B7B}"/>
              </a:ext>
            </a:extLst>
          </p:cNvPr>
          <p:cNvCxnSpPr>
            <a:cxnSpLocks/>
            <a:stCxn id="50" idx="0"/>
            <a:endCxn id="6" idx="1"/>
          </p:cNvCxnSpPr>
          <p:nvPr/>
        </p:nvCxnSpPr>
        <p:spPr>
          <a:xfrm rot="5400000" flipH="1" flipV="1">
            <a:off x="3538130" y="2434675"/>
            <a:ext cx="425349" cy="185705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43F1C321-44B3-9647-822C-64EDE502A17F}"/>
              </a:ext>
            </a:extLst>
          </p:cNvPr>
          <p:cNvCxnSpPr>
            <a:cxnSpLocks/>
            <a:stCxn id="29" idx="2"/>
            <a:endCxn id="6" idx="1"/>
          </p:cNvCxnSpPr>
          <p:nvPr/>
        </p:nvCxnSpPr>
        <p:spPr>
          <a:xfrm rot="16200000" flipH="1">
            <a:off x="3469340" y="1940535"/>
            <a:ext cx="509705" cy="191028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84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0ABB49-F248-44E7-AE75-9923BFD4F200}"/>
              </a:ext>
            </a:extLst>
          </p:cNvPr>
          <p:cNvSpPr>
            <a:spLocks noGrp="1"/>
          </p:cNvSpPr>
          <p:nvPr>
            <p:ph type="body" idx="1"/>
          </p:nvPr>
        </p:nvSpPr>
        <p:spPr/>
        <p:txBody>
          <a:bodyPr/>
          <a:lstStyle/>
          <a:p>
            <a:r>
              <a:rPr lang="en-US" dirty="0"/>
              <a:t>Optimizing for a subset of the whole organization</a:t>
            </a:r>
          </a:p>
        </p:txBody>
      </p:sp>
      <p:sp>
        <p:nvSpPr>
          <p:cNvPr id="3" name="Title 2">
            <a:extLst>
              <a:ext uri="{FF2B5EF4-FFF2-40B4-BE49-F238E27FC236}">
                <a16:creationId xmlns:a16="http://schemas.microsoft.com/office/drawing/2014/main" id="{C72B7014-DD3D-416B-89B4-CA32DBDF73A7}"/>
              </a:ext>
            </a:extLst>
          </p:cNvPr>
          <p:cNvSpPr>
            <a:spLocks noGrp="1"/>
          </p:cNvSpPr>
          <p:nvPr>
            <p:ph type="title"/>
          </p:nvPr>
        </p:nvSpPr>
        <p:spPr>
          <a:xfrm>
            <a:off x="1752600" y="3212854"/>
            <a:ext cx="8686800" cy="761747"/>
          </a:xfrm>
        </p:spPr>
        <p:txBody>
          <a:bodyPr/>
          <a:lstStyle/>
          <a:p>
            <a:r>
              <a:rPr lang="en-US" dirty="0"/>
              <a:t>What is Siloed Behavior?</a:t>
            </a:r>
          </a:p>
        </p:txBody>
      </p:sp>
    </p:spTree>
    <p:extLst>
      <p:ext uri="{BB962C8B-B14F-4D97-AF65-F5344CB8AC3E}">
        <p14:creationId xmlns:p14="http://schemas.microsoft.com/office/powerpoint/2010/main" val="4213937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8A3810A2-930C-4872-BC37-981572A3D998}"/>
              </a:ext>
            </a:extLst>
          </p:cNvPr>
          <p:cNvSpPr/>
          <p:nvPr/>
        </p:nvSpPr>
        <p:spPr>
          <a:xfrm>
            <a:off x="1941212" y="2161697"/>
            <a:ext cx="4271461" cy="2745066"/>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64" name="Rectangle: Rounded Corners 63">
            <a:extLst>
              <a:ext uri="{FF2B5EF4-FFF2-40B4-BE49-F238E27FC236}">
                <a16:creationId xmlns:a16="http://schemas.microsoft.com/office/drawing/2014/main" id="{D90A86D2-14F1-453D-8CFB-2A953FA2383A}"/>
              </a:ext>
            </a:extLst>
          </p:cNvPr>
          <p:cNvSpPr/>
          <p:nvPr/>
        </p:nvSpPr>
        <p:spPr>
          <a:xfrm>
            <a:off x="2936549" y="1656955"/>
            <a:ext cx="2316637" cy="796025"/>
          </a:xfrm>
          <a:prstGeom prst="roundRect">
            <a:avLst/>
          </a:prstGeom>
          <a:solidFill>
            <a:schemeClr val="accent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51" name="Arrow: Bent 50">
            <a:extLst>
              <a:ext uri="{FF2B5EF4-FFF2-40B4-BE49-F238E27FC236}">
                <a16:creationId xmlns:a16="http://schemas.microsoft.com/office/drawing/2014/main" id="{04C10907-E9DA-492F-B9A6-A0646805DF3D}"/>
              </a:ext>
            </a:extLst>
          </p:cNvPr>
          <p:cNvSpPr/>
          <p:nvPr/>
        </p:nvSpPr>
        <p:spPr>
          <a:xfrm>
            <a:off x="1746374" y="1694387"/>
            <a:ext cx="1380518" cy="1390106"/>
          </a:xfrm>
          <a:prstGeom prst="bentArrow">
            <a:avLst/>
          </a:prstGeom>
          <a:solidFill>
            <a:schemeClr val="bg1"/>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52" name="Rectangle: Rounded Corners 51">
            <a:extLst>
              <a:ext uri="{FF2B5EF4-FFF2-40B4-BE49-F238E27FC236}">
                <a16:creationId xmlns:a16="http://schemas.microsoft.com/office/drawing/2014/main" id="{E8009CDA-B031-43AA-B850-34D286FC285E}"/>
              </a:ext>
            </a:extLst>
          </p:cNvPr>
          <p:cNvSpPr/>
          <p:nvPr/>
        </p:nvSpPr>
        <p:spPr>
          <a:xfrm>
            <a:off x="654625" y="3090822"/>
            <a:ext cx="2502950" cy="796025"/>
          </a:xfrm>
          <a:prstGeom prst="roundRect">
            <a:avLst/>
          </a:prstGeom>
          <a:solidFill>
            <a:schemeClr val="accent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53" name="Arrow: Bent 52">
            <a:extLst>
              <a:ext uri="{FF2B5EF4-FFF2-40B4-BE49-F238E27FC236}">
                <a16:creationId xmlns:a16="http://schemas.microsoft.com/office/drawing/2014/main" id="{1B669B63-B43C-4A96-9B98-6CEE9FF28DE7}"/>
              </a:ext>
            </a:extLst>
          </p:cNvPr>
          <p:cNvSpPr/>
          <p:nvPr/>
        </p:nvSpPr>
        <p:spPr>
          <a:xfrm rot="16200000">
            <a:off x="1551817" y="3802532"/>
            <a:ext cx="1380518" cy="1390106"/>
          </a:xfrm>
          <a:prstGeom prst="bentArrow">
            <a:avLst/>
          </a:prstGeom>
          <a:solidFill>
            <a:schemeClr val="bg1"/>
          </a:solidFill>
          <a:ln>
            <a:solidFill>
              <a:schemeClr val="tx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47" name="Rectangle: Rounded Corners 46">
            <a:extLst>
              <a:ext uri="{FF2B5EF4-FFF2-40B4-BE49-F238E27FC236}">
                <a16:creationId xmlns:a16="http://schemas.microsoft.com/office/drawing/2014/main" id="{B4014268-B369-43C1-9008-84667BF1B8C4}"/>
              </a:ext>
            </a:extLst>
          </p:cNvPr>
          <p:cNvSpPr/>
          <p:nvPr/>
        </p:nvSpPr>
        <p:spPr>
          <a:xfrm>
            <a:off x="2947191" y="4605320"/>
            <a:ext cx="2295835" cy="796025"/>
          </a:xfrm>
          <a:prstGeom prst="roundRect">
            <a:avLst/>
          </a:prstGeom>
          <a:solidFill>
            <a:schemeClr val="accent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50" name="Arrow: Bent 49">
            <a:extLst>
              <a:ext uri="{FF2B5EF4-FFF2-40B4-BE49-F238E27FC236}">
                <a16:creationId xmlns:a16="http://schemas.microsoft.com/office/drawing/2014/main" id="{067F5CF8-C9AD-4E1E-9BFE-E4DCD3A82100}"/>
              </a:ext>
            </a:extLst>
          </p:cNvPr>
          <p:cNvSpPr/>
          <p:nvPr/>
        </p:nvSpPr>
        <p:spPr>
          <a:xfrm rot="10800000">
            <a:off x="5084056" y="3886847"/>
            <a:ext cx="1380518" cy="1411593"/>
          </a:xfrm>
          <a:prstGeom prst="bentArrow">
            <a:avLst/>
          </a:prstGeom>
          <a:solidFill>
            <a:schemeClr val="bg1"/>
          </a:solidFill>
          <a:ln>
            <a:solidFill>
              <a:schemeClr val="tx2"/>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2" name="Title 1">
            <a:extLst>
              <a:ext uri="{FF2B5EF4-FFF2-40B4-BE49-F238E27FC236}">
                <a16:creationId xmlns:a16="http://schemas.microsoft.com/office/drawing/2014/main" id="{ED586A3E-9709-E947-9EF0-DBC0EB9E7060}"/>
              </a:ext>
            </a:extLst>
          </p:cNvPr>
          <p:cNvSpPr>
            <a:spLocks noGrp="1"/>
          </p:cNvSpPr>
          <p:nvPr>
            <p:ph type="title"/>
          </p:nvPr>
        </p:nvSpPr>
        <p:spPr>
          <a:xfrm>
            <a:off x="519242" y="701037"/>
            <a:ext cx="8132885" cy="304699"/>
          </a:xfrm>
        </p:spPr>
        <p:txBody>
          <a:bodyPr>
            <a:normAutofit fontScale="90000"/>
          </a:bodyPr>
          <a:lstStyle/>
          <a:p>
            <a:r>
              <a:rPr lang="en-US" dirty="0"/>
              <a:t>Customer Support Chatbot</a:t>
            </a:r>
          </a:p>
        </p:txBody>
      </p:sp>
      <p:sp>
        <p:nvSpPr>
          <p:cNvPr id="3" name="Content Placeholder 2">
            <a:extLst>
              <a:ext uri="{FF2B5EF4-FFF2-40B4-BE49-F238E27FC236}">
                <a16:creationId xmlns:a16="http://schemas.microsoft.com/office/drawing/2014/main" id="{CBF2A1C2-1E74-934B-81B3-2EE1251D0A86}"/>
              </a:ext>
            </a:extLst>
          </p:cNvPr>
          <p:cNvSpPr>
            <a:spLocks noGrp="1"/>
          </p:cNvSpPr>
          <p:nvPr>
            <p:ph idx="4294967295"/>
          </p:nvPr>
        </p:nvSpPr>
        <p:spPr>
          <a:xfrm>
            <a:off x="8395459" y="2685378"/>
            <a:ext cx="2928396" cy="895350"/>
          </a:xfrm>
        </p:spPr>
        <p:txBody>
          <a:bodyPr/>
          <a:lstStyle/>
          <a:p>
            <a:pPr algn="ctr"/>
            <a:r>
              <a:rPr lang="en-US"/>
              <a:t>More feedback is used to build better intent detection models.</a:t>
            </a:r>
          </a:p>
        </p:txBody>
      </p:sp>
      <p:sp>
        <p:nvSpPr>
          <p:cNvPr id="45" name="Rectangle: Rounded Corners 44">
            <a:extLst>
              <a:ext uri="{FF2B5EF4-FFF2-40B4-BE49-F238E27FC236}">
                <a16:creationId xmlns:a16="http://schemas.microsoft.com/office/drawing/2014/main" id="{EA37E671-6C70-4151-A463-D59581485894}"/>
              </a:ext>
            </a:extLst>
          </p:cNvPr>
          <p:cNvSpPr/>
          <p:nvPr/>
        </p:nvSpPr>
        <p:spPr>
          <a:xfrm>
            <a:off x="4989404" y="3108407"/>
            <a:ext cx="2502951" cy="788329"/>
          </a:xfrm>
          <a:prstGeom prst="roundRect">
            <a:avLst/>
          </a:prstGeom>
          <a:solidFill>
            <a:schemeClr val="accent6"/>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j-lt"/>
              <a:ea typeface="+mn-ea"/>
              <a:cs typeface="+mn-cs"/>
            </a:endParaRPr>
          </a:p>
        </p:txBody>
      </p:sp>
      <p:sp>
        <p:nvSpPr>
          <p:cNvPr id="46" name="Arrow: Bent 45">
            <a:extLst>
              <a:ext uri="{FF2B5EF4-FFF2-40B4-BE49-F238E27FC236}">
                <a16:creationId xmlns:a16="http://schemas.microsoft.com/office/drawing/2014/main" id="{66F678E0-6220-4A51-B1FA-BE7F22B07703}"/>
              </a:ext>
            </a:extLst>
          </p:cNvPr>
          <p:cNvSpPr/>
          <p:nvPr/>
        </p:nvSpPr>
        <p:spPr>
          <a:xfrm rot="5400000">
            <a:off x="5252980" y="1912271"/>
            <a:ext cx="1294909" cy="1294498"/>
          </a:xfrm>
          <a:prstGeom prst="bentArrow">
            <a:avLst>
              <a:gd name="adj1" fmla="val 25000"/>
              <a:gd name="adj2" fmla="val 23780"/>
              <a:gd name="adj3" fmla="val 25000"/>
              <a:gd name="adj4" fmla="val 43750"/>
            </a:avLst>
          </a:prstGeom>
          <a:solidFill>
            <a:schemeClr val="bg1"/>
          </a:solidFill>
          <a:ln>
            <a:solidFill>
              <a:schemeClr val="tx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1"/>
              </a:solidFill>
            </a:endParaRPr>
          </a:p>
        </p:txBody>
      </p:sp>
      <p:sp>
        <p:nvSpPr>
          <p:cNvPr id="48" name="TextBox 47">
            <a:extLst>
              <a:ext uri="{FF2B5EF4-FFF2-40B4-BE49-F238E27FC236}">
                <a16:creationId xmlns:a16="http://schemas.microsoft.com/office/drawing/2014/main" id="{7F734F43-0243-4119-9C57-E68A8A5F2204}"/>
              </a:ext>
            </a:extLst>
          </p:cNvPr>
          <p:cNvSpPr txBox="1"/>
          <p:nvPr/>
        </p:nvSpPr>
        <p:spPr>
          <a:xfrm>
            <a:off x="6130802" y="2081906"/>
            <a:ext cx="2069302" cy="523220"/>
          </a:xfrm>
          <a:prstGeom prst="rect">
            <a:avLst/>
          </a:prstGeom>
          <a:solidFill>
            <a:schemeClr val="bg1"/>
          </a:solidFill>
        </p:spPr>
        <p:txBody>
          <a:bodyPr wrap="square" rtlCol="0">
            <a:spAutoFit/>
          </a:bodyPr>
          <a:lstStyle/>
          <a:p>
            <a:pPr marR="0" lvl="0"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mj-lt"/>
                <a:ea typeface="+mn-ea"/>
                <a:cs typeface="+mn-cs"/>
              </a:rPr>
              <a:t>Use to build intent detection model</a:t>
            </a:r>
          </a:p>
        </p:txBody>
      </p:sp>
      <p:sp>
        <p:nvSpPr>
          <p:cNvPr id="49" name="Cross 48">
            <a:extLst>
              <a:ext uri="{FF2B5EF4-FFF2-40B4-BE49-F238E27FC236}">
                <a16:creationId xmlns:a16="http://schemas.microsoft.com/office/drawing/2014/main" id="{8128ECA3-3B12-4359-A657-A7C81D286161}"/>
              </a:ext>
            </a:extLst>
          </p:cNvPr>
          <p:cNvSpPr/>
          <p:nvPr/>
        </p:nvSpPr>
        <p:spPr>
          <a:xfrm>
            <a:off x="3739097" y="3090822"/>
            <a:ext cx="675691" cy="645918"/>
          </a:xfrm>
          <a:prstGeom prst="plus">
            <a:avLst>
              <a:gd name="adj" fmla="val 34773"/>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0CE37CAE-D8B3-4375-A922-543B96A8F34D}"/>
              </a:ext>
            </a:extLst>
          </p:cNvPr>
          <p:cNvSpPr txBox="1"/>
          <p:nvPr/>
        </p:nvSpPr>
        <p:spPr>
          <a:xfrm>
            <a:off x="6200189" y="4384717"/>
            <a:ext cx="1591203" cy="523220"/>
          </a:xfrm>
          <a:prstGeom prst="rect">
            <a:avLst/>
          </a:prstGeom>
          <a:solidFill>
            <a:schemeClr val="bg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mj-lt"/>
                <a:ea typeface="+mn-ea"/>
                <a:cs typeface="+mn-cs"/>
              </a:rPr>
              <a:t>Attempt</a:t>
            </a:r>
            <a:r>
              <a:rPr lang="en-US" sz="1400" i="1">
                <a:solidFill>
                  <a:prstClr val="black"/>
                </a:solidFill>
                <a:latin typeface="+mj-lt"/>
              </a:rPr>
              <a:t> to answer question</a:t>
            </a:r>
            <a:endParaRPr kumimoji="0" lang="en-US" sz="1400" b="0" i="1" u="none" strike="noStrike" kern="1200" cap="none" spc="0" normalizeH="0" baseline="0" noProof="0">
              <a:ln>
                <a:noFill/>
              </a:ln>
              <a:solidFill>
                <a:prstClr val="black"/>
              </a:solidFill>
              <a:effectLst/>
              <a:uLnTx/>
              <a:uFillTx/>
              <a:latin typeface="+mj-lt"/>
              <a:ea typeface="+mn-ea"/>
              <a:cs typeface="+mn-cs"/>
            </a:endParaRPr>
          </a:p>
        </p:txBody>
      </p:sp>
      <p:sp>
        <p:nvSpPr>
          <p:cNvPr id="55" name="TextBox 54">
            <a:extLst>
              <a:ext uri="{FF2B5EF4-FFF2-40B4-BE49-F238E27FC236}">
                <a16:creationId xmlns:a16="http://schemas.microsoft.com/office/drawing/2014/main" id="{1F82CE90-EB32-4C4B-9D09-25CB1AB1A2BE}"/>
              </a:ext>
            </a:extLst>
          </p:cNvPr>
          <p:cNvSpPr txBox="1"/>
          <p:nvPr/>
        </p:nvSpPr>
        <p:spPr>
          <a:xfrm>
            <a:off x="936492" y="2114944"/>
            <a:ext cx="1140972" cy="307777"/>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mj-lt"/>
                <a:ea typeface="+mn-ea"/>
                <a:cs typeface="+mn-cs"/>
              </a:rPr>
              <a:t>Creates</a:t>
            </a:r>
          </a:p>
        </p:txBody>
      </p:sp>
      <p:sp>
        <p:nvSpPr>
          <p:cNvPr id="56" name="TextBox 55">
            <a:extLst>
              <a:ext uri="{FF2B5EF4-FFF2-40B4-BE49-F238E27FC236}">
                <a16:creationId xmlns:a16="http://schemas.microsoft.com/office/drawing/2014/main" id="{1EAA524C-080C-43E0-B927-1D0BC3A09558}"/>
              </a:ext>
            </a:extLst>
          </p:cNvPr>
          <p:cNvSpPr txBox="1"/>
          <p:nvPr/>
        </p:nvSpPr>
        <p:spPr>
          <a:xfrm>
            <a:off x="519242" y="4384717"/>
            <a:ext cx="1470787" cy="523220"/>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mj-lt"/>
                <a:ea typeface="+mn-ea"/>
                <a:cs typeface="+mn-cs"/>
              </a:rPr>
              <a:t>Did that answer your question?</a:t>
            </a:r>
          </a:p>
        </p:txBody>
      </p:sp>
      <p:pic>
        <p:nvPicPr>
          <p:cNvPr id="57" name="Graphic 56" descr="Comment Like outline">
            <a:extLst>
              <a:ext uri="{FF2B5EF4-FFF2-40B4-BE49-F238E27FC236}">
                <a16:creationId xmlns:a16="http://schemas.microsoft.com/office/drawing/2014/main" id="{BA64FF20-8BDB-40D2-BBAF-24DDC505D48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13467" y="3143990"/>
            <a:ext cx="796025" cy="796025"/>
          </a:xfrm>
          <a:prstGeom prst="rect">
            <a:avLst/>
          </a:prstGeom>
        </p:spPr>
      </p:pic>
      <p:sp>
        <p:nvSpPr>
          <p:cNvPr id="58" name="TextBox 57">
            <a:extLst>
              <a:ext uri="{FF2B5EF4-FFF2-40B4-BE49-F238E27FC236}">
                <a16:creationId xmlns:a16="http://schemas.microsoft.com/office/drawing/2014/main" id="{C12731B9-4CC6-4E3C-A2F3-2693D72D6C45}"/>
              </a:ext>
            </a:extLst>
          </p:cNvPr>
          <p:cNvSpPr txBox="1"/>
          <p:nvPr/>
        </p:nvSpPr>
        <p:spPr>
          <a:xfrm>
            <a:off x="1505973" y="3306742"/>
            <a:ext cx="1390106" cy="369332"/>
          </a:xfrm>
          <a:prstGeom prst="rect">
            <a:avLst/>
          </a:prstGeom>
          <a:noFill/>
        </p:spPr>
        <p:txBody>
          <a:bodyPr wrap="square" rtlCol="0">
            <a:spAutoFit/>
          </a:bodyPr>
          <a:lstStyle/>
          <a:p>
            <a:r>
              <a:rPr kumimoji="0" lang="en-US" b="0" i="0" u="none" strike="noStrike" kern="1200" cap="none" spc="0" normalizeH="0" baseline="0" noProof="0">
                <a:ln>
                  <a:noFill/>
                </a:ln>
                <a:solidFill>
                  <a:prstClr val="white"/>
                </a:solidFill>
                <a:effectLst/>
                <a:uLnTx/>
                <a:uFillTx/>
                <a:latin typeface="+mj-lt"/>
                <a:ea typeface="+mn-ea"/>
                <a:cs typeface="+mn-cs"/>
              </a:rPr>
              <a:t>Feedback</a:t>
            </a:r>
            <a:endParaRPr lang="en-US"/>
          </a:p>
        </p:txBody>
      </p:sp>
      <p:pic>
        <p:nvPicPr>
          <p:cNvPr id="59" name="Graphic 58" descr="Artificial Intelligence outline">
            <a:extLst>
              <a:ext uri="{FF2B5EF4-FFF2-40B4-BE49-F238E27FC236}">
                <a16:creationId xmlns:a16="http://schemas.microsoft.com/office/drawing/2014/main" id="{FA594728-F176-478E-A357-2E95BF88FE6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155669" y="3200437"/>
            <a:ext cx="594381" cy="594381"/>
          </a:xfrm>
          <a:prstGeom prst="rect">
            <a:avLst/>
          </a:prstGeom>
        </p:spPr>
      </p:pic>
      <p:sp>
        <p:nvSpPr>
          <p:cNvPr id="61" name="TextBox 60">
            <a:extLst>
              <a:ext uri="{FF2B5EF4-FFF2-40B4-BE49-F238E27FC236}">
                <a16:creationId xmlns:a16="http://schemas.microsoft.com/office/drawing/2014/main" id="{5F1F8431-29F1-41B1-9B44-B947BB66F725}"/>
              </a:ext>
            </a:extLst>
          </p:cNvPr>
          <p:cNvSpPr txBox="1"/>
          <p:nvPr/>
        </p:nvSpPr>
        <p:spPr>
          <a:xfrm>
            <a:off x="3640363" y="1838313"/>
            <a:ext cx="1390106" cy="369332"/>
          </a:xfrm>
          <a:prstGeom prst="rect">
            <a:avLst/>
          </a:prstGeom>
          <a:noFill/>
        </p:spPr>
        <p:txBody>
          <a:bodyPr wrap="square" rtlCol="0">
            <a:spAutoFit/>
          </a:bodyPr>
          <a:lstStyle/>
          <a:p>
            <a:r>
              <a:rPr kumimoji="0" lang="en-US" sz="1800" b="0" i="0" u="none" strike="noStrike" kern="1200" cap="none" spc="0" normalizeH="0" baseline="0" noProof="0">
                <a:ln>
                  <a:noFill/>
                </a:ln>
                <a:solidFill>
                  <a:prstClr val="white"/>
                </a:solidFill>
                <a:effectLst/>
                <a:uLnTx/>
                <a:uFillTx/>
                <a:latin typeface="+mj-lt"/>
                <a:ea typeface="+mn-ea"/>
                <a:cs typeface="+mn-cs"/>
              </a:rPr>
              <a:t>Chat Log</a:t>
            </a:r>
            <a:endParaRPr lang="en-US"/>
          </a:p>
        </p:txBody>
      </p:sp>
      <p:sp>
        <p:nvSpPr>
          <p:cNvPr id="62" name="TextBox 61">
            <a:extLst>
              <a:ext uri="{FF2B5EF4-FFF2-40B4-BE49-F238E27FC236}">
                <a16:creationId xmlns:a16="http://schemas.microsoft.com/office/drawing/2014/main" id="{81DFE92E-4CDC-4C94-9663-DEEA9C2E5AA3}"/>
              </a:ext>
            </a:extLst>
          </p:cNvPr>
          <p:cNvSpPr txBox="1"/>
          <p:nvPr/>
        </p:nvSpPr>
        <p:spPr>
          <a:xfrm>
            <a:off x="5706584" y="3187490"/>
            <a:ext cx="1785772"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latin typeface="+mj-lt"/>
                <a:ea typeface="+mn-ea"/>
                <a:cs typeface="+mn-cs"/>
              </a:rPr>
              <a:t>Machine Learning Model</a:t>
            </a:r>
          </a:p>
        </p:txBody>
      </p:sp>
      <p:sp>
        <p:nvSpPr>
          <p:cNvPr id="63" name="TextBox 62">
            <a:extLst>
              <a:ext uri="{FF2B5EF4-FFF2-40B4-BE49-F238E27FC236}">
                <a16:creationId xmlns:a16="http://schemas.microsoft.com/office/drawing/2014/main" id="{63997EED-DF9D-42F0-85B7-69F0550E5456}"/>
              </a:ext>
            </a:extLst>
          </p:cNvPr>
          <p:cNvSpPr txBox="1"/>
          <p:nvPr/>
        </p:nvSpPr>
        <p:spPr>
          <a:xfrm>
            <a:off x="3673829" y="4694721"/>
            <a:ext cx="1049097" cy="646331"/>
          </a:xfrm>
          <a:prstGeom prst="rect">
            <a:avLst/>
          </a:prstGeom>
          <a:noFill/>
        </p:spPr>
        <p:txBody>
          <a:bodyPr wrap="square" rtlCol="0">
            <a:spAutoFit/>
          </a:bodyPr>
          <a:lstStyle/>
          <a:p>
            <a:r>
              <a:rPr kumimoji="0" lang="en-US" sz="1800" b="0" i="0" u="none" strike="noStrike" kern="1200" cap="none" spc="0" normalizeH="0" baseline="0" noProof="0">
                <a:ln>
                  <a:noFill/>
                </a:ln>
                <a:solidFill>
                  <a:prstClr val="white"/>
                </a:solidFill>
                <a:effectLst/>
                <a:uLnTx/>
                <a:uFillTx/>
                <a:latin typeface="+mj-lt"/>
                <a:ea typeface="+mn-ea"/>
                <a:cs typeface="+mn-cs"/>
              </a:rPr>
              <a:t>Chatbot Answer</a:t>
            </a:r>
            <a:endParaRPr lang="en-US"/>
          </a:p>
        </p:txBody>
      </p:sp>
      <p:pic>
        <p:nvPicPr>
          <p:cNvPr id="16" name="Graphic 15" descr="Speech outline">
            <a:extLst>
              <a:ext uri="{FF2B5EF4-FFF2-40B4-BE49-F238E27FC236}">
                <a16:creationId xmlns:a16="http://schemas.microsoft.com/office/drawing/2014/main" id="{4110A49C-8331-4FAB-9D83-EFEA3E31E83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08360" y="1697047"/>
            <a:ext cx="675302" cy="675302"/>
          </a:xfrm>
          <a:prstGeom prst="rect">
            <a:avLst/>
          </a:prstGeom>
        </p:spPr>
      </p:pic>
      <p:pic>
        <p:nvPicPr>
          <p:cNvPr id="79" name="Graphic 78" descr="Chat bubble outline">
            <a:extLst>
              <a:ext uri="{FF2B5EF4-FFF2-40B4-BE49-F238E27FC236}">
                <a16:creationId xmlns:a16="http://schemas.microsoft.com/office/drawing/2014/main" id="{87F73804-2952-40E8-B675-56FD7EA63B3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3088696" y="4680317"/>
            <a:ext cx="648877" cy="648877"/>
          </a:xfrm>
          <a:prstGeom prst="rect">
            <a:avLst/>
          </a:prstGeom>
        </p:spPr>
      </p:pic>
    </p:spTree>
    <p:extLst>
      <p:ext uri="{BB962C8B-B14F-4D97-AF65-F5344CB8AC3E}">
        <p14:creationId xmlns:p14="http://schemas.microsoft.com/office/powerpoint/2010/main" val="4247215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6A3E-9709-E947-9EF0-DBC0EB9E7060}"/>
              </a:ext>
            </a:extLst>
          </p:cNvPr>
          <p:cNvSpPr>
            <a:spLocks noGrp="1"/>
          </p:cNvSpPr>
          <p:nvPr>
            <p:ph type="title"/>
          </p:nvPr>
        </p:nvSpPr>
        <p:spPr>
          <a:xfrm>
            <a:off x="199222" y="166823"/>
            <a:ext cx="10515600" cy="494190"/>
          </a:xfrm>
        </p:spPr>
        <p:txBody>
          <a:bodyPr>
            <a:normAutofit/>
          </a:bodyPr>
          <a:lstStyle/>
          <a:p>
            <a:r>
              <a:rPr lang="en-US" dirty="0"/>
              <a:t>Healthcare Data Model Precision and Cost Sharing</a:t>
            </a:r>
          </a:p>
        </p:txBody>
      </p:sp>
      <p:pic>
        <p:nvPicPr>
          <p:cNvPr id="4" name="Picture 3">
            <a:extLst>
              <a:ext uri="{FF2B5EF4-FFF2-40B4-BE49-F238E27FC236}">
                <a16:creationId xmlns:a16="http://schemas.microsoft.com/office/drawing/2014/main" id="{5E4B9363-303C-706E-E627-236EFF4A5B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045" y="921132"/>
            <a:ext cx="5112766" cy="4908014"/>
          </a:xfrm>
          <a:prstGeom prst="rect">
            <a:avLst/>
          </a:prstGeom>
          <a:ln>
            <a:solidFill>
              <a:schemeClr val="tx1">
                <a:lumMod val="50000"/>
              </a:schemeClr>
            </a:solidFill>
          </a:ln>
        </p:spPr>
      </p:pic>
      <p:sp>
        <p:nvSpPr>
          <p:cNvPr id="5" name="TextBox 4">
            <a:extLst>
              <a:ext uri="{FF2B5EF4-FFF2-40B4-BE49-F238E27FC236}">
                <a16:creationId xmlns:a16="http://schemas.microsoft.com/office/drawing/2014/main" id="{E5913403-026D-883B-9805-15C1025D0C18}"/>
              </a:ext>
            </a:extLst>
          </p:cNvPr>
          <p:cNvSpPr txBox="1"/>
          <p:nvPr/>
        </p:nvSpPr>
        <p:spPr bwMode="gray">
          <a:xfrm>
            <a:off x="7771965" y="6089265"/>
            <a:ext cx="2942857" cy="215444"/>
          </a:xfrm>
          <a:prstGeom prst="rect">
            <a:avLst/>
          </a:prstGeom>
          <a:noFill/>
        </p:spPr>
        <p:txBody>
          <a:bodyPr vert="horz" wrap="none" lIns="0" tIns="0" rIns="0" bIns="0" rtlCol="0">
            <a:spAutoFit/>
          </a:bodyPr>
          <a:lstStyle/>
          <a:p>
            <a:pPr>
              <a:spcBef>
                <a:spcPts val="600"/>
              </a:spcBef>
            </a:pPr>
            <a:r>
              <a:rPr lang="en-US" sz="1400" dirty="0"/>
              <a:t>https://metagator.optum.com/schema</a:t>
            </a:r>
          </a:p>
        </p:txBody>
      </p:sp>
      <p:sp>
        <p:nvSpPr>
          <p:cNvPr id="6" name="TextBox 5">
            <a:extLst>
              <a:ext uri="{FF2B5EF4-FFF2-40B4-BE49-F238E27FC236}">
                <a16:creationId xmlns:a16="http://schemas.microsoft.com/office/drawing/2014/main" id="{8A8E5FBC-1897-582B-0DA3-166C26AE0C7A}"/>
              </a:ext>
            </a:extLst>
          </p:cNvPr>
          <p:cNvSpPr txBox="1"/>
          <p:nvPr/>
        </p:nvSpPr>
        <p:spPr bwMode="gray">
          <a:xfrm>
            <a:off x="280253" y="2574920"/>
            <a:ext cx="2630528" cy="1708160"/>
          </a:xfrm>
          <a:prstGeom prst="rect">
            <a:avLst/>
          </a:prstGeom>
          <a:noFill/>
        </p:spPr>
        <p:txBody>
          <a:bodyPr vert="horz" wrap="none" lIns="0" tIns="0" rIns="0" bIns="0" rtlCol="0">
            <a:spAutoFit/>
          </a:bodyPr>
          <a:lstStyle/>
          <a:p>
            <a:pPr algn="r">
              <a:spcBef>
                <a:spcPts val="600"/>
              </a:spcBef>
            </a:pPr>
            <a:r>
              <a:rPr lang="en-US" sz="2400" dirty="0"/>
              <a:t>Healthcare Graph</a:t>
            </a:r>
          </a:p>
          <a:p>
            <a:pPr algn="r">
              <a:spcBef>
                <a:spcPts val="600"/>
              </a:spcBef>
            </a:pPr>
            <a:r>
              <a:rPr lang="en-US" sz="2400" dirty="0"/>
              <a:t>Data Model</a:t>
            </a:r>
          </a:p>
          <a:p>
            <a:pPr algn="r">
              <a:spcBef>
                <a:spcPts val="600"/>
              </a:spcBef>
            </a:pPr>
            <a:r>
              <a:rPr lang="en-US" sz="2400" dirty="0"/>
              <a:t>212 Vertices</a:t>
            </a:r>
          </a:p>
          <a:p>
            <a:pPr algn="r">
              <a:spcBef>
                <a:spcPts val="600"/>
              </a:spcBef>
            </a:pPr>
            <a:r>
              <a:rPr lang="en-US" sz="2400" dirty="0"/>
              <a:t>600+ Relationships</a:t>
            </a:r>
          </a:p>
        </p:txBody>
      </p:sp>
    </p:spTree>
    <p:extLst>
      <p:ext uri="{BB962C8B-B14F-4D97-AF65-F5344CB8AC3E}">
        <p14:creationId xmlns:p14="http://schemas.microsoft.com/office/powerpoint/2010/main" val="2418467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6A3E-9709-E947-9EF0-DBC0EB9E7060}"/>
              </a:ext>
            </a:extLst>
          </p:cNvPr>
          <p:cNvSpPr>
            <a:spLocks noGrp="1"/>
          </p:cNvSpPr>
          <p:nvPr>
            <p:ph type="title"/>
          </p:nvPr>
        </p:nvSpPr>
        <p:spPr>
          <a:xfrm>
            <a:off x="329757" y="375917"/>
            <a:ext cx="10515600" cy="508787"/>
          </a:xfrm>
        </p:spPr>
        <p:txBody>
          <a:bodyPr>
            <a:normAutofit fontScale="90000"/>
          </a:bodyPr>
          <a:lstStyle/>
          <a:p>
            <a:r>
              <a:rPr lang="en-US" dirty="0"/>
              <a:t>Data Model Precision, Completeness and Cost Sharing</a:t>
            </a:r>
          </a:p>
        </p:txBody>
      </p:sp>
      <p:sp>
        <p:nvSpPr>
          <p:cNvPr id="3" name="Content Placeholder 2">
            <a:extLst>
              <a:ext uri="{FF2B5EF4-FFF2-40B4-BE49-F238E27FC236}">
                <a16:creationId xmlns:a16="http://schemas.microsoft.com/office/drawing/2014/main" id="{CBF2A1C2-1E74-934B-81B3-2EE1251D0A86}"/>
              </a:ext>
            </a:extLst>
          </p:cNvPr>
          <p:cNvSpPr>
            <a:spLocks noGrp="1"/>
          </p:cNvSpPr>
          <p:nvPr>
            <p:ph idx="4294967295"/>
          </p:nvPr>
        </p:nvSpPr>
        <p:spPr>
          <a:xfrm>
            <a:off x="467398" y="2600579"/>
            <a:ext cx="3506429" cy="1189219"/>
          </a:xfrm>
        </p:spPr>
        <p:txBody>
          <a:bodyPr/>
          <a:lstStyle/>
          <a:p>
            <a:r>
              <a:rPr lang="en-US" dirty="0"/>
              <a:t>Precise and complete data models allow multiple business units to share EKG infrastructure costs.</a:t>
            </a:r>
          </a:p>
        </p:txBody>
      </p:sp>
      <p:sp>
        <p:nvSpPr>
          <p:cNvPr id="35" name="TextBox 34">
            <a:extLst>
              <a:ext uri="{FF2B5EF4-FFF2-40B4-BE49-F238E27FC236}">
                <a16:creationId xmlns:a16="http://schemas.microsoft.com/office/drawing/2014/main" id="{7A3C0BC2-8231-9946-8D51-1AD38A3D2D90}"/>
              </a:ext>
            </a:extLst>
          </p:cNvPr>
          <p:cNvSpPr txBox="1"/>
          <p:nvPr/>
        </p:nvSpPr>
        <p:spPr>
          <a:xfrm>
            <a:off x="462121" y="5663055"/>
            <a:ext cx="69377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“We just modeled our graph data just like our RDBMS to minimize joins.”</a:t>
            </a:r>
          </a:p>
        </p:txBody>
      </p:sp>
      <p:sp>
        <p:nvSpPr>
          <p:cNvPr id="47" name="TextBox 46">
            <a:extLst>
              <a:ext uri="{FF2B5EF4-FFF2-40B4-BE49-F238E27FC236}">
                <a16:creationId xmlns:a16="http://schemas.microsoft.com/office/drawing/2014/main" id="{5C65DB94-3FD9-463F-A501-4DC91A69DE31}"/>
              </a:ext>
            </a:extLst>
          </p:cNvPr>
          <p:cNvSpPr txBox="1"/>
          <p:nvPr/>
        </p:nvSpPr>
        <p:spPr>
          <a:xfrm>
            <a:off x="5548452" y="2695854"/>
            <a:ext cx="652743"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More</a:t>
            </a:r>
          </a:p>
        </p:txBody>
      </p:sp>
      <p:sp>
        <p:nvSpPr>
          <p:cNvPr id="49" name="Rectangle: Rounded Corners 48">
            <a:extLst>
              <a:ext uri="{FF2B5EF4-FFF2-40B4-BE49-F238E27FC236}">
                <a16:creationId xmlns:a16="http://schemas.microsoft.com/office/drawing/2014/main" id="{303CBA9D-6EAA-4D80-9A52-4F8DB6EB71E5}"/>
              </a:ext>
            </a:extLst>
          </p:cNvPr>
          <p:cNvSpPr/>
          <p:nvPr/>
        </p:nvSpPr>
        <p:spPr>
          <a:xfrm>
            <a:off x="6808990" y="4649467"/>
            <a:ext cx="1685330" cy="657225"/>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Constant</a:t>
            </a:r>
          </a:p>
          <a:p>
            <a:pPr algn="ctr"/>
            <a:r>
              <a:rPr lang="en-US" sz="1600" dirty="0">
                <a:solidFill>
                  <a:schemeClr val="tx1">
                    <a:lumMod val="50000"/>
                  </a:schemeClr>
                </a:solidFill>
                <a:latin typeface="Arial" panose="020B0604020202020204" pitchFamily="34" charset="0"/>
                <a:cs typeface="Arial" panose="020B0604020202020204" pitchFamily="34" charset="0"/>
              </a:rPr>
              <a:t>Rework</a:t>
            </a:r>
          </a:p>
        </p:txBody>
      </p:sp>
      <p:sp>
        <p:nvSpPr>
          <p:cNvPr id="50" name="Cross 49">
            <a:extLst>
              <a:ext uri="{FF2B5EF4-FFF2-40B4-BE49-F238E27FC236}">
                <a16:creationId xmlns:a16="http://schemas.microsoft.com/office/drawing/2014/main" id="{7EC9A454-22A4-4976-B7C3-D049D72A9960}"/>
              </a:ext>
            </a:extLst>
          </p:cNvPr>
          <p:cNvSpPr/>
          <p:nvPr/>
        </p:nvSpPr>
        <p:spPr>
          <a:xfrm>
            <a:off x="7458192" y="2230948"/>
            <a:ext cx="386356" cy="369332"/>
          </a:xfrm>
          <a:prstGeom prst="plus">
            <a:avLst>
              <a:gd name="adj" fmla="val 34773"/>
            </a:avLst>
          </a:prstGeom>
          <a:solidFill>
            <a:srgbClr val="00B050"/>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50000"/>
                </a:schemeClr>
              </a:solidFill>
              <a:latin typeface="Arial" panose="020B0604020202020204" pitchFamily="34" charset="0"/>
              <a:cs typeface="Arial" panose="020B0604020202020204" pitchFamily="34" charset="0"/>
            </a:endParaRPr>
          </a:p>
        </p:txBody>
      </p:sp>
      <p:sp>
        <p:nvSpPr>
          <p:cNvPr id="51" name="Rectangle: Rounded Corners 50">
            <a:extLst>
              <a:ext uri="{FF2B5EF4-FFF2-40B4-BE49-F238E27FC236}">
                <a16:creationId xmlns:a16="http://schemas.microsoft.com/office/drawing/2014/main" id="{6426B116-1701-4FD6-8A48-6D9F0EFD86A1}"/>
              </a:ext>
            </a:extLst>
          </p:cNvPr>
          <p:cNvSpPr/>
          <p:nvPr/>
        </p:nvSpPr>
        <p:spPr>
          <a:xfrm>
            <a:off x="9864657" y="1783897"/>
            <a:ext cx="1732141" cy="699559"/>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Precise Data Agreement</a:t>
            </a:r>
          </a:p>
        </p:txBody>
      </p:sp>
      <p:sp>
        <p:nvSpPr>
          <p:cNvPr id="52" name="Rectangle: Rounded Corners 51">
            <a:extLst>
              <a:ext uri="{FF2B5EF4-FFF2-40B4-BE49-F238E27FC236}">
                <a16:creationId xmlns:a16="http://schemas.microsoft.com/office/drawing/2014/main" id="{1B38C1A9-EE1C-4656-8E0D-8FAFCC97BDB9}"/>
              </a:ext>
            </a:extLst>
          </p:cNvPr>
          <p:cNvSpPr/>
          <p:nvPr/>
        </p:nvSpPr>
        <p:spPr>
          <a:xfrm>
            <a:off x="6640386" y="1026431"/>
            <a:ext cx="1997241"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Higher Sharing of EKG</a:t>
            </a:r>
          </a:p>
        </p:txBody>
      </p:sp>
      <p:sp>
        <p:nvSpPr>
          <p:cNvPr id="53" name="Rectangle: Rounded Corners 52">
            <a:extLst>
              <a:ext uri="{FF2B5EF4-FFF2-40B4-BE49-F238E27FC236}">
                <a16:creationId xmlns:a16="http://schemas.microsoft.com/office/drawing/2014/main" id="{C357DC03-79A8-4DA7-8789-9D9B3F98F7B3}"/>
              </a:ext>
            </a:extLst>
          </p:cNvPr>
          <p:cNvSpPr/>
          <p:nvPr/>
        </p:nvSpPr>
        <p:spPr>
          <a:xfrm>
            <a:off x="9868719" y="3861934"/>
            <a:ext cx="1732141"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Poor Data Models</a:t>
            </a:r>
          </a:p>
        </p:txBody>
      </p:sp>
      <p:sp>
        <p:nvSpPr>
          <p:cNvPr id="54" name="Rectangle 53">
            <a:extLst>
              <a:ext uri="{FF2B5EF4-FFF2-40B4-BE49-F238E27FC236}">
                <a16:creationId xmlns:a16="http://schemas.microsoft.com/office/drawing/2014/main" id="{E011CD01-8F37-4D1C-B9E3-815C72A1CC69}"/>
              </a:ext>
            </a:extLst>
          </p:cNvPr>
          <p:cNvSpPr/>
          <p:nvPr/>
        </p:nvSpPr>
        <p:spPr>
          <a:xfrm>
            <a:off x="7458192" y="3967776"/>
            <a:ext cx="386356" cy="118044"/>
          </a:xfrm>
          <a:prstGeom prst="rect">
            <a:avLst/>
          </a:prstGeom>
          <a:solidFill>
            <a:srgbClr val="FF0000"/>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50000"/>
                </a:schemeClr>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07369348-357C-4FD5-9765-FE1976181D2C}"/>
              </a:ext>
            </a:extLst>
          </p:cNvPr>
          <p:cNvSpPr txBox="1"/>
          <p:nvPr/>
        </p:nvSpPr>
        <p:spPr>
          <a:xfrm>
            <a:off x="8827109" y="3382649"/>
            <a:ext cx="1255472"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Low Quality</a:t>
            </a:r>
          </a:p>
        </p:txBody>
      </p:sp>
      <p:sp>
        <p:nvSpPr>
          <p:cNvPr id="56" name="TextBox 55">
            <a:extLst>
              <a:ext uri="{FF2B5EF4-FFF2-40B4-BE49-F238E27FC236}">
                <a16:creationId xmlns:a16="http://schemas.microsoft.com/office/drawing/2014/main" id="{934BF149-FF95-4A0C-86A5-E4F80E4391EA}"/>
              </a:ext>
            </a:extLst>
          </p:cNvPr>
          <p:cNvSpPr txBox="1"/>
          <p:nvPr/>
        </p:nvSpPr>
        <p:spPr>
          <a:xfrm>
            <a:off x="8782225" y="2600280"/>
            <a:ext cx="1300356"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High Quality</a:t>
            </a:r>
          </a:p>
        </p:txBody>
      </p:sp>
      <p:sp>
        <p:nvSpPr>
          <p:cNvPr id="57" name="Rectangle: Rounded Corners 56">
            <a:extLst>
              <a:ext uri="{FF2B5EF4-FFF2-40B4-BE49-F238E27FC236}">
                <a16:creationId xmlns:a16="http://schemas.microsoft.com/office/drawing/2014/main" id="{C48E35C5-7E15-43D4-B862-4A3B1D59D98D}"/>
              </a:ext>
            </a:extLst>
          </p:cNvPr>
          <p:cNvSpPr/>
          <p:nvPr/>
        </p:nvSpPr>
        <p:spPr>
          <a:xfrm>
            <a:off x="3656344" y="1774300"/>
            <a:ext cx="1756765"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Cost Savings</a:t>
            </a:r>
          </a:p>
        </p:txBody>
      </p:sp>
      <p:sp>
        <p:nvSpPr>
          <p:cNvPr id="59" name="Rectangle: Rounded Corners 58">
            <a:extLst>
              <a:ext uri="{FF2B5EF4-FFF2-40B4-BE49-F238E27FC236}">
                <a16:creationId xmlns:a16="http://schemas.microsoft.com/office/drawing/2014/main" id="{52EDBF5C-726B-4010-9A54-5586B1FF27A9}"/>
              </a:ext>
            </a:extLst>
          </p:cNvPr>
          <p:cNvSpPr/>
          <p:nvPr/>
        </p:nvSpPr>
        <p:spPr>
          <a:xfrm>
            <a:off x="3656344" y="3805190"/>
            <a:ext cx="1756765" cy="692495"/>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Duplication and Higher Costs</a:t>
            </a:r>
          </a:p>
        </p:txBody>
      </p:sp>
      <p:sp>
        <p:nvSpPr>
          <p:cNvPr id="60" name="TextBox 59">
            <a:extLst>
              <a:ext uri="{FF2B5EF4-FFF2-40B4-BE49-F238E27FC236}">
                <a16:creationId xmlns:a16="http://schemas.microsoft.com/office/drawing/2014/main" id="{AAE6C06B-2B66-4467-B075-92796934D9F7}"/>
              </a:ext>
            </a:extLst>
          </p:cNvPr>
          <p:cNvSpPr txBox="1"/>
          <p:nvPr/>
        </p:nvSpPr>
        <p:spPr>
          <a:xfrm>
            <a:off x="5496346" y="3315161"/>
            <a:ext cx="617478" cy="338554"/>
          </a:xfrm>
          <a:prstGeom prst="rect">
            <a:avLst/>
          </a:prstGeom>
          <a:no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tx1">
                    <a:lumMod val="50000"/>
                  </a:schemeClr>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Less</a:t>
            </a:r>
          </a:p>
        </p:txBody>
      </p:sp>
      <p:sp>
        <p:nvSpPr>
          <p:cNvPr id="61" name="Rectangle: Rounded Corners 60">
            <a:extLst>
              <a:ext uri="{FF2B5EF4-FFF2-40B4-BE49-F238E27FC236}">
                <a16:creationId xmlns:a16="http://schemas.microsoft.com/office/drawing/2014/main" id="{7E60EAE0-1BCA-4E0A-9FA3-05AF1F68596D}"/>
              </a:ext>
            </a:extLst>
          </p:cNvPr>
          <p:cNvSpPr/>
          <p:nvPr/>
        </p:nvSpPr>
        <p:spPr>
          <a:xfrm>
            <a:off x="6640387" y="2833235"/>
            <a:ext cx="1997242" cy="685800"/>
          </a:xfrm>
          <a:prstGeom prst="roundRect">
            <a:avLst/>
          </a:prstGeom>
          <a:solidFill>
            <a:schemeClr val="bg1"/>
          </a:solidFill>
          <a:ln w="31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schemeClr>
                </a:solidFill>
                <a:latin typeface="Arial" panose="020B0604020202020204" pitchFamily="34" charset="0"/>
                <a:cs typeface="Arial" panose="020B0604020202020204" pitchFamily="34" charset="0"/>
              </a:rPr>
              <a:t>Data Model Precision</a:t>
            </a:r>
          </a:p>
        </p:txBody>
      </p:sp>
      <p:cxnSp>
        <p:nvCxnSpPr>
          <p:cNvPr id="27" name="Curved Connector 26">
            <a:extLst>
              <a:ext uri="{FF2B5EF4-FFF2-40B4-BE49-F238E27FC236}">
                <a16:creationId xmlns:a16="http://schemas.microsoft.com/office/drawing/2014/main" id="{D87EEC4D-DD3A-2BBF-323F-76CFAD3B579C}"/>
              </a:ext>
            </a:extLst>
          </p:cNvPr>
          <p:cNvCxnSpPr>
            <a:cxnSpLocks/>
            <a:stCxn id="52" idx="1"/>
            <a:endCxn id="57" idx="0"/>
          </p:cNvCxnSpPr>
          <p:nvPr/>
        </p:nvCxnSpPr>
        <p:spPr>
          <a:xfrm rot="10800000" flipV="1">
            <a:off x="4534728" y="1369330"/>
            <a:ext cx="2105659" cy="404969"/>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63212699-2D81-3A14-B366-65B8D75CC28C}"/>
              </a:ext>
            </a:extLst>
          </p:cNvPr>
          <p:cNvCxnSpPr>
            <a:cxnSpLocks/>
            <a:stCxn id="51" idx="0"/>
            <a:endCxn id="52" idx="3"/>
          </p:cNvCxnSpPr>
          <p:nvPr/>
        </p:nvCxnSpPr>
        <p:spPr>
          <a:xfrm rot="16200000" flipV="1">
            <a:off x="9476895" y="530063"/>
            <a:ext cx="414566" cy="2093101"/>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D862FF65-ED21-E6D6-FF0D-513B73E62608}"/>
              </a:ext>
            </a:extLst>
          </p:cNvPr>
          <p:cNvCxnSpPr>
            <a:cxnSpLocks/>
            <a:stCxn id="61" idx="3"/>
            <a:endCxn id="51" idx="2"/>
          </p:cNvCxnSpPr>
          <p:nvPr/>
        </p:nvCxnSpPr>
        <p:spPr>
          <a:xfrm flipV="1">
            <a:off x="8637629" y="2483456"/>
            <a:ext cx="2093099" cy="692679"/>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3A432E06-8FC7-B606-E505-922BF14512BD}"/>
              </a:ext>
            </a:extLst>
          </p:cNvPr>
          <p:cNvCxnSpPr>
            <a:cxnSpLocks/>
            <a:stCxn id="57" idx="2"/>
            <a:endCxn id="61" idx="1"/>
          </p:cNvCxnSpPr>
          <p:nvPr/>
        </p:nvCxnSpPr>
        <p:spPr>
          <a:xfrm rot="16200000" flipH="1">
            <a:off x="5229540" y="1765287"/>
            <a:ext cx="716035" cy="210566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69DB330D-E946-BFCC-95E0-FE8EE2723900}"/>
              </a:ext>
            </a:extLst>
          </p:cNvPr>
          <p:cNvCxnSpPr>
            <a:cxnSpLocks/>
            <a:stCxn id="59" idx="0"/>
            <a:endCxn id="61" idx="1"/>
          </p:cNvCxnSpPr>
          <p:nvPr/>
        </p:nvCxnSpPr>
        <p:spPr>
          <a:xfrm rot="5400000" flipH="1" flipV="1">
            <a:off x="5273030" y="2437833"/>
            <a:ext cx="629055" cy="210566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62B20521-68D5-2B9F-3D58-3FDFF93E7988}"/>
              </a:ext>
            </a:extLst>
          </p:cNvPr>
          <p:cNvCxnSpPr>
            <a:cxnSpLocks/>
            <a:stCxn id="61" idx="3"/>
            <a:endCxn id="53" idx="0"/>
          </p:cNvCxnSpPr>
          <p:nvPr/>
        </p:nvCxnSpPr>
        <p:spPr>
          <a:xfrm>
            <a:off x="8637629" y="3176135"/>
            <a:ext cx="2097161" cy="685799"/>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64AB9501-4A1E-37DB-1CC2-FAF70AA3ED63}"/>
              </a:ext>
            </a:extLst>
          </p:cNvPr>
          <p:cNvCxnSpPr>
            <a:cxnSpLocks/>
            <a:endCxn id="59" idx="2"/>
          </p:cNvCxnSpPr>
          <p:nvPr/>
        </p:nvCxnSpPr>
        <p:spPr>
          <a:xfrm rot="10800000">
            <a:off x="4534727" y="4497685"/>
            <a:ext cx="2263248" cy="332438"/>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1FCAE4D3-F93B-0DA8-C925-09CE20B5A7C2}"/>
              </a:ext>
            </a:extLst>
          </p:cNvPr>
          <p:cNvCxnSpPr>
            <a:cxnSpLocks/>
            <a:stCxn id="53" idx="2"/>
            <a:endCxn id="49" idx="3"/>
          </p:cNvCxnSpPr>
          <p:nvPr/>
        </p:nvCxnSpPr>
        <p:spPr>
          <a:xfrm rot="5400000">
            <a:off x="9399382" y="3642672"/>
            <a:ext cx="430346" cy="2240470"/>
          </a:xfrm>
          <a:prstGeom prst="curvedConnector2">
            <a:avLst/>
          </a:prstGeom>
          <a:ln w="50800">
            <a:solidFill>
              <a:srgbClr val="00267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032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0311-25C6-B14C-95B2-E40D7FC1464C}"/>
              </a:ext>
            </a:extLst>
          </p:cNvPr>
          <p:cNvSpPr>
            <a:spLocks noGrp="1"/>
          </p:cNvSpPr>
          <p:nvPr>
            <p:ph type="title"/>
          </p:nvPr>
        </p:nvSpPr>
        <p:spPr>
          <a:xfrm>
            <a:off x="495300" y="0"/>
            <a:ext cx="8132885" cy="1074058"/>
          </a:xfrm>
        </p:spPr>
        <p:txBody>
          <a:bodyPr vert="horz" lIns="0" tIns="0" rIns="0" bIns="0" rtlCol="0" anchor="b">
            <a:normAutofit/>
          </a:bodyPr>
          <a:lstStyle/>
          <a:p>
            <a:r>
              <a:rPr lang="en-US" kern="1200">
                <a:latin typeface="+mj-lt"/>
                <a:ea typeface="+mj-ea"/>
                <a:cs typeface="+mj-cs"/>
              </a:rPr>
              <a:t>Modeling Precision</a:t>
            </a:r>
          </a:p>
        </p:txBody>
      </p:sp>
      <p:sp>
        <p:nvSpPr>
          <p:cNvPr id="17" name="Content Placeholder 2">
            <a:extLst>
              <a:ext uri="{FF2B5EF4-FFF2-40B4-BE49-F238E27FC236}">
                <a16:creationId xmlns:a16="http://schemas.microsoft.com/office/drawing/2014/main" id="{0FBED1EE-EFA6-E14E-8A5C-155140394839}"/>
              </a:ext>
            </a:extLst>
          </p:cNvPr>
          <p:cNvSpPr>
            <a:spLocks noGrp="1"/>
          </p:cNvSpPr>
          <p:nvPr>
            <p:ph sz="half" idx="1"/>
          </p:nvPr>
        </p:nvSpPr>
        <p:spPr>
          <a:xfrm>
            <a:off x="6965381" y="2346547"/>
            <a:ext cx="4963859" cy="2469676"/>
          </a:xfrm>
        </p:spPr>
        <p:txBody>
          <a:bodyPr vert="horz" lIns="0" tIns="0" rIns="0" bIns="0" rtlCol="0">
            <a:normAutofit/>
          </a:bodyPr>
          <a:lstStyle/>
          <a:p>
            <a:r>
              <a:rPr lang="en-US" dirty="0"/>
              <a:t>Graph data models are better at modeling the real world.</a:t>
            </a:r>
          </a:p>
          <a:p>
            <a:endParaRPr lang="en-US" dirty="0"/>
          </a:p>
          <a:p>
            <a:r>
              <a:rPr lang="en-US" dirty="0"/>
              <a:t>Models that are correct are easily shared across business units.</a:t>
            </a:r>
          </a:p>
        </p:txBody>
      </p:sp>
      <p:sp>
        <p:nvSpPr>
          <p:cNvPr id="12" name="Footer Placeholder 4">
            <a:extLst>
              <a:ext uri="{FF2B5EF4-FFF2-40B4-BE49-F238E27FC236}">
                <a16:creationId xmlns:a16="http://schemas.microsoft.com/office/drawing/2014/main" id="{227ACD45-8017-4D19-861C-0420641F1419}"/>
              </a:ext>
            </a:extLst>
          </p:cNvPr>
          <p:cNvSpPr>
            <a:spLocks noGrp="1"/>
          </p:cNvSpPr>
          <p:nvPr>
            <p:ph type="ftr" sz="quarter" idx="4294967295"/>
          </p:nvPr>
        </p:nvSpPr>
        <p:spPr>
          <a:xfrm>
            <a:off x="5295900" y="6486982"/>
            <a:ext cx="5924549" cy="365125"/>
          </a:xfrm>
          <a:prstGeom prst="rect">
            <a:avLst/>
          </a:prstGeom>
        </p:spPr>
        <p:txBody>
          <a:bodyPr/>
          <a:lstStyle/>
          <a:p>
            <a:pPr>
              <a:spcAft>
                <a:spcPts val="600"/>
              </a:spcAft>
            </a:pPr>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08668DA0-9882-CE4B-B182-CA09EA8D8920}"/>
              </a:ext>
            </a:extLst>
          </p:cNvPr>
          <p:cNvSpPr>
            <a:spLocks noGrp="1"/>
          </p:cNvSpPr>
          <p:nvPr>
            <p:ph type="sldNum" sz="quarter" idx="12"/>
          </p:nvPr>
        </p:nvSpPr>
        <p:spPr>
          <a:xfrm>
            <a:off x="11264900" y="6486982"/>
            <a:ext cx="542472" cy="365125"/>
          </a:xfrm>
        </p:spPr>
        <p:txBody>
          <a:bodyPr vert="horz" lIns="0" tIns="0" rIns="0" bIns="0" rtlCol="0" anchor="ctr">
            <a:normAutofit/>
          </a:bodyPr>
          <a:lstStyle/>
          <a:p>
            <a:pPr marR="0" lvl="0" indent="0" fontAlgn="auto">
              <a:spcBef>
                <a:spcPts val="0"/>
              </a:spcBef>
              <a:spcAft>
                <a:spcPts val="600"/>
              </a:spcAft>
              <a:buClrTx/>
              <a:buSzTx/>
              <a:buFontTx/>
              <a:buNone/>
              <a:tabLst/>
              <a:defRPr/>
            </a:pPr>
            <a:fld id="{7269E411-7D29-FF41-8363-58C7F0B695CE}"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53</a:t>
            </a:fld>
            <a:endParaRPr kumimoji="0" lang="en-US" b="0" i="0" u="none" strike="noStrike" cap="none" spc="0" normalizeH="0" baseline="0" noProof="0">
              <a:ln>
                <a:noFill/>
              </a:ln>
              <a:effectLst/>
              <a:uLnTx/>
              <a:uFillTx/>
            </a:endParaRPr>
          </a:p>
        </p:txBody>
      </p:sp>
      <p:sp>
        <p:nvSpPr>
          <p:cNvPr id="5" name="TextBox 4">
            <a:extLst>
              <a:ext uri="{FF2B5EF4-FFF2-40B4-BE49-F238E27FC236}">
                <a16:creationId xmlns:a16="http://schemas.microsoft.com/office/drawing/2014/main" id="{08625689-FC80-2849-A0AE-398DA1128071}"/>
              </a:ext>
            </a:extLst>
          </p:cNvPr>
          <p:cNvSpPr txBox="1"/>
          <p:nvPr/>
        </p:nvSpPr>
        <p:spPr bwMode="gray">
          <a:xfrm>
            <a:off x="495300" y="1440632"/>
            <a:ext cx="8132885" cy="492125"/>
          </a:xfrm>
          <a:prstGeom prst="rect">
            <a:avLst/>
          </a:prstGeom>
        </p:spPr>
        <p:txBody>
          <a:bodyPr vert="horz" lIns="0" tIns="0" rIns="0" bIns="0" rtlCol="0">
            <a:normAutofit/>
          </a:bodyPr>
          <a:lstStyle/>
          <a:p>
            <a:pPr marR="0" fontAlgn="auto">
              <a:lnSpc>
                <a:spcPct val="95000"/>
              </a:lnSpc>
              <a:spcBef>
                <a:spcPts val="800"/>
              </a:spcBef>
              <a:spcAft>
                <a:spcPts val="60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accent1"/>
                </a:solidFill>
                <a:effectLst/>
                <a:uLnTx/>
                <a:uFillTx/>
                <a:latin typeface="+mn-lt"/>
                <a:ea typeface="+mn-ea"/>
                <a:cs typeface="+mn-cs"/>
              </a:rPr>
              <a:t>“All models are wrong</a:t>
            </a:r>
            <a:r>
              <a:rPr kumimoji="0" lang="en-US" sz="2200" b="0" i="0" u="none" strike="noStrike" kern="1200" cap="none" spc="0" normalizeH="0" baseline="0" noProof="0" dirty="0">
                <a:ln>
                  <a:noFill/>
                </a:ln>
                <a:solidFill>
                  <a:schemeClr val="accent6"/>
                </a:solidFill>
                <a:effectLst/>
                <a:uLnTx/>
                <a:uFillTx/>
                <a:latin typeface="+mn-lt"/>
                <a:ea typeface="+mn-ea"/>
                <a:cs typeface="+mn-cs"/>
              </a:rPr>
              <a:t>.   Some models are usefu</a:t>
            </a:r>
            <a:r>
              <a:rPr kumimoji="0" lang="en-US" sz="2200" b="0" i="0" u="none" strike="noStrike" kern="1200" cap="none" spc="0" normalizeH="0" baseline="0" noProof="0">
                <a:ln>
                  <a:noFill/>
                </a:ln>
                <a:solidFill>
                  <a:srgbClr val="0069AF"/>
                </a:solidFill>
                <a:effectLst/>
                <a:uLnTx/>
                <a:uFillTx/>
                <a:latin typeface="+mn-lt"/>
                <a:ea typeface="+mn-ea"/>
                <a:cs typeface="+mn-cs"/>
              </a:rPr>
              <a:t>l</a:t>
            </a:r>
            <a:r>
              <a:rPr kumimoji="0" lang="en-US" sz="2200" b="0" i="0" u="none" strike="noStrike" kern="1200" cap="none" spc="0" normalizeH="0" baseline="0" noProof="0">
                <a:ln>
                  <a:noFill/>
                </a:ln>
                <a:solidFill>
                  <a:srgbClr val="4D1B95"/>
                </a:solidFill>
                <a:effectLst/>
                <a:uLnTx/>
                <a:uFillTx/>
                <a:latin typeface="+mn-lt"/>
                <a:ea typeface="+mn-ea"/>
                <a:cs typeface="+mn-cs"/>
              </a:rPr>
              <a:t>.</a:t>
            </a:r>
            <a:r>
              <a:rPr kumimoji="0" lang="en-US" sz="2200" b="0" i="0" u="none" strike="noStrike" kern="1200" cap="none" spc="0" normalizeH="0" baseline="0" noProof="0">
                <a:ln>
                  <a:noFill/>
                </a:ln>
                <a:solidFill>
                  <a:schemeClr val="accent1"/>
                </a:solidFill>
                <a:effectLst/>
                <a:uLnTx/>
                <a:uFillTx/>
                <a:latin typeface="+mn-lt"/>
                <a:ea typeface="+mn-ea"/>
                <a:cs typeface="+mn-cs"/>
              </a:rPr>
              <a:t>” </a:t>
            </a:r>
            <a:r>
              <a:rPr kumimoji="0" lang="en-US" sz="2200" b="0" i="0" u="none" strike="noStrike" kern="1200" cap="none" spc="0" normalizeH="0" baseline="0" noProof="0">
                <a:ln>
                  <a:noFill/>
                </a:ln>
                <a:solidFill>
                  <a:schemeClr val="bg1">
                    <a:lumMod val="50000"/>
                  </a:schemeClr>
                </a:solidFill>
                <a:effectLst/>
                <a:uLnTx/>
                <a:uFillTx/>
                <a:latin typeface="+mn-lt"/>
                <a:ea typeface="+mn-ea"/>
                <a:cs typeface="+mn-cs"/>
              </a:rPr>
              <a:t>- George Box</a:t>
            </a:r>
          </a:p>
        </p:txBody>
      </p:sp>
      <p:pic>
        <p:nvPicPr>
          <p:cNvPr id="1026" name="Picture 2" descr="The Titanic - Visualoop">
            <a:extLst>
              <a:ext uri="{FF2B5EF4-FFF2-40B4-BE49-F238E27FC236}">
                <a16:creationId xmlns:a16="http://schemas.microsoft.com/office/drawing/2014/main" id="{89ED89AB-525B-4A18-B8E5-646D0C90DBE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5301" y="2383251"/>
            <a:ext cx="2740268" cy="3555897"/>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pic>
        <p:nvPicPr>
          <p:cNvPr id="1028" name="Picture 4" descr="Icebergs in the North Atlantic Ocean | National Geographic Society">
            <a:extLst>
              <a:ext uri="{FF2B5EF4-FFF2-40B4-BE49-F238E27FC236}">
                <a16:creationId xmlns:a16="http://schemas.microsoft.com/office/drawing/2014/main" id="{136CEBFA-DE89-403B-9F31-C017141AF49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531579" y="2383251"/>
            <a:ext cx="3137792" cy="3555897"/>
          </a:xfrm>
          <a:prstGeom prst="rect">
            <a:avLst/>
          </a:prstGeom>
          <a:noFill/>
          <a:ln w="19050">
            <a:solidFill>
              <a:schemeClr val="accent6"/>
            </a:solidFill>
          </a:ln>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30D05DE-9B5E-4731-86C9-B7647D63001C}"/>
              </a:ext>
            </a:extLst>
          </p:cNvPr>
          <p:cNvCxnSpPr>
            <a:cxnSpLocks/>
            <a:endCxn id="1026" idx="0"/>
          </p:cNvCxnSpPr>
          <p:nvPr/>
        </p:nvCxnSpPr>
        <p:spPr>
          <a:xfrm>
            <a:off x="1350818" y="1854422"/>
            <a:ext cx="514617" cy="528829"/>
          </a:xfrm>
          <a:prstGeom prst="straightConnector1">
            <a:avLst/>
          </a:prstGeom>
          <a:ln w="19050" cap="rnd">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9B98637-F2C1-4D57-AC2B-A19CD4BC3474}"/>
              </a:ext>
            </a:extLst>
          </p:cNvPr>
          <p:cNvSpPr/>
          <p:nvPr/>
        </p:nvSpPr>
        <p:spPr>
          <a:xfrm>
            <a:off x="495300" y="1808703"/>
            <a:ext cx="2740269"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cxnSp>
        <p:nvCxnSpPr>
          <p:cNvPr id="16" name="Straight Arrow Connector 15">
            <a:extLst>
              <a:ext uri="{FF2B5EF4-FFF2-40B4-BE49-F238E27FC236}">
                <a16:creationId xmlns:a16="http://schemas.microsoft.com/office/drawing/2014/main" id="{5534F212-862E-4537-B7AF-24C593B33A0F}"/>
              </a:ext>
            </a:extLst>
          </p:cNvPr>
          <p:cNvCxnSpPr>
            <a:cxnSpLocks/>
          </p:cNvCxnSpPr>
          <p:nvPr/>
        </p:nvCxnSpPr>
        <p:spPr>
          <a:xfrm>
            <a:off x="4617720" y="1854422"/>
            <a:ext cx="421606" cy="492125"/>
          </a:xfrm>
          <a:prstGeom prst="straightConnector1">
            <a:avLst/>
          </a:prstGeom>
          <a:ln w="19050" cap="rnd">
            <a:solidFill>
              <a:schemeClr val="accent6"/>
            </a:solidFill>
            <a:tailEnd type="oval"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017455C-3EAC-443C-87CE-4466CD4324B3}"/>
              </a:ext>
            </a:extLst>
          </p:cNvPr>
          <p:cNvSpPr/>
          <p:nvPr/>
        </p:nvSpPr>
        <p:spPr>
          <a:xfrm>
            <a:off x="3511596" y="1808703"/>
            <a:ext cx="305546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Tree>
    <p:extLst>
      <p:ext uri="{BB962C8B-B14F-4D97-AF65-F5344CB8AC3E}">
        <p14:creationId xmlns:p14="http://schemas.microsoft.com/office/powerpoint/2010/main" val="414749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1DA2CE-2C2F-2A43-82BD-89F08B7456E6}"/>
              </a:ext>
            </a:extLst>
          </p:cNvPr>
          <p:cNvPicPr>
            <a:picLocks noChangeAspect="1"/>
          </p:cNvPicPr>
          <p:nvPr/>
        </p:nvPicPr>
        <p:blipFill>
          <a:blip r:embed="rId2"/>
          <a:stretch>
            <a:fillRect/>
          </a:stretch>
        </p:blipFill>
        <p:spPr>
          <a:xfrm>
            <a:off x="1441951" y="443199"/>
            <a:ext cx="9308097" cy="6252876"/>
          </a:xfrm>
          <a:prstGeom prst="rect">
            <a:avLst/>
          </a:prstGeom>
        </p:spPr>
      </p:pic>
      <p:sp>
        <p:nvSpPr>
          <p:cNvPr id="6" name="Title 5">
            <a:extLst>
              <a:ext uri="{FF2B5EF4-FFF2-40B4-BE49-F238E27FC236}">
                <a16:creationId xmlns:a16="http://schemas.microsoft.com/office/drawing/2014/main" id="{820CEF34-F2E2-BE2E-5283-FE2CD6D53B20}"/>
              </a:ext>
            </a:extLst>
          </p:cNvPr>
          <p:cNvSpPr>
            <a:spLocks noGrp="1"/>
          </p:cNvSpPr>
          <p:nvPr>
            <p:ph type="title"/>
          </p:nvPr>
        </p:nvSpPr>
        <p:spPr>
          <a:xfrm>
            <a:off x="491805" y="221600"/>
            <a:ext cx="10515600" cy="443198"/>
          </a:xfrm>
        </p:spPr>
        <p:txBody>
          <a:bodyPr/>
          <a:lstStyle/>
          <a:p>
            <a:r>
              <a:rPr lang="en-US" dirty="0"/>
              <a:t>CLD for COVID-19</a:t>
            </a:r>
          </a:p>
        </p:txBody>
      </p:sp>
      <p:sp>
        <p:nvSpPr>
          <p:cNvPr id="8" name="TextBox 7">
            <a:extLst>
              <a:ext uri="{FF2B5EF4-FFF2-40B4-BE49-F238E27FC236}">
                <a16:creationId xmlns:a16="http://schemas.microsoft.com/office/drawing/2014/main" id="{502A6C4F-F188-8B6A-62EA-40769120B082}"/>
              </a:ext>
            </a:extLst>
          </p:cNvPr>
          <p:cNvSpPr txBox="1"/>
          <p:nvPr/>
        </p:nvSpPr>
        <p:spPr bwMode="gray">
          <a:xfrm>
            <a:off x="2032000" y="6307079"/>
            <a:ext cx="3192925" cy="215444"/>
          </a:xfrm>
          <a:prstGeom prst="rect">
            <a:avLst/>
          </a:prstGeom>
          <a:noFill/>
        </p:spPr>
        <p:txBody>
          <a:bodyPr vert="horz" wrap="none" lIns="0" tIns="0" rIns="0" bIns="0" rtlCol="0">
            <a:spAutoFit/>
          </a:bodyPr>
          <a:lstStyle/>
          <a:p>
            <a:pPr>
              <a:spcBef>
                <a:spcPts val="600"/>
              </a:spcBef>
            </a:pPr>
            <a:r>
              <a:rPr lang="en-US" sz="1400" dirty="0"/>
              <a:t>https://</a:t>
            </a:r>
            <a:r>
              <a:rPr lang="en-US" sz="1400" dirty="0" err="1"/>
              <a:t>www.mdpi.com</a:t>
            </a:r>
            <a:r>
              <a:rPr lang="en-US" sz="1400" dirty="0"/>
              <a:t>/2079-8954/8/2/20</a:t>
            </a:r>
          </a:p>
        </p:txBody>
      </p:sp>
    </p:spTree>
    <p:extLst>
      <p:ext uri="{BB962C8B-B14F-4D97-AF65-F5344CB8AC3E}">
        <p14:creationId xmlns:p14="http://schemas.microsoft.com/office/powerpoint/2010/main" val="3942288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92D4-DD45-3747-C3C2-002EEB2B500F}"/>
              </a:ext>
            </a:extLst>
          </p:cNvPr>
          <p:cNvSpPr>
            <a:spLocks noGrp="1"/>
          </p:cNvSpPr>
          <p:nvPr>
            <p:ph type="title"/>
          </p:nvPr>
        </p:nvSpPr>
        <p:spPr>
          <a:xfrm>
            <a:off x="457199" y="873544"/>
            <a:ext cx="9601200" cy="443198"/>
          </a:xfrm>
        </p:spPr>
        <p:txBody>
          <a:bodyPr/>
          <a:lstStyle/>
          <a:p>
            <a:r>
              <a:rPr lang="en-US" dirty="0"/>
              <a:t>Bridging Silos</a:t>
            </a:r>
          </a:p>
        </p:txBody>
      </p:sp>
      <p:sp>
        <p:nvSpPr>
          <p:cNvPr id="5" name="Slide Number Placeholder 4">
            <a:extLst>
              <a:ext uri="{FF2B5EF4-FFF2-40B4-BE49-F238E27FC236}">
                <a16:creationId xmlns:a16="http://schemas.microsoft.com/office/drawing/2014/main" id="{4FB05D80-D784-3F1D-8D62-06E00FE5FC6C}"/>
              </a:ext>
            </a:extLst>
          </p:cNvPr>
          <p:cNvSpPr>
            <a:spLocks noGrp="1"/>
          </p:cNvSpPr>
          <p:nvPr>
            <p:ph type="sldNum" sz="quarter" idx="12"/>
          </p:nvPr>
        </p:nvSpPr>
        <p:spPr/>
        <p:txBody>
          <a:bodyPr/>
          <a:lstStyle/>
          <a:p>
            <a:fld id="{3310D8EA-3107-4873-B9AB-DD7D3E79053A}" type="slidenum">
              <a:rPr lang="en-US" smtClean="0"/>
              <a:pPr/>
              <a:t>55</a:t>
            </a:fld>
            <a:endParaRPr lang="en-US"/>
          </a:p>
        </p:txBody>
      </p:sp>
      <p:pic>
        <p:nvPicPr>
          <p:cNvPr id="1026" name="Picture 2">
            <a:extLst>
              <a:ext uri="{FF2B5EF4-FFF2-40B4-BE49-F238E27FC236}">
                <a16:creationId xmlns:a16="http://schemas.microsoft.com/office/drawing/2014/main" id="{9F741106-EDA3-2AAE-CF17-4D35B50AAF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79" r="79"/>
          <a:stretch/>
        </p:blipFill>
        <p:spPr bwMode="auto">
          <a:xfrm>
            <a:off x="2012416" y="-341523"/>
            <a:ext cx="8355776" cy="63259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BB3A3B-D54B-ABBC-8E51-9A4F1BE072D8}"/>
              </a:ext>
            </a:extLst>
          </p:cNvPr>
          <p:cNvSpPr txBox="1"/>
          <p:nvPr/>
        </p:nvSpPr>
        <p:spPr bwMode="gray">
          <a:xfrm>
            <a:off x="457199" y="1487276"/>
            <a:ext cx="3263586" cy="246221"/>
          </a:xfrm>
          <a:prstGeom prst="rect">
            <a:avLst/>
          </a:prstGeom>
          <a:noFill/>
        </p:spPr>
        <p:txBody>
          <a:bodyPr vert="horz" wrap="none" lIns="0" tIns="0" rIns="0" bIns="0" rtlCol="0">
            <a:spAutoFit/>
          </a:bodyPr>
          <a:lstStyle/>
          <a:p>
            <a:pPr algn="l">
              <a:spcBef>
                <a:spcPts val="600"/>
              </a:spcBef>
            </a:pPr>
            <a:r>
              <a:rPr lang="en-US" sz="1600" dirty="0"/>
              <a:t>A better metaphor for collaboration?</a:t>
            </a:r>
          </a:p>
        </p:txBody>
      </p:sp>
      <p:sp>
        <p:nvSpPr>
          <p:cNvPr id="6" name="Title 1">
            <a:extLst>
              <a:ext uri="{FF2B5EF4-FFF2-40B4-BE49-F238E27FC236}">
                <a16:creationId xmlns:a16="http://schemas.microsoft.com/office/drawing/2014/main" id="{6F17F23A-7765-B15B-A975-72AFAF11A76E}"/>
              </a:ext>
            </a:extLst>
          </p:cNvPr>
          <p:cNvSpPr txBox="1">
            <a:spLocks/>
          </p:cNvSpPr>
          <p:nvPr/>
        </p:nvSpPr>
        <p:spPr bwMode="gray">
          <a:xfrm>
            <a:off x="457199" y="345079"/>
            <a:ext cx="9601200" cy="4431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b="1" kern="1200">
                <a:solidFill>
                  <a:schemeClr val="accent6"/>
                </a:solidFill>
                <a:latin typeface="+mj-lt"/>
                <a:ea typeface="+mj-ea"/>
                <a:cs typeface="+mj-cs"/>
              </a:defRPr>
            </a:lvl1pPr>
          </a:lstStyle>
          <a:p>
            <a:r>
              <a:rPr lang="en-US" dirty="0"/>
              <a:t>Busting</a:t>
            </a:r>
          </a:p>
        </p:txBody>
      </p:sp>
      <p:cxnSp>
        <p:nvCxnSpPr>
          <p:cNvPr id="7" name="Straight Connector 6">
            <a:extLst>
              <a:ext uri="{FF2B5EF4-FFF2-40B4-BE49-F238E27FC236}">
                <a16:creationId xmlns:a16="http://schemas.microsoft.com/office/drawing/2014/main" id="{45ED1FE0-77F7-2C79-3CA7-E57C03E64957}"/>
              </a:ext>
            </a:extLst>
          </p:cNvPr>
          <p:cNvCxnSpPr>
            <a:cxnSpLocks/>
          </p:cNvCxnSpPr>
          <p:nvPr/>
        </p:nvCxnSpPr>
        <p:spPr bwMode="gray">
          <a:xfrm>
            <a:off x="242371" y="566678"/>
            <a:ext cx="1983036" cy="0"/>
          </a:xfrm>
          <a:prstGeom prst="line">
            <a:avLst/>
          </a:prstGeom>
          <a:ln w="50800" cap="rnd">
            <a:solidFill>
              <a:srgbClr val="FF0000"/>
            </a:solidFill>
            <a:round/>
            <a:headEnd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93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057F-C44F-E82C-167C-0A53BDD95633}"/>
              </a:ext>
            </a:extLst>
          </p:cNvPr>
          <p:cNvSpPr>
            <a:spLocks noGrp="1"/>
          </p:cNvSpPr>
          <p:nvPr>
            <p:ph type="title"/>
          </p:nvPr>
        </p:nvSpPr>
        <p:spPr>
          <a:xfrm>
            <a:off x="336013" y="355526"/>
            <a:ext cx="9601200" cy="443198"/>
          </a:xfrm>
        </p:spPr>
        <p:txBody>
          <a:bodyPr/>
          <a:lstStyle/>
          <a:p>
            <a:r>
              <a:rPr lang="en-US" dirty="0"/>
              <a:t>20 Little Ideas For Bridging Silos</a:t>
            </a:r>
          </a:p>
        </p:txBody>
      </p:sp>
      <p:sp>
        <p:nvSpPr>
          <p:cNvPr id="3" name="Content Placeholder 2">
            <a:extLst>
              <a:ext uri="{FF2B5EF4-FFF2-40B4-BE49-F238E27FC236}">
                <a16:creationId xmlns:a16="http://schemas.microsoft.com/office/drawing/2014/main" id="{7224C449-A675-05D5-16BC-9091EC97608D}"/>
              </a:ext>
            </a:extLst>
          </p:cNvPr>
          <p:cNvSpPr>
            <a:spLocks noGrp="1"/>
          </p:cNvSpPr>
          <p:nvPr>
            <p:ph idx="1"/>
          </p:nvPr>
        </p:nvSpPr>
        <p:spPr>
          <a:xfrm>
            <a:off x="457200" y="990593"/>
            <a:ext cx="11220680" cy="4876813"/>
          </a:xfrm>
        </p:spPr>
        <p:txBody>
          <a:bodyPr>
            <a:normAutofit fontScale="70000" lnSpcReduction="20000"/>
          </a:bodyPr>
          <a:lstStyle/>
          <a:p>
            <a:pPr marL="457200" indent="-457200">
              <a:buFont typeface="+mj-lt"/>
              <a:buAutoNum type="arabicPeriod"/>
            </a:pPr>
            <a:endParaRPr lang="en-US" b="1" dirty="0"/>
          </a:p>
          <a:p>
            <a:pPr marL="457200" indent="-457200">
              <a:buFont typeface="+mj-lt"/>
              <a:buAutoNum type="arabicPeriod"/>
            </a:pPr>
            <a:r>
              <a:rPr lang="en-US" b="1" dirty="0"/>
              <a:t>Call out siloed behavior </a:t>
            </a:r>
            <a:r>
              <a:rPr lang="en-US" dirty="0"/>
              <a:t>and suggest a solution based on</a:t>
            </a:r>
            <a:r>
              <a:rPr lang="en-US" b="1" dirty="0"/>
              <a:t> Systems Thinking</a:t>
            </a:r>
          </a:p>
          <a:p>
            <a:pPr marL="457200" indent="-457200">
              <a:buFont typeface="+mj-lt"/>
              <a:buAutoNum type="arabicPeriod"/>
            </a:pPr>
            <a:r>
              <a:rPr lang="en-US" dirty="0"/>
              <a:t>Think deeply about how our decisions impact our customer/</a:t>
            </a:r>
            <a:r>
              <a:rPr lang="en-US" b="1" dirty="0"/>
              <a:t>member experiences</a:t>
            </a:r>
          </a:p>
          <a:p>
            <a:pPr marL="457200" indent="-457200">
              <a:buFont typeface="+mj-lt"/>
              <a:buAutoNum type="arabicPeriod"/>
            </a:pPr>
            <a:r>
              <a:rPr lang="en-US" dirty="0"/>
              <a:t>Remember that the more </a:t>
            </a:r>
            <a:r>
              <a:rPr lang="en-US" b="1" dirty="0"/>
              <a:t>connected data </a:t>
            </a:r>
            <a:r>
              <a:rPr lang="en-US" dirty="0"/>
              <a:t>we have, the better our ML models will be and the better our recommendations</a:t>
            </a:r>
          </a:p>
          <a:p>
            <a:pPr marL="457200" indent="-457200">
              <a:buFont typeface="+mj-lt"/>
              <a:buAutoNum type="arabicPeriod"/>
            </a:pPr>
            <a:r>
              <a:rPr lang="en-US" dirty="0"/>
              <a:t>Read a book on </a:t>
            </a:r>
            <a:r>
              <a:rPr lang="en-US" b="1" dirty="0"/>
              <a:t>Systems Thinking </a:t>
            </a:r>
            <a:r>
              <a:rPr lang="en-US" dirty="0"/>
              <a:t>(see me for suggestions)</a:t>
            </a:r>
          </a:p>
          <a:p>
            <a:pPr marL="457200" indent="-457200">
              <a:buFont typeface="+mj-lt"/>
              <a:buAutoNum type="arabicPeriod"/>
            </a:pPr>
            <a:r>
              <a:rPr lang="en-US" dirty="0"/>
              <a:t>Learn how to draw </a:t>
            </a:r>
            <a:r>
              <a:rPr lang="en-US" b="1" dirty="0"/>
              <a:t>Causal Loop Diagram </a:t>
            </a:r>
            <a:r>
              <a:rPr lang="en-US" dirty="0"/>
              <a:t>(I have PPT and Miro templates), Google “Causal Loop Diagrams”</a:t>
            </a:r>
          </a:p>
          <a:p>
            <a:pPr marL="457200" indent="-457200">
              <a:buFont typeface="+mj-lt"/>
              <a:buAutoNum type="arabicPeriod"/>
            </a:pPr>
            <a:r>
              <a:rPr lang="en-US" dirty="0"/>
              <a:t>Make your GitHub repo </a:t>
            </a:r>
            <a:r>
              <a:rPr lang="en-US" b="1" dirty="0"/>
              <a:t>PUBLIC. - </a:t>
            </a:r>
            <a:r>
              <a:rPr lang="en-US" dirty="0"/>
              <a:t>Use Hashicorp Vault to store secrets</a:t>
            </a:r>
          </a:p>
          <a:p>
            <a:pPr marL="457200" indent="-457200">
              <a:buFont typeface="+mj-lt"/>
              <a:buAutoNum type="arabicPeriod"/>
            </a:pPr>
            <a:r>
              <a:rPr lang="en-US" dirty="0"/>
              <a:t>Make your code </a:t>
            </a:r>
            <a:r>
              <a:rPr lang="en-US" b="1" dirty="0"/>
              <a:t>searchable</a:t>
            </a:r>
            <a:r>
              <a:rPr lang="en-US" dirty="0"/>
              <a:t> on HCP with Microsites</a:t>
            </a:r>
          </a:p>
          <a:p>
            <a:pPr marL="457200" indent="-457200">
              <a:buFont typeface="+mj-lt"/>
              <a:buAutoNum type="arabicPeriod"/>
            </a:pPr>
            <a:r>
              <a:rPr lang="en-US" dirty="0"/>
              <a:t>Create a useful </a:t>
            </a:r>
            <a:r>
              <a:rPr lang="en-US" b="1" dirty="0"/>
              <a:t>README </a:t>
            </a:r>
            <a:r>
              <a:rPr lang="en-US" dirty="0"/>
              <a:t>so that other teams can quickly use your code and tag reusable assets</a:t>
            </a:r>
          </a:p>
          <a:p>
            <a:pPr marL="457200" indent="-457200">
              <a:buFont typeface="+mj-lt"/>
              <a:buAutoNum type="arabicPeriod"/>
            </a:pPr>
            <a:r>
              <a:rPr lang="en-US" dirty="0"/>
              <a:t>Write a good “</a:t>
            </a:r>
            <a:r>
              <a:rPr lang="en-US" b="1" dirty="0"/>
              <a:t>Getting Started</a:t>
            </a:r>
            <a:r>
              <a:rPr lang="en-US" dirty="0"/>
              <a:t>” guide to encourage others to reuse your code</a:t>
            </a:r>
          </a:p>
          <a:p>
            <a:pPr marL="457200" indent="-457200">
              <a:buFont typeface="+mj-lt"/>
              <a:buAutoNum type="arabicPeriod"/>
            </a:pPr>
            <a:r>
              <a:rPr lang="en-US" b="1" dirty="0"/>
              <a:t>Reward reuse </a:t>
            </a:r>
            <a:r>
              <a:rPr lang="en-US" dirty="0"/>
              <a:t>and discourage reinvention</a:t>
            </a:r>
          </a:p>
          <a:p>
            <a:pPr marL="457200" indent="-457200">
              <a:buFont typeface="+mj-lt"/>
              <a:buAutoNum type="arabicPeriod"/>
            </a:pPr>
            <a:r>
              <a:rPr lang="en-US" dirty="0"/>
              <a:t>Search GitHub and HCP </a:t>
            </a:r>
            <a:r>
              <a:rPr lang="en-US" b="1" dirty="0"/>
              <a:t>before</a:t>
            </a:r>
            <a:r>
              <a:rPr lang="en-US" dirty="0"/>
              <a:t> you create something new (look left, look right, go forward)</a:t>
            </a:r>
          </a:p>
          <a:p>
            <a:pPr marL="457200" indent="-457200">
              <a:buFont typeface="+mj-lt"/>
              <a:buAutoNum type="arabicPeriod"/>
            </a:pPr>
            <a:r>
              <a:rPr lang="en-US" dirty="0"/>
              <a:t>Consider </a:t>
            </a:r>
            <a:r>
              <a:rPr lang="en-US" b="1" dirty="0"/>
              <a:t>Open Source </a:t>
            </a:r>
            <a:r>
              <a:rPr lang="en-US" dirty="0"/>
              <a:t>before you create new code</a:t>
            </a:r>
          </a:p>
          <a:p>
            <a:pPr marL="457200" indent="-457200">
              <a:buFont typeface="+mj-lt"/>
              <a:buAutoNum type="arabicPeriod"/>
            </a:pPr>
            <a:r>
              <a:rPr lang="en-US" dirty="0"/>
              <a:t>When you see multiple groups building the same tools, build </a:t>
            </a:r>
            <a:r>
              <a:rPr lang="en-US" b="1" dirty="0"/>
              <a:t>collaborations</a:t>
            </a:r>
          </a:p>
          <a:p>
            <a:pPr marL="457200" indent="-457200">
              <a:buFont typeface="+mj-lt"/>
              <a:buAutoNum type="arabicPeriod"/>
            </a:pPr>
            <a:r>
              <a:rPr lang="en-US" dirty="0"/>
              <a:t>Build systems that </a:t>
            </a:r>
            <a:r>
              <a:rPr lang="en-US" b="1" dirty="0"/>
              <a:t>scale</a:t>
            </a:r>
            <a:r>
              <a:rPr lang="en-US" dirty="0"/>
              <a:t> for future users</a:t>
            </a:r>
          </a:p>
          <a:p>
            <a:pPr marL="457200" indent="-457200">
              <a:buFont typeface="+mj-lt"/>
              <a:buAutoNum type="arabicPeriod"/>
            </a:pPr>
            <a:r>
              <a:rPr lang="en-US" b="1" dirty="0"/>
              <a:t>Promote data sharing </a:t>
            </a:r>
            <a:r>
              <a:rPr lang="en-US" dirty="0"/>
              <a:t>so data scientists can build better predictive models</a:t>
            </a:r>
          </a:p>
          <a:p>
            <a:pPr marL="457200" indent="-457200">
              <a:buFont typeface="+mj-lt"/>
              <a:buAutoNum type="arabicPeriod"/>
            </a:pPr>
            <a:r>
              <a:rPr lang="en-US" dirty="0"/>
              <a:t>Encourage high-quality publishing of data dictionaries (</a:t>
            </a:r>
            <a:r>
              <a:rPr lang="en-US" b="1" dirty="0"/>
              <a:t>semantics</a:t>
            </a:r>
            <a:r>
              <a:rPr lang="en-US" dirty="0"/>
              <a:t> and </a:t>
            </a:r>
            <a:r>
              <a:rPr lang="en-US" b="1" dirty="0"/>
              <a:t>metadata</a:t>
            </a:r>
            <a:r>
              <a:rPr lang="en-US" dirty="0"/>
              <a:t>)</a:t>
            </a:r>
          </a:p>
          <a:p>
            <a:pPr marL="457200" indent="-457200">
              <a:buFont typeface="+mj-lt"/>
              <a:buAutoNum type="arabicPeriod"/>
            </a:pPr>
            <a:r>
              <a:rPr lang="en-US" dirty="0"/>
              <a:t>Promote </a:t>
            </a:r>
            <a:r>
              <a:rPr lang="en-US" b="1" dirty="0"/>
              <a:t>data standards </a:t>
            </a:r>
            <a:r>
              <a:rPr lang="en-US" dirty="0"/>
              <a:t>and </a:t>
            </a:r>
            <a:r>
              <a:rPr lang="en-US" b="1" dirty="0"/>
              <a:t>data stewardship</a:t>
            </a:r>
          </a:p>
          <a:p>
            <a:pPr marL="457200" indent="-457200">
              <a:buFont typeface="+mj-lt"/>
              <a:buAutoNum type="arabicPeriod"/>
            </a:pPr>
            <a:r>
              <a:rPr lang="en-US" dirty="0"/>
              <a:t>Look for ways to</a:t>
            </a:r>
            <a:r>
              <a:rPr lang="en-US" b="1" dirty="0"/>
              <a:t> build bridges </a:t>
            </a:r>
            <a:r>
              <a:rPr lang="en-US" dirty="0"/>
              <a:t>between teams building duplicative services</a:t>
            </a:r>
          </a:p>
          <a:p>
            <a:pPr marL="457200" indent="-457200">
              <a:buFont typeface="+mj-lt"/>
              <a:buAutoNum type="arabicPeriod"/>
            </a:pPr>
            <a:r>
              <a:rPr lang="en-US" dirty="0"/>
              <a:t>Take a </a:t>
            </a:r>
            <a:r>
              <a:rPr lang="en-US" b="1" dirty="0"/>
              <a:t>course</a:t>
            </a:r>
            <a:r>
              <a:rPr lang="en-US" dirty="0"/>
              <a:t> on Systems Thinking</a:t>
            </a:r>
          </a:p>
          <a:p>
            <a:pPr marL="457200" indent="-457200">
              <a:buFont typeface="+mj-lt"/>
              <a:buAutoNum type="arabicPeriod"/>
            </a:pPr>
            <a:r>
              <a:rPr lang="en-US" dirty="0"/>
              <a:t>Join a </a:t>
            </a:r>
            <a:r>
              <a:rPr lang="en-US" b="1" dirty="0"/>
              <a:t>discussion group </a:t>
            </a:r>
            <a:r>
              <a:rPr lang="en-US" dirty="0"/>
              <a:t>on Systems Thinking</a:t>
            </a:r>
          </a:p>
          <a:p>
            <a:pPr marL="457200" indent="-457200">
              <a:buFont typeface="+mj-lt"/>
              <a:buAutoNum type="arabicPeriod"/>
            </a:pPr>
            <a:endParaRPr lang="en-US" dirty="0"/>
          </a:p>
        </p:txBody>
      </p:sp>
      <p:sp>
        <p:nvSpPr>
          <p:cNvPr id="5" name="Slide Number Placeholder 4">
            <a:extLst>
              <a:ext uri="{FF2B5EF4-FFF2-40B4-BE49-F238E27FC236}">
                <a16:creationId xmlns:a16="http://schemas.microsoft.com/office/drawing/2014/main" id="{3F1AA15A-1E77-532C-1B08-8326DB0D0236}"/>
              </a:ext>
            </a:extLst>
          </p:cNvPr>
          <p:cNvSpPr>
            <a:spLocks noGrp="1"/>
          </p:cNvSpPr>
          <p:nvPr>
            <p:ph type="sldNum" sz="quarter" idx="12"/>
          </p:nvPr>
        </p:nvSpPr>
        <p:spPr/>
        <p:txBody>
          <a:bodyPr/>
          <a:lstStyle/>
          <a:p>
            <a:fld id="{3310D8EA-3107-4873-B9AB-DD7D3E79053A}" type="slidenum">
              <a:rPr lang="en-US" smtClean="0"/>
              <a:pPr/>
              <a:t>56</a:t>
            </a:fld>
            <a:endParaRPr lang="en-US"/>
          </a:p>
        </p:txBody>
      </p:sp>
    </p:spTree>
    <p:extLst>
      <p:ext uri="{BB962C8B-B14F-4D97-AF65-F5344CB8AC3E}">
        <p14:creationId xmlns:p14="http://schemas.microsoft.com/office/powerpoint/2010/main" val="2950783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41A23-4C79-E14D-B7F1-A689A0610FAE}"/>
              </a:ext>
            </a:extLst>
          </p:cNvPr>
          <p:cNvSpPr>
            <a:spLocks noGrp="1"/>
          </p:cNvSpPr>
          <p:nvPr>
            <p:ph type="title"/>
          </p:nvPr>
        </p:nvSpPr>
        <p:spPr/>
        <p:txBody>
          <a:bodyPr>
            <a:normAutofit/>
          </a:bodyPr>
          <a:lstStyle/>
          <a:p>
            <a:r>
              <a:rPr lang="en-US" sz="2800" dirty="0"/>
              <a:t>There is Beauty in Systems That Serve Our Customers!</a:t>
            </a:r>
          </a:p>
        </p:txBody>
      </p:sp>
      <p:pic>
        <p:nvPicPr>
          <p:cNvPr id="1026" name="Picture 2" descr="Graph database vs Relational Database">
            <a:extLst>
              <a:ext uri="{FF2B5EF4-FFF2-40B4-BE49-F238E27FC236}">
                <a16:creationId xmlns:a16="http://schemas.microsoft.com/office/drawing/2014/main" id="{42E62E61-110B-E54C-83A4-0508A4598C2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55087" y="1631630"/>
            <a:ext cx="5519578" cy="41202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raph database vs Relational Database">
            <a:extLst>
              <a:ext uri="{FF2B5EF4-FFF2-40B4-BE49-F238E27FC236}">
                <a16:creationId xmlns:a16="http://schemas.microsoft.com/office/drawing/2014/main" id="{7267305C-D92B-3047-8839-3FBEEDAD7FC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194323" y="1665538"/>
            <a:ext cx="5519578" cy="39423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C56DA8-90C9-D140-AD5B-450C659D33E7}"/>
              </a:ext>
            </a:extLst>
          </p:cNvPr>
          <p:cNvSpPr txBox="1"/>
          <p:nvPr/>
        </p:nvSpPr>
        <p:spPr>
          <a:xfrm>
            <a:off x="2178463" y="1320304"/>
            <a:ext cx="21275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panose="020F0502020204030204"/>
              </a:rPr>
              <a:t>Siloed Thinking</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07080C2-0B4A-BB43-A6E5-A107D70A2290}"/>
              </a:ext>
            </a:extLst>
          </p:cNvPr>
          <p:cNvSpPr txBox="1"/>
          <p:nvPr/>
        </p:nvSpPr>
        <p:spPr>
          <a:xfrm>
            <a:off x="7886034" y="1320304"/>
            <a:ext cx="23832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Systems Thinking</a:t>
            </a:r>
          </a:p>
        </p:txBody>
      </p:sp>
      <p:sp>
        <p:nvSpPr>
          <p:cNvPr id="3" name="Content Placeholder 2">
            <a:extLst>
              <a:ext uri="{FF2B5EF4-FFF2-40B4-BE49-F238E27FC236}">
                <a16:creationId xmlns:a16="http://schemas.microsoft.com/office/drawing/2014/main" id="{79FACFC7-A5B7-FA41-ACA3-EFC1DBAC3EBB}"/>
              </a:ext>
            </a:extLst>
          </p:cNvPr>
          <p:cNvSpPr>
            <a:spLocks noGrp="1"/>
          </p:cNvSpPr>
          <p:nvPr>
            <p:ph idx="4294967295"/>
          </p:nvPr>
        </p:nvSpPr>
        <p:spPr>
          <a:xfrm>
            <a:off x="6438872" y="5987606"/>
            <a:ext cx="5030480" cy="365125"/>
          </a:xfrm>
        </p:spPr>
        <p:txBody>
          <a:bodyPr>
            <a:normAutofit/>
          </a:bodyPr>
          <a:lstStyle/>
          <a:p>
            <a:pPr marL="0" indent="0">
              <a:buNone/>
            </a:pPr>
            <a:r>
              <a:rPr lang="en-US" sz="1400" i="1" dirty="0">
                <a:solidFill>
                  <a:schemeClr val="bg1">
                    <a:lumMod val="65000"/>
                  </a:schemeClr>
                </a:solidFill>
              </a:rPr>
              <a:t>The Art of Clean Up: Life Made Neat and Tidy by Ursus Wehrli</a:t>
            </a:r>
          </a:p>
        </p:txBody>
      </p:sp>
    </p:spTree>
    <p:extLst>
      <p:ext uri="{BB962C8B-B14F-4D97-AF65-F5344CB8AC3E}">
        <p14:creationId xmlns:p14="http://schemas.microsoft.com/office/powerpoint/2010/main" val="4293629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924A48B-F270-459C-9C03-EEE53385B86C}"/>
              </a:ext>
            </a:extLst>
          </p:cNvPr>
          <p:cNvSpPr>
            <a:spLocks/>
          </p:cNvSpPr>
          <p:nvPr/>
        </p:nvSpPr>
        <p:spPr bwMode="gray">
          <a:xfrm>
            <a:off x="3" y="1589"/>
            <a:ext cx="3162165" cy="6856412"/>
          </a:xfrm>
          <a:custGeom>
            <a:avLst/>
            <a:gdLst>
              <a:gd name="connsiteX0" fmla="*/ 0 w 3162165"/>
              <a:gd name="connsiteY0" fmla="*/ 6854822 h 6856412"/>
              <a:gd name="connsiteX1" fmla="*/ 3123474 w 3162165"/>
              <a:gd name="connsiteY1" fmla="*/ 6854822 h 6856412"/>
              <a:gd name="connsiteX2" fmla="*/ 3125181 w 3162165"/>
              <a:gd name="connsiteY2" fmla="*/ 6856412 h 6856412"/>
              <a:gd name="connsiteX3" fmla="*/ 0 w 3162165"/>
              <a:gd name="connsiteY3" fmla="*/ 6856412 h 6856412"/>
              <a:gd name="connsiteX4" fmla="*/ 0 w 3162165"/>
              <a:gd name="connsiteY4" fmla="*/ 0 h 6856412"/>
              <a:gd name="connsiteX5" fmla="*/ 3162165 w 3162165"/>
              <a:gd name="connsiteY5" fmla="*/ 0 h 6856412"/>
              <a:gd name="connsiteX6" fmla="*/ 1594027 w 3162165"/>
              <a:gd name="connsiteY6" fmla="*/ 3444821 h 6856412"/>
              <a:gd name="connsiteX7" fmla="*/ 2353791 w 3162165"/>
              <a:gd name="connsiteY7" fmla="*/ 5970704 h 6856412"/>
              <a:gd name="connsiteX8" fmla="*/ 2369330 w 3162165"/>
              <a:gd name="connsiteY8" fmla="*/ 5992811 h 6856412"/>
              <a:gd name="connsiteX9" fmla="*/ 0 w 3162165"/>
              <a:gd name="connsiteY9" fmla="*/ 5992811 h 6856412"/>
              <a:gd name="connsiteX10" fmla="*/ 0 w 3162165"/>
              <a:gd name="connsiteY10" fmla="*/ 5828411 h 6856412"/>
              <a:gd name="connsiteX11" fmla="*/ 0 w 3162165"/>
              <a:gd name="connsiteY11" fmla="*/ 0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2165" h="6856412">
                <a:moveTo>
                  <a:pt x="0" y="6854822"/>
                </a:moveTo>
                <a:lnTo>
                  <a:pt x="3123474" y="6854822"/>
                </a:lnTo>
                <a:lnTo>
                  <a:pt x="3125181" y="6856412"/>
                </a:lnTo>
                <a:cubicBezTo>
                  <a:pt x="3125181" y="6856412"/>
                  <a:pt x="3125181" y="6856412"/>
                  <a:pt x="0" y="6856412"/>
                </a:cubicBezTo>
                <a:close/>
                <a:moveTo>
                  <a:pt x="0" y="0"/>
                </a:moveTo>
                <a:cubicBezTo>
                  <a:pt x="0" y="0"/>
                  <a:pt x="0" y="0"/>
                  <a:pt x="3162165" y="0"/>
                </a:cubicBezTo>
                <a:cubicBezTo>
                  <a:pt x="2200571" y="834437"/>
                  <a:pt x="1594027" y="2067631"/>
                  <a:pt x="1594027" y="3444821"/>
                </a:cubicBezTo>
                <a:cubicBezTo>
                  <a:pt x="1594027" y="4378947"/>
                  <a:pt x="1873722" y="5248503"/>
                  <a:pt x="2353791" y="5970704"/>
                </a:cubicBezTo>
                <a:lnTo>
                  <a:pt x="2369330" y="5992811"/>
                </a:lnTo>
                <a:lnTo>
                  <a:pt x="0" y="5992811"/>
                </a:lnTo>
                <a:lnTo>
                  <a:pt x="0" y="5828411"/>
                </a:lnTo>
                <a:cubicBezTo>
                  <a:pt x="0" y="4921351"/>
                  <a:pt x="0" y="3213943"/>
                  <a:pt x="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eaLnBrk="1" fontAlgn="auto" hangingPunct="1">
              <a:spcBef>
                <a:spcPts val="0"/>
              </a:spcBef>
              <a:spcAft>
                <a:spcPts val="0"/>
              </a:spcAft>
              <a:defRPr/>
            </a:pPr>
            <a:endParaRPr lang="en-US">
              <a:latin typeface="+mn-lt"/>
            </a:endParaRPr>
          </a:p>
        </p:txBody>
      </p:sp>
      <p:sp>
        <p:nvSpPr>
          <p:cNvPr id="17" name="Freeform: Shape 16">
            <a:extLst>
              <a:ext uri="{FF2B5EF4-FFF2-40B4-BE49-F238E27FC236}">
                <a16:creationId xmlns:a16="http://schemas.microsoft.com/office/drawing/2014/main" id="{C7DC374D-64F2-4D70-A32C-600B233A4EAB}"/>
              </a:ext>
            </a:extLst>
          </p:cNvPr>
          <p:cNvSpPr>
            <a:spLocks/>
          </p:cNvSpPr>
          <p:nvPr/>
        </p:nvSpPr>
        <p:spPr bwMode="gray">
          <a:xfrm>
            <a:off x="9029837" y="1589"/>
            <a:ext cx="3162165" cy="6856412"/>
          </a:xfrm>
          <a:custGeom>
            <a:avLst/>
            <a:gdLst>
              <a:gd name="connsiteX0" fmla="*/ 0 w 3162165"/>
              <a:gd name="connsiteY0" fmla="*/ 0 h 6856412"/>
              <a:gd name="connsiteX1" fmla="*/ 3162165 w 3162165"/>
              <a:gd name="connsiteY1" fmla="*/ 0 h 6856412"/>
              <a:gd name="connsiteX2" fmla="*/ 3162165 w 3162165"/>
              <a:gd name="connsiteY2" fmla="*/ 6856412 h 6856412"/>
              <a:gd name="connsiteX3" fmla="*/ 36984 w 3162165"/>
              <a:gd name="connsiteY3" fmla="*/ 6856412 h 6856412"/>
              <a:gd name="connsiteX4" fmla="*/ 38690 w 3162165"/>
              <a:gd name="connsiteY4" fmla="*/ 6854822 h 6856412"/>
              <a:gd name="connsiteX5" fmla="*/ 3162163 w 3162165"/>
              <a:gd name="connsiteY5" fmla="*/ 6854822 h 6856412"/>
              <a:gd name="connsiteX6" fmla="*/ 3162163 w 3162165"/>
              <a:gd name="connsiteY6" fmla="*/ 5992811 h 6856412"/>
              <a:gd name="connsiteX7" fmla="*/ 792835 w 3162165"/>
              <a:gd name="connsiteY7" fmla="*/ 5992811 h 6856412"/>
              <a:gd name="connsiteX8" fmla="*/ 808374 w 3162165"/>
              <a:gd name="connsiteY8" fmla="*/ 5970704 h 6856412"/>
              <a:gd name="connsiteX9" fmla="*/ 1568138 w 3162165"/>
              <a:gd name="connsiteY9" fmla="*/ 3444821 h 6856412"/>
              <a:gd name="connsiteX10" fmla="*/ 0 w 3162165"/>
              <a:gd name="connsiteY10" fmla="*/ 0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2165" h="6856412">
                <a:moveTo>
                  <a:pt x="0" y="0"/>
                </a:moveTo>
                <a:cubicBezTo>
                  <a:pt x="0" y="0"/>
                  <a:pt x="0" y="0"/>
                  <a:pt x="3162165" y="0"/>
                </a:cubicBezTo>
                <a:lnTo>
                  <a:pt x="3162165" y="6856412"/>
                </a:lnTo>
                <a:cubicBezTo>
                  <a:pt x="3162165" y="6856412"/>
                  <a:pt x="3162165" y="6856412"/>
                  <a:pt x="36984" y="6856412"/>
                </a:cubicBezTo>
                <a:lnTo>
                  <a:pt x="38690" y="6854822"/>
                </a:lnTo>
                <a:lnTo>
                  <a:pt x="3162163" y="6854822"/>
                </a:lnTo>
                <a:lnTo>
                  <a:pt x="3162163" y="5992811"/>
                </a:lnTo>
                <a:lnTo>
                  <a:pt x="792835" y="5992811"/>
                </a:lnTo>
                <a:lnTo>
                  <a:pt x="808374" y="5970704"/>
                </a:lnTo>
                <a:cubicBezTo>
                  <a:pt x="1288444" y="5248503"/>
                  <a:pt x="1568138" y="4378947"/>
                  <a:pt x="1568138" y="3444821"/>
                </a:cubicBezTo>
                <a:cubicBezTo>
                  <a:pt x="1568138" y="2067631"/>
                  <a:pt x="961594" y="834437"/>
                  <a:pt x="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square">
            <a:noAutofit/>
          </a:bodyPr>
          <a:lstStyle/>
          <a:p>
            <a:pPr eaLnBrk="1" fontAlgn="auto" hangingPunct="1">
              <a:spcBef>
                <a:spcPts val="0"/>
              </a:spcBef>
              <a:spcAft>
                <a:spcPts val="0"/>
              </a:spcAft>
              <a:defRPr/>
            </a:pPr>
            <a:endParaRPr lang="en-US">
              <a:latin typeface="+mn-lt"/>
            </a:endParaRPr>
          </a:p>
        </p:txBody>
      </p:sp>
      <p:sp>
        <p:nvSpPr>
          <p:cNvPr id="9" name="TextBox 8">
            <a:extLst>
              <a:ext uri="{FF2B5EF4-FFF2-40B4-BE49-F238E27FC236}">
                <a16:creationId xmlns:a16="http://schemas.microsoft.com/office/drawing/2014/main" id="{9F55554F-E5F1-4F23-8E54-636175CE900E}"/>
              </a:ext>
            </a:extLst>
          </p:cNvPr>
          <p:cNvSpPr txBox="1"/>
          <p:nvPr/>
        </p:nvSpPr>
        <p:spPr bwMode="gray">
          <a:xfrm>
            <a:off x="4341845" y="1890117"/>
            <a:ext cx="3508311" cy="1538883"/>
          </a:xfrm>
          <a:prstGeom prst="rect">
            <a:avLst/>
          </a:prstGeom>
          <a:noFill/>
        </p:spPr>
        <p:txBody>
          <a:bodyPr vert="horz" wrap="square" lIns="0" tIns="0" rIns="0" bIns="0" rtlCol="0">
            <a:spAutoFit/>
          </a:bodyPr>
          <a:lstStyle/>
          <a:p>
            <a:pPr algn="ctr">
              <a:spcBef>
                <a:spcPts val="600"/>
              </a:spcBef>
            </a:pPr>
            <a:r>
              <a:rPr lang="en-US" sz="10000" b="1" dirty="0">
                <a:solidFill>
                  <a:schemeClr val="accent6"/>
                </a:solidFill>
              </a:rPr>
              <a:t>Q&amp;A</a:t>
            </a:r>
          </a:p>
        </p:txBody>
      </p:sp>
      <p:cxnSp>
        <p:nvCxnSpPr>
          <p:cNvPr id="11" name="Straight Connector 10">
            <a:extLst>
              <a:ext uri="{FF2B5EF4-FFF2-40B4-BE49-F238E27FC236}">
                <a16:creationId xmlns:a16="http://schemas.microsoft.com/office/drawing/2014/main" id="{FACF17F8-4F7A-48A1-B25F-FA95B4FF796E}"/>
              </a:ext>
            </a:extLst>
          </p:cNvPr>
          <p:cNvCxnSpPr/>
          <p:nvPr/>
        </p:nvCxnSpPr>
        <p:spPr bwMode="gray">
          <a:xfrm>
            <a:off x="4639289" y="3565849"/>
            <a:ext cx="2913422" cy="0"/>
          </a:xfrm>
          <a:prstGeom prst="line">
            <a:avLst/>
          </a:prstGeom>
          <a:ln w="19050" cap="rnd">
            <a:solidFill>
              <a:schemeClr val="tx2"/>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EB2711-51C9-4F95-AA86-AEA89C151C43}"/>
              </a:ext>
            </a:extLst>
          </p:cNvPr>
          <p:cNvSpPr txBox="1"/>
          <p:nvPr/>
        </p:nvSpPr>
        <p:spPr bwMode="gray">
          <a:xfrm>
            <a:off x="3993502" y="4203079"/>
            <a:ext cx="4204996" cy="215444"/>
          </a:xfrm>
          <a:prstGeom prst="rect">
            <a:avLst/>
          </a:prstGeom>
          <a:noFill/>
        </p:spPr>
        <p:txBody>
          <a:bodyPr vert="horz" wrap="square" lIns="0" tIns="0" rIns="0" bIns="0" rtlCol="0">
            <a:spAutoFit/>
          </a:bodyPr>
          <a:lstStyle/>
          <a:p>
            <a:pPr algn="ctr">
              <a:spcBef>
                <a:spcPts val="600"/>
              </a:spcBef>
            </a:pPr>
            <a:r>
              <a:rPr lang="en-US" sz="1400" dirty="0"/>
              <a:t>Duration of segment</a:t>
            </a:r>
          </a:p>
        </p:txBody>
      </p:sp>
    </p:spTree>
    <p:extLst>
      <p:ext uri="{BB962C8B-B14F-4D97-AF65-F5344CB8AC3E}">
        <p14:creationId xmlns:p14="http://schemas.microsoft.com/office/powerpoint/2010/main" val="348446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219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FED385-75FF-4FC8-8DDB-C96243601FE6}"/>
              </a:ext>
            </a:extLst>
          </p:cNvPr>
          <p:cNvSpPr>
            <a:spLocks noGrp="1"/>
          </p:cNvSpPr>
          <p:nvPr>
            <p:ph type="body" sz="quarter" idx="19"/>
          </p:nvPr>
        </p:nvSpPr>
        <p:spPr>
          <a:xfrm>
            <a:off x="495299" y="2228850"/>
            <a:ext cx="7429501" cy="3333750"/>
          </a:xfrm>
        </p:spPr>
        <p:txBody>
          <a:bodyPr>
            <a:normAutofit/>
          </a:bodyPr>
          <a:lstStyle/>
          <a:p>
            <a:pPr algn="ctr">
              <a:lnSpc>
                <a:spcPct val="90000"/>
              </a:lnSpc>
            </a:pPr>
            <a:endParaRPr lang="en-US" sz="2800" i="1" dirty="0"/>
          </a:p>
          <a:p>
            <a:pPr algn="ctr">
              <a:lnSpc>
                <a:spcPct val="90000"/>
              </a:lnSpc>
            </a:pPr>
            <a:r>
              <a:rPr lang="en-US" sz="2800" i="1" dirty="0"/>
              <a:t>It’s the job of every employee in the company to </a:t>
            </a:r>
            <a:r>
              <a:rPr lang="en-US" sz="2800" b="1" i="1" dirty="0"/>
              <a:t>call out silo behavior</a:t>
            </a:r>
            <a:r>
              <a:rPr lang="en-US" sz="2800" i="1" dirty="0"/>
              <a:t>, where people are prioritizing their local interests above and beyond the benefit, or the opportunity for the whole company, and of course, for our customer.</a:t>
            </a:r>
          </a:p>
          <a:p>
            <a:pPr algn="ctr">
              <a:lnSpc>
                <a:spcPct val="90000"/>
              </a:lnSpc>
            </a:pPr>
            <a:endParaRPr lang="en-US" sz="2800" dirty="0"/>
          </a:p>
        </p:txBody>
      </p:sp>
      <p:pic>
        <p:nvPicPr>
          <p:cNvPr id="6" name="Picture 2" descr="Sir Andrew Witty">
            <a:extLst>
              <a:ext uri="{FF2B5EF4-FFF2-40B4-BE49-F238E27FC236}">
                <a16:creationId xmlns:a16="http://schemas.microsoft.com/office/drawing/2014/main" id="{CB9F644B-1A59-4956-BAAB-72C88CC25F89}"/>
              </a:ext>
            </a:extLst>
          </p:cNvPr>
          <p:cNvPicPr>
            <a:picLocks noGrp="1" noChangeAspect="1" noChangeArrowheads="1"/>
          </p:cNvPicPr>
          <p:nvPr>
            <p:ph type="pic" sz="quarter" idx="4294967295"/>
          </p:nvPr>
        </p:nvPicPr>
        <p:blipFill rotWithShape="1">
          <a:blip r:embed="rId2" cstate="screen">
            <a:extLst>
              <a:ext uri="{28A0092B-C50C-407E-A947-70E740481C1C}">
                <a14:useLocalDpi xmlns:a14="http://schemas.microsoft.com/office/drawing/2010/main"/>
              </a:ext>
            </a:extLst>
          </a:blip>
          <a:srcRect b="-1"/>
          <a:stretch/>
        </p:blipFill>
        <p:spPr bwMode="auto">
          <a:xfrm>
            <a:off x="8012113" y="1862138"/>
            <a:ext cx="3795712" cy="4041775"/>
          </a:xfrm>
          <a:prstGeom prst="rect">
            <a:avLst/>
          </a:prstGeom>
          <a:solidFill>
            <a:srgbClr val="FFFFFF"/>
          </a:solidFill>
        </p:spPr>
      </p:pic>
      <p:sp>
        <p:nvSpPr>
          <p:cNvPr id="13" name="Title 5">
            <a:extLst>
              <a:ext uri="{FF2B5EF4-FFF2-40B4-BE49-F238E27FC236}">
                <a16:creationId xmlns:a16="http://schemas.microsoft.com/office/drawing/2014/main" id="{D3EF8FAD-FE2B-8EC7-B95B-891BE9AA476D}"/>
              </a:ext>
            </a:extLst>
          </p:cNvPr>
          <p:cNvSpPr>
            <a:spLocks noGrp="1"/>
          </p:cNvSpPr>
          <p:nvPr>
            <p:ph type="title"/>
          </p:nvPr>
        </p:nvSpPr>
        <p:spPr>
          <a:xfrm>
            <a:off x="457199" y="555639"/>
            <a:ext cx="9601200" cy="609398"/>
          </a:xfrm>
        </p:spPr>
        <p:txBody>
          <a:bodyPr/>
          <a:lstStyle/>
          <a:p>
            <a:r>
              <a:rPr lang="en-US" dirty="0"/>
              <a:t>Andrew Witty on Silo Behavior</a:t>
            </a:r>
            <a:br>
              <a:rPr lang="en-US" dirty="0"/>
            </a:br>
            <a:endParaRPr lang="en-US" dirty="0"/>
          </a:p>
        </p:txBody>
      </p:sp>
      <p:sp>
        <p:nvSpPr>
          <p:cNvPr id="3" name="Text Placeholder 2">
            <a:extLst>
              <a:ext uri="{FF2B5EF4-FFF2-40B4-BE49-F238E27FC236}">
                <a16:creationId xmlns:a16="http://schemas.microsoft.com/office/drawing/2014/main" id="{0C781BC8-B833-4C24-AD9A-3EDAF8BEE7A7}"/>
              </a:ext>
            </a:extLst>
          </p:cNvPr>
          <p:cNvSpPr>
            <a:spLocks noGrp="1"/>
          </p:cNvSpPr>
          <p:nvPr>
            <p:ph type="body" sz="quarter" idx="13"/>
          </p:nvPr>
        </p:nvSpPr>
        <p:spPr>
          <a:xfrm>
            <a:off x="457199" y="1030385"/>
            <a:ext cx="9601200" cy="269304"/>
          </a:xfrm>
        </p:spPr>
        <p:txBody>
          <a:bodyPr wrap="square">
            <a:normAutofit fontScale="85000" lnSpcReduction="20000"/>
          </a:bodyPr>
          <a:lstStyle/>
          <a:p>
            <a:pPr>
              <a:spcAft>
                <a:spcPts val="600"/>
              </a:spcAft>
            </a:pPr>
            <a:r>
              <a:rPr lang="en-US" dirty="0"/>
              <a:t>Fireside Chat on Feb. 22</a:t>
            </a:r>
            <a:r>
              <a:rPr lang="en-US" baseline="30000" dirty="0"/>
              <a:t>nd</a:t>
            </a:r>
            <a:r>
              <a:rPr lang="en-US" dirty="0"/>
              <a:t>, 2022</a:t>
            </a:r>
          </a:p>
          <a:p>
            <a:pPr>
              <a:spcAft>
                <a:spcPts val="600"/>
              </a:spcAft>
            </a:pPr>
            <a:endParaRPr lang="en-US" dirty="0"/>
          </a:p>
        </p:txBody>
      </p:sp>
    </p:spTree>
    <p:extLst>
      <p:ext uri="{BB962C8B-B14F-4D97-AF65-F5344CB8AC3E}">
        <p14:creationId xmlns:p14="http://schemas.microsoft.com/office/powerpoint/2010/main" val="2748195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81C51EC-7857-475D-90E8-2A69F37CC66E}"/>
              </a:ext>
            </a:extLst>
          </p:cNvPr>
          <p:cNvSpPr txBox="1">
            <a:spLocks/>
          </p:cNvSpPr>
          <p:nvPr/>
        </p:nvSpPr>
        <p:spPr>
          <a:xfrm>
            <a:off x="514347" y="3067890"/>
            <a:ext cx="7178221" cy="484632"/>
          </a:xfrm>
          <a:prstGeom prst="rect">
            <a:avLst/>
          </a:prstGeom>
        </p:spPr>
        <p:txBody>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Dan.McCreary@gmail.com</a:t>
            </a:r>
          </a:p>
        </p:txBody>
      </p:sp>
      <p:sp>
        <p:nvSpPr>
          <p:cNvPr id="8" name="TextBox 7">
            <a:extLst>
              <a:ext uri="{FF2B5EF4-FFF2-40B4-BE49-F238E27FC236}">
                <a16:creationId xmlns:a16="http://schemas.microsoft.com/office/drawing/2014/main" id="{F005A5F6-D212-4D9B-BE58-2092B29E5574}"/>
              </a:ext>
            </a:extLst>
          </p:cNvPr>
          <p:cNvSpPr txBox="1"/>
          <p:nvPr/>
        </p:nvSpPr>
        <p:spPr>
          <a:xfrm>
            <a:off x="2233067" y="3670907"/>
            <a:ext cx="497119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https://www.linkedin.com/in/danmccreary</a:t>
            </a:r>
          </a:p>
        </p:txBody>
      </p:sp>
      <p:pic>
        <p:nvPicPr>
          <p:cNvPr id="12" name="Picture 11">
            <a:extLst>
              <a:ext uri="{FF2B5EF4-FFF2-40B4-BE49-F238E27FC236}">
                <a16:creationId xmlns:a16="http://schemas.microsoft.com/office/drawing/2014/main" id="{BE09FA45-BCD2-4883-A6F7-583A3AF6E9E5}"/>
              </a:ext>
            </a:extLst>
          </p:cNvPr>
          <p:cNvPicPr>
            <a:picLocks noChangeAspect="1"/>
          </p:cNvPicPr>
          <p:nvPr/>
        </p:nvPicPr>
        <p:blipFill>
          <a:blip r:embed="rId2"/>
          <a:stretch>
            <a:fillRect/>
          </a:stretch>
        </p:blipFill>
        <p:spPr>
          <a:xfrm>
            <a:off x="778568" y="3611080"/>
            <a:ext cx="1333774" cy="374656"/>
          </a:xfrm>
          <a:prstGeom prst="rect">
            <a:avLst/>
          </a:prstGeom>
        </p:spPr>
      </p:pic>
      <p:pic>
        <p:nvPicPr>
          <p:cNvPr id="13" name="Picture 12">
            <a:extLst>
              <a:ext uri="{FF2B5EF4-FFF2-40B4-BE49-F238E27FC236}">
                <a16:creationId xmlns:a16="http://schemas.microsoft.com/office/drawing/2014/main" id="{EE86AC03-BC27-4012-A8B0-AE504C5CA8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0707" y="3429000"/>
            <a:ext cx="669721" cy="688324"/>
          </a:xfrm>
          <a:prstGeom prst="rect">
            <a:avLst/>
          </a:prstGeom>
        </p:spPr>
      </p:pic>
      <p:sp>
        <p:nvSpPr>
          <p:cNvPr id="14" name="TextBox 13">
            <a:extLst>
              <a:ext uri="{FF2B5EF4-FFF2-40B4-BE49-F238E27FC236}">
                <a16:creationId xmlns:a16="http://schemas.microsoft.com/office/drawing/2014/main" id="{7EF26F94-CFC4-4267-9C73-48575DA1D7EC}"/>
              </a:ext>
            </a:extLst>
          </p:cNvPr>
          <p:cNvSpPr txBox="1"/>
          <p:nvPr/>
        </p:nvSpPr>
        <p:spPr>
          <a:xfrm>
            <a:off x="7204262" y="3567275"/>
            <a:ext cx="30371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https://</a:t>
            </a:r>
            <a:r>
              <a:rPr kumimoji="0" lang="en-US" sz="1600" b="0" i="0" u="none" strike="noStrike" kern="1200" cap="none" spc="0" normalizeH="0" baseline="0" noProof="0" err="1">
                <a:ln>
                  <a:noFill/>
                </a:ln>
                <a:solidFill>
                  <a:prstClr val="black"/>
                </a:solidFill>
                <a:effectLst/>
                <a:uLnTx/>
                <a:uFillTx/>
                <a:ea typeface="+mn-ea"/>
                <a:cs typeface="+mn-cs"/>
              </a:rPr>
              <a:t>dmccreary.medium.com</a:t>
            </a:r>
            <a:r>
              <a:rPr kumimoji="0" lang="en-US" sz="1600" b="0" i="0" u="none" strike="noStrike" kern="1200" cap="none" spc="0" normalizeH="0" baseline="0" noProof="0">
                <a:ln>
                  <a:noFill/>
                </a:ln>
                <a:solidFill>
                  <a:prstClr val="black"/>
                </a:solidFill>
                <a:effectLst/>
                <a:uLnTx/>
                <a:uFillTx/>
                <a:ea typeface="+mn-ea"/>
                <a:cs typeface="+mn-cs"/>
              </a:rPr>
              <a:t>/</a:t>
            </a:r>
          </a:p>
        </p:txBody>
      </p:sp>
      <p:pic>
        <p:nvPicPr>
          <p:cNvPr id="15" name="Picture 14">
            <a:extLst>
              <a:ext uri="{FF2B5EF4-FFF2-40B4-BE49-F238E27FC236}">
                <a16:creationId xmlns:a16="http://schemas.microsoft.com/office/drawing/2014/main" id="{8E5CBFAE-64D1-4E93-84C3-1FF90B09DBED}"/>
              </a:ext>
            </a:extLst>
          </p:cNvPr>
          <p:cNvPicPr>
            <a:picLocks noChangeAspect="1"/>
          </p:cNvPicPr>
          <p:nvPr/>
        </p:nvPicPr>
        <p:blipFill>
          <a:blip r:embed="rId4"/>
          <a:stretch>
            <a:fillRect/>
          </a:stretch>
        </p:blipFill>
        <p:spPr>
          <a:xfrm>
            <a:off x="778568" y="4244487"/>
            <a:ext cx="549346" cy="607172"/>
          </a:xfrm>
          <a:prstGeom prst="rect">
            <a:avLst/>
          </a:prstGeom>
        </p:spPr>
      </p:pic>
      <p:sp>
        <p:nvSpPr>
          <p:cNvPr id="16" name="TextBox 15">
            <a:extLst>
              <a:ext uri="{FF2B5EF4-FFF2-40B4-BE49-F238E27FC236}">
                <a16:creationId xmlns:a16="http://schemas.microsoft.com/office/drawing/2014/main" id="{13C91157-29E0-4E35-8A65-BE9F6C8623BA}"/>
              </a:ext>
            </a:extLst>
          </p:cNvPr>
          <p:cNvSpPr txBox="1"/>
          <p:nvPr/>
        </p:nvSpPr>
        <p:spPr>
          <a:xfrm>
            <a:off x="1409385" y="4372121"/>
            <a:ext cx="13516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ea typeface="+mn-ea"/>
                <a:cs typeface="+mn-cs"/>
              </a:rPr>
              <a:t>@</a:t>
            </a:r>
            <a:r>
              <a:rPr kumimoji="0" lang="en-US" sz="1600" b="0" i="0" u="none" strike="noStrike" kern="1200" cap="none" spc="0" normalizeH="0" baseline="0" noProof="0" dirty="0" err="1">
                <a:ln>
                  <a:noFill/>
                </a:ln>
                <a:solidFill>
                  <a:prstClr val="black"/>
                </a:solidFill>
                <a:effectLst/>
                <a:uLnTx/>
                <a:uFillTx/>
                <a:ea typeface="+mn-ea"/>
                <a:cs typeface="+mn-cs"/>
              </a:rPr>
              <a:t>dmccreary</a:t>
            </a:r>
            <a:endParaRPr kumimoji="0" lang="en-US" sz="16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289992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64FE-8351-4E85-6F9F-FDC9FD9D8245}"/>
              </a:ext>
            </a:extLst>
          </p:cNvPr>
          <p:cNvSpPr>
            <a:spLocks noGrp="1"/>
          </p:cNvSpPr>
          <p:nvPr>
            <p:ph type="title"/>
          </p:nvPr>
        </p:nvSpPr>
        <p:spPr/>
        <p:txBody>
          <a:bodyPr/>
          <a:lstStyle/>
          <a:p>
            <a:r>
              <a:rPr lang="en-US" dirty="0"/>
              <a:t>Siloed Behavior</a:t>
            </a:r>
          </a:p>
        </p:txBody>
      </p:sp>
      <p:sp>
        <p:nvSpPr>
          <p:cNvPr id="5" name="Slide Number Placeholder 4">
            <a:extLst>
              <a:ext uri="{FF2B5EF4-FFF2-40B4-BE49-F238E27FC236}">
                <a16:creationId xmlns:a16="http://schemas.microsoft.com/office/drawing/2014/main" id="{563170F1-78EC-281F-EF87-15F3BCA65DC0}"/>
              </a:ext>
            </a:extLst>
          </p:cNvPr>
          <p:cNvSpPr>
            <a:spLocks noGrp="1"/>
          </p:cNvSpPr>
          <p:nvPr>
            <p:ph type="sldNum" sz="quarter" idx="12"/>
          </p:nvPr>
        </p:nvSpPr>
        <p:spPr bwMode="gray">
          <a:xfrm>
            <a:off x="11264900" y="6486982"/>
            <a:ext cx="542472" cy="365125"/>
          </a:xfrm>
          <a:prstGeom prst="rect">
            <a:avLst/>
          </a:prstGeom>
        </p:spPr>
        <p:txBody>
          <a:bodyPr vert="horz" lIns="0" tIns="0" rIns="0" bIns="0" rtlCol="0" anchor="ctr"/>
          <a:lstStyle>
            <a:defPPr>
              <a:defRPr lang="en-US"/>
            </a:defPPr>
            <a:lvl1pPr marL="0" algn="r" defTabSz="914400" rtl="0" eaLnBrk="1" latinLnBrk="0" hangingPunct="1">
              <a:defRPr sz="12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D4719E-5DE4-6041-9E17-CE2CE2FACFB3}" type="slidenum">
              <a:rPr lang="en-US" smtClean="0"/>
              <a:pPr/>
              <a:t>7</a:t>
            </a:fld>
            <a:endParaRPr lang="en-US"/>
          </a:p>
        </p:txBody>
      </p:sp>
      <p:sp>
        <p:nvSpPr>
          <p:cNvPr id="6" name="Rounded Rectangle 5">
            <a:extLst>
              <a:ext uri="{FF2B5EF4-FFF2-40B4-BE49-F238E27FC236}">
                <a16:creationId xmlns:a16="http://schemas.microsoft.com/office/drawing/2014/main" id="{4C893980-F9DC-E00E-B1C9-B02377EBE925}"/>
              </a:ext>
            </a:extLst>
          </p:cNvPr>
          <p:cNvSpPr/>
          <p:nvPr/>
        </p:nvSpPr>
        <p:spPr>
          <a:xfrm>
            <a:off x="4981902" y="1327495"/>
            <a:ext cx="1671145" cy="609600"/>
          </a:xfrm>
          <a:prstGeom prst="roundRect">
            <a:avLst/>
          </a:prstGeom>
          <a:solidFill>
            <a:srgbClr val="0070C0"/>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Organization</a:t>
            </a:r>
          </a:p>
        </p:txBody>
      </p:sp>
      <p:sp>
        <p:nvSpPr>
          <p:cNvPr id="7" name="Rounded Rectangle 6">
            <a:extLst>
              <a:ext uri="{FF2B5EF4-FFF2-40B4-BE49-F238E27FC236}">
                <a16:creationId xmlns:a16="http://schemas.microsoft.com/office/drawing/2014/main" id="{54905A2A-8A58-D9C8-E143-6877AC9E4443}"/>
              </a:ext>
            </a:extLst>
          </p:cNvPr>
          <p:cNvSpPr/>
          <p:nvPr/>
        </p:nvSpPr>
        <p:spPr>
          <a:xfrm>
            <a:off x="3978163" y="2238752"/>
            <a:ext cx="1671145" cy="609600"/>
          </a:xfrm>
          <a:prstGeom prst="roundRect">
            <a:avLst/>
          </a:prstGeom>
          <a:solidFill>
            <a:srgbClr val="92D050"/>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Business Unit</a:t>
            </a:r>
          </a:p>
        </p:txBody>
      </p:sp>
      <p:sp>
        <p:nvSpPr>
          <p:cNvPr id="8" name="Rounded Rectangle 7">
            <a:extLst>
              <a:ext uri="{FF2B5EF4-FFF2-40B4-BE49-F238E27FC236}">
                <a16:creationId xmlns:a16="http://schemas.microsoft.com/office/drawing/2014/main" id="{C2B2BFC6-6736-81FC-16D8-4B53F1A0DB81}"/>
              </a:ext>
            </a:extLst>
          </p:cNvPr>
          <p:cNvSpPr/>
          <p:nvPr/>
        </p:nvSpPr>
        <p:spPr>
          <a:xfrm>
            <a:off x="2994310" y="3228395"/>
            <a:ext cx="1671145" cy="609600"/>
          </a:xfrm>
          <a:prstGeom prst="roundRect">
            <a:avLst/>
          </a:prstGeom>
          <a:solidFill>
            <a:srgbClr val="FFFF00"/>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lumMod val="50000"/>
                  </a:schemeClr>
                </a:solidFill>
              </a:rPr>
              <a:t>Division</a:t>
            </a:r>
          </a:p>
        </p:txBody>
      </p:sp>
      <p:sp>
        <p:nvSpPr>
          <p:cNvPr id="9" name="Rounded Rectangle 8">
            <a:extLst>
              <a:ext uri="{FF2B5EF4-FFF2-40B4-BE49-F238E27FC236}">
                <a16:creationId xmlns:a16="http://schemas.microsoft.com/office/drawing/2014/main" id="{6AA976B2-C778-100E-DE8A-5AC851D9039C}"/>
              </a:ext>
            </a:extLst>
          </p:cNvPr>
          <p:cNvSpPr/>
          <p:nvPr/>
        </p:nvSpPr>
        <p:spPr>
          <a:xfrm>
            <a:off x="2044259" y="4215675"/>
            <a:ext cx="1671145" cy="609600"/>
          </a:xfrm>
          <a:prstGeom prst="roundRect">
            <a:avLst/>
          </a:prstGeom>
          <a:solidFill>
            <a:srgbClr val="FFC000"/>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2">
                    <a:lumMod val="10000"/>
                  </a:schemeClr>
                </a:solidFill>
              </a:rPr>
              <a:t>Department</a:t>
            </a:r>
          </a:p>
        </p:txBody>
      </p:sp>
      <p:sp>
        <p:nvSpPr>
          <p:cNvPr id="10" name="Rounded Rectangle 9">
            <a:extLst>
              <a:ext uri="{FF2B5EF4-FFF2-40B4-BE49-F238E27FC236}">
                <a16:creationId xmlns:a16="http://schemas.microsoft.com/office/drawing/2014/main" id="{779B44F2-D800-FF8F-89C0-3370DFA910CE}"/>
              </a:ext>
            </a:extLst>
          </p:cNvPr>
          <p:cNvSpPr/>
          <p:nvPr/>
        </p:nvSpPr>
        <p:spPr>
          <a:xfrm>
            <a:off x="1208686" y="5232246"/>
            <a:ext cx="1671145" cy="609600"/>
          </a:xfrm>
          <a:prstGeom prst="roundRect">
            <a:avLst/>
          </a:prstGeom>
          <a:solidFill>
            <a:srgbClr val="D13F44"/>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Team</a:t>
            </a:r>
          </a:p>
        </p:txBody>
      </p:sp>
      <p:cxnSp>
        <p:nvCxnSpPr>
          <p:cNvPr id="12" name="Straight Connector 11">
            <a:extLst>
              <a:ext uri="{FF2B5EF4-FFF2-40B4-BE49-F238E27FC236}">
                <a16:creationId xmlns:a16="http://schemas.microsoft.com/office/drawing/2014/main" id="{7D9E9EB3-9F6A-524C-7F36-D4EEE0A04F93}"/>
              </a:ext>
            </a:extLst>
          </p:cNvPr>
          <p:cNvCxnSpPr>
            <a:stCxn id="6" idx="2"/>
            <a:endCxn id="7" idx="0"/>
          </p:cNvCxnSpPr>
          <p:nvPr/>
        </p:nvCxnSpPr>
        <p:spPr>
          <a:xfrm flipH="1">
            <a:off x="4813736" y="1937095"/>
            <a:ext cx="1003739" cy="301657"/>
          </a:xfrm>
          <a:prstGeom prst="line">
            <a:avLst/>
          </a:prstGeom>
          <a:ln w="50800" cap="rnd">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1F00E3-43F5-52FB-B56A-8E2500693D46}"/>
              </a:ext>
            </a:extLst>
          </p:cNvPr>
          <p:cNvCxnSpPr>
            <a:cxnSpLocks/>
            <a:stCxn id="7" idx="2"/>
            <a:endCxn id="8" idx="0"/>
          </p:cNvCxnSpPr>
          <p:nvPr/>
        </p:nvCxnSpPr>
        <p:spPr>
          <a:xfrm flipH="1">
            <a:off x="3829883" y="2848352"/>
            <a:ext cx="983853" cy="380043"/>
          </a:xfrm>
          <a:prstGeom prst="line">
            <a:avLst/>
          </a:prstGeom>
          <a:ln w="50800" cap="rnd">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977DED-3F18-79C1-2C58-82A3D3A57C8E}"/>
              </a:ext>
            </a:extLst>
          </p:cNvPr>
          <p:cNvCxnSpPr>
            <a:cxnSpLocks/>
            <a:stCxn id="8" idx="2"/>
            <a:endCxn id="9" idx="0"/>
          </p:cNvCxnSpPr>
          <p:nvPr/>
        </p:nvCxnSpPr>
        <p:spPr>
          <a:xfrm flipH="1">
            <a:off x="2879832" y="3837995"/>
            <a:ext cx="950051" cy="377680"/>
          </a:xfrm>
          <a:prstGeom prst="line">
            <a:avLst/>
          </a:prstGeom>
          <a:ln w="50800" cap="rnd">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1F56FA-DD19-9E8C-657A-F4071722154E}"/>
              </a:ext>
            </a:extLst>
          </p:cNvPr>
          <p:cNvCxnSpPr>
            <a:cxnSpLocks/>
            <a:stCxn id="9" idx="2"/>
            <a:endCxn id="10" idx="0"/>
          </p:cNvCxnSpPr>
          <p:nvPr/>
        </p:nvCxnSpPr>
        <p:spPr>
          <a:xfrm flipH="1">
            <a:off x="2044259" y="4825275"/>
            <a:ext cx="835573" cy="406971"/>
          </a:xfrm>
          <a:prstGeom prst="line">
            <a:avLst/>
          </a:prstGeom>
          <a:ln w="50800" cap="rnd">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D22AE8-A6FB-7632-715E-12B7C22B23C9}"/>
              </a:ext>
            </a:extLst>
          </p:cNvPr>
          <p:cNvSpPr txBox="1"/>
          <p:nvPr/>
        </p:nvSpPr>
        <p:spPr>
          <a:xfrm>
            <a:off x="6225866" y="3228395"/>
            <a:ext cx="5127934" cy="1938992"/>
          </a:xfrm>
          <a:prstGeom prst="rect">
            <a:avLst/>
          </a:prstGeom>
          <a:noFill/>
        </p:spPr>
        <p:txBody>
          <a:bodyPr wrap="square" rtlCol="0">
            <a:spAutoFit/>
          </a:bodyPr>
          <a:lstStyle/>
          <a:p>
            <a:r>
              <a:rPr lang="en-US" sz="2000" dirty="0"/>
              <a:t>A focus on optimization at any of the levels below the organization level, putting a lower focus on how these decisions impact our members user experience.  </a:t>
            </a:r>
          </a:p>
          <a:p>
            <a:endParaRPr lang="en-US" sz="2000" dirty="0"/>
          </a:p>
          <a:p>
            <a:pPr algn="ctr"/>
            <a:r>
              <a:rPr lang="en-US" sz="2000" b="1" dirty="0">
                <a:solidFill>
                  <a:srgbClr val="E87722"/>
                </a:solidFill>
              </a:rPr>
              <a:t>Suboptimzation</a:t>
            </a:r>
          </a:p>
        </p:txBody>
      </p:sp>
    </p:spTree>
    <p:extLst>
      <p:ext uri="{BB962C8B-B14F-4D97-AF65-F5344CB8AC3E}">
        <p14:creationId xmlns:p14="http://schemas.microsoft.com/office/powerpoint/2010/main" val="245538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610A-2BE0-4D0C-B8FB-2C1C5C683D96}"/>
              </a:ext>
            </a:extLst>
          </p:cNvPr>
          <p:cNvSpPr>
            <a:spLocks noGrp="1"/>
          </p:cNvSpPr>
          <p:nvPr>
            <p:ph type="title"/>
          </p:nvPr>
        </p:nvSpPr>
        <p:spPr>
          <a:xfrm>
            <a:off x="838200" y="365125"/>
            <a:ext cx="10515600" cy="304699"/>
          </a:xfrm>
        </p:spPr>
        <p:txBody>
          <a:bodyPr/>
          <a:lstStyle/>
          <a:p>
            <a:r>
              <a:rPr lang="en-US" dirty="0">
                <a:latin typeface="Arial" panose="020B0604020202020204" pitchFamily="34" charset="0"/>
                <a:cs typeface="Arial" panose="020B0604020202020204" pitchFamily="34" charset="0"/>
              </a:rPr>
              <a:t>One Company – Many Siloed Computer Systems</a:t>
            </a:r>
          </a:p>
        </p:txBody>
      </p:sp>
      <p:grpSp>
        <p:nvGrpSpPr>
          <p:cNvPr id="8" name="Group 7">
            <a:extLst>
              <a:ext uri="{FF2B5EF4-FFF2-40B4-BE49-F238E27FC236}">
                <a16:creationId xmlns:a16="http://schemas.microsoft.com/office/drawing/2014/main" id="{80ACD5A9-6C70-6099-0543-5A9DD9EA16C9}"/>
              </a:ext>
            </a:extLst>
          </p:cNvPr>
          <p:cNvGrpSpPr/>
          <p:nvPr/>
        </p:nvGrpSpPr>
        <p:grpSpPr>
          <a:xfrm>
            <a:off x="3805635" y="1791729"/>
            <a:ext cx="1097711" cy="1682978"/>
            <a:chOff x="838198" y="2130865"/>
            <a:chExt cx="631826" cy="874399"/>
          </a:xfrm>
        </p:grpSpPr>
        <p:sp>
          <p:nvSpPr>
            <p:cNvPr id="49" name="Can 48">
              <a:extLst>
                <a:ext uri="{FF2B5EF4-FFF2-40B4-BE49-F238E27FC236}">
                  <a16:creationId xmlns:a16="http://schemas.microsoft.com/office/drawing/2014/main" id="{DF17D193-1B9E-0B67-0585-F36641D8C1E3}"/>
                </a:ext>
              </a:extLst>
            </p:cNvPr>
            <p:cNvSpPr/>
            <p:nvPr/>
          </p:nvSpPr>
          <p:spPr>
            <a:xfrm>
              <a:off x="838199" y="2130865"/>
              <a:ext cx="631825" cy="720482"/>
            </a:xfrm>
            <a:prstGeom prst="can">
              <a:avLst>
                <a:gd name="adj" fmla="val 18707"/>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50" name="Freeform 49">
              <a:extLst>
                <a:ext uri="{FF2B5EF4-FFF2-40B4-BE49-F238E27FC236}">
                  <a16:creationId xmlns:a16="http://schemas.microsoft.com/office/drawing/2014/main" id="{4B25C16E-D87F-EED7-2386-C02A0A2316BC}"/>
                </a:ext>
              </a:extLst>
            </p:cNvPr>
            <p:cNvSpPr/>
            <p:nvPr/>
          </p:nvSpPr>
          <p:spPr>
            <a:xfrm>
              <a:off x="838198" y="2371725"/>
              <a:ext cx="631825" cy="81595"/>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1" name="Freeform 50">
              <a:extLst>
                <a:ext uri="{FF2B5EF4-FFF2-40B4-BE49-F238E27FC236}">
                  <a16:creationId xmlns:a16="http://schemas.microsoft.com/office/drawing/2014/main" id="{660476F5-2A36-62CF-0060-2B5C42C0CB9B}"/>
                </a:ext>
              </a:extLst>
            </p:cNvPr>
            <p:cNvSpPr/>
            <p:nvPr/>
          </p:nvSpPr>
          <p:spPr>
            <a:xfrm>
              <a:off x="838198" y="2568607"/>
              <a:ext cx="631826" cy="7929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B51D902-9D1C-88CD-0C77-512EF3F760F8}"/>
                </a:ext>
              </a:extLst>
            </p:cNvPr>
            <p:cNvSpPr txBox="1"/>
            <p:nvPr/>
          </p:nvSpPr>
          <p:spPr>
            <a:xfrm>
              <a:off x="955352" y="2861348"/>
              <a:ext cx="401544" cy="143916"/>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grpSp>
      <p:sp>
        <p:nvSpPr>
          <p:cNvPr id="46" name="Freeform 45">
            <a:extLst>
              <a:ext uri="{FF2B5EF4-FFF2-40B4-BE49-F238E27FC236}">
                <a16:creationId xmlns:a16="http://schemas.microsoft.com/office/drawing/2014/main" id="{009B39D9-84D1-3B1B-9980-56EEDDED7532}"/>
              </a:ext>
            </a:extLst>
          </p:cNvPr>
          <p:cNvSpPr/>
          <p:nvPr/>
        </p:nvSpPr>
        <p:spPr>
          <a:xfrm>
            <a:off x="5404538" y="2255318"/>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7" name="Freeform 46">
            <a:extLst>
              <a:ext uri="{FF2B5EF4-FFF2-40B4-BE49-F238E27FC236}">
                <a16:creationId xmlns:a16="http://schemas.microsoft.com/office/drawing/2014/main" id="{CDCE7A7E-08AF-5C4F-1AF4-4F9BF88D6148}"/>
              </a:ext>
            </a:extLst>
          </p:cNvPr>
          <p:cNvSpPr/>
          <p:nvPr/>
        </p:nvSpPr>
        <p:spPr>
          <a:xfrm>
            <a:off x="5404538" y="2634262"/>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446A8BB7-B7B7-0F17-2F01-7E2EE12BF676}"/>
              </a:ext>
            </a:extLst>
          </p:cNvPr>
          <p:cNvSpPr txBox="1"/>
          <p:nvPr/>
        </p:nvSpPr>
        <p:spPr>
          <a:xfrm>
            <a:off x="5608077" y="3197708"/>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44" name="TextBox 43">
            <a:extLst>
              <a:ext uri="{FF2B5EF4-FFF2-40B4-BE49-F238E27FC236}">
                <a16:creationId xmlns:a16="http://schemas.microsoft.com/office/drawing/2014/main" id="{A0357D65-5654-BAA4-819E-4C64EBA7908E}"/>
              </a:ext>
            </a:extLst>
          </p:cNvPr>
          <p:cNvSpPr txBox="1"/>
          <p:nvPr/>
        </p:nvSpPr>
        <p:spPr>
          <a:xfrm>
            <a:off x="7206980" y="3197708"/>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40" name="TextBox 39">
            <a:extLst>
              <a:ext uri="{FF2B5EF4-FFF2-40B4-BE49-F238E27FC236}">
                <a16:creationId xmlns:a16="http://schemas.microsoft.com/office/drawing/2014/main" id="{8409BA81-DF60-A8E9-30CD-0CE2A66E795D}"/>
              </a:ext>
            </a:extLst>
          </p:cNvPr>
          <p:cNvSpPr txBox="1"/>
          <p:nvPr/>
        </p:nvSpPr>
        <p:spPr>
          <a:xfrm>
            <a:off x="8805883" y="3197708"/>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33" name="Can 32">
            <a:extLst>
              <a:ext uri="{FF2B5EF4-FFF2-40B4-BE49-F238E27FC236}">
                <a16:creationId xmlns:a16="http://schemas.microsoft.com/office/drawing/2014/main" id="{9B3A901E-C7AF-B460-C46D-97161543FBF3}"/>
              </a:ext>
            </a:extLst>
          </p:cNvPr>
          <p:cNvSpPr/>
          <p:nvPr/>
        </p:nvSpPr>
        <p:spPr>
          <a:xfrm>
            <a:off x="2174792" y="3703337"/>
            <a:ext cx="1097709" cy="1386730"/>
          </a:xfrm>
          <a:prstGeom prst="can">
            <a:avLst>
              <a:gd name="adj" fmla="val 18707"/>
            </a:avLst>
          </a:prstGeom>
          <a:solidFill>
            <a:srgbClr val="007C8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4" name="Freeform 33">
            <a:extLst>
              <a:ext uri="{FF2B5EF4-FFF2-40B4-BE49-F238E27FC236}">
                <a16:creationId xmlns:a16="http://schemas.microsoft.com/office/drawing/2014/main" id="{C8E055C9-09FA-0828-0BFA-3D699B9F6BA4}"/>
              </a:ext>
            </a:extLst>
          </p:cNvPr>
          <p:cNvSpPr/>
          <p:nvPr/>
        </p:nvSpPr>
        <p:spPr>
          <a:xfrm>
            <a:off x="2174790" y="4166926"/>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5" name="Freeform 34">
            <a:extLst>
              <a:ext uri="{FF2B5EF4-FFF2-40B4-BE49-F238E27FC236}">
                <a16:creationId xmlns:a16="http://schemas.microsoft.com/office/drawing/2014/main" id="{E3080A94-BD99-B4E6-DBD8-3F58E18256F8}"/>
              </a:ext>
            </a:extLst>
          </p:cNvPr>
          <p:cNvSpPr/>
          <p:nvPr/>
        </p:nvSpPr>
        <p:spPr>
          <a:xfrm>
            <a:off x="2174790" y="4545870"/>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1F2265AE-466C-FDEA-65D8-74646F67365F}"/>
              </a:ext>
            </a:extLst>
          </p:cNvPr>
          <p:cNvSpPr txBox="1"/>
          <p:nvPr/>
        </p:nvSpPr>
        <p:spPr>
          <a:xfrm>
            <a:off x="2378329" y="5109316"/>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29" name="Can 28">
            <a:extLst>
              <a:ext uri="{FF2B5EF4-FFF2-40B4-BE49-F238E27FC236}">
                <a16:creationId xmlns:a16="http://schemas.microsoft.com/office/drawing/2014/main" id="{E69F5ED6-7514-52C7-DAB6-30E703381407}"/>
              </a:ext>
            </a:extLst>
          </p:cNvPr>
          <p:cNvSpPr/>
          <p:nvPr/>
        </p:nvSpPr>
        <p:spPr>
          <a:xfrm>
            <a:off x="3805637" y="3742694"/>
            <a:ext cx="1097709" cy="1386730"/>
          </a:xfrm>
          <a:prstGeom prst="can">
            <a:avLst>
              <a:gd name="adj" fmla="val 18707"/>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0" name="Freeform 29">
            <a:extLst>
              <a:ext uri="{FF2B5EF4-FFF2-40B4-BE49-F238E27FC236}">
                <a16:creationId xmlns:a16="http://schemas.microsoft.com/office/drawing/2014/main" id="{D2F96473-39E1-A574-26A9-71605572652B}"/>
              </a:ext>
            </a:extLst>
          </p:cNvPr>
          <p:cNvSpPr/>
          <p:nvPr/>
        </p:nvSpPr>
        <p:spPr>
          <a:xfrm>
            <a:off x="3805635" y="4206283"/>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1" name="Freeform 30">
            <a:extLst>
              <a:ext uri="{FF2B5EF4-FFF2-40B4-BE49-F238E27FC236}">
                <a16:creationId xmlns:a16="http://schemas.microsoft.com/office/drawing/2014/main" id="{9D6F933B-6EA4-208C-546F-8F1234583CF1}"/>
              </a:ext>
            </a:extLst>
          </p:cNvPr>
          <p:cNvSpPr/>
          <p:nvPr/>
        </p:nvSpPr>
        <p:spPr>
          <a:xfrm>
            <a:off x="3805635" y="4585227"/>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D7312090-BAD8-D7D4-8FB0-1B42DBB6E3DC}"/>
              </a:ext>
            </a:extLst>
          </p:cNvPr>
          <p:cNvSpPr txBox="1"/>
          <p:nvPr/>
        </p:nvSpPr>
        <p:spPr>
          <a:xfrm>
            <a:off x="4009174" y="5148673"/>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25" name="Can 24">
            <a:extLst>
              <a:ext uri="{FF2B5EF4-FFF2-40B4-BE49-F238E27FC236}">
                <a16:creationId xmlns:a16="http://schemas.microsoft.com/office/drawing/2014/main" id="{258818CD-B8E1-C357-AE58-2F1554A0A443}"/>
              </a:ext>
            </a:extLst>
          </p:cNvPr>
          <p:cNvSpPr/>
          <p:nvPr/>
        </p:nvSpPr>
        <p:spPr>
          <a:xfrm>
            <a:off x="5404540" y="3703337"/>
            <a:ext cx="1097709" cy="1386730"/>
          </a:xfrm>
          <a:prstGeom prst="can">
            <a:avLst>
              <a:gd name="adj" fmla="val 18707"/>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464A0810-32C8-757E-712F-C2FD5A0A923C}"/>
              </a:ext>
            </a:extLst>
          </p:cNvPr>
          <p:cNvSpPr/>
          <p:nvPr/>
        </p:nvSpPr>
        <p:spPr>
          <a:xfrm>
            <a:off x="5404538" y="4166926"/>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442B3915-63F9-9CC9-EE3B-4996546CC1F4}"/>
              </a:ext>
            </a:extLst>
          </p:cNvPr>
          <p:cNvSpPr/>
          <p:nvPr/>
        </p:nvSpPr>
        <p:spPr>
          <a:xfrm>
            <a:off x="5404538" y="4545870"/>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3DC59B7A-A216-ADEE-522F-4784DE507829}"/>
              </a:ext>
            </a:extLst>
          </p:cNvPr>
          <p:cNvSpPr txBox="1"/>
          <p:nvPr/>
        </p:nvSpPr>
        <p:spPr>
          <a:xfrm>
            <a:off x="5608077" y="5109316"/>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sp>
        <p:nvSpPr>
          <p:cNvPr id="21" name="Can 20">
            <a:extLst>
              <a:ext uri="{FF2B5EF4-FFF2-40B4-BE49-F238E27FC236}">
                <a16:creationId xmlns:a16="http://schemas.microsoft.com/office/drawing/2014/main" id="{80A70C2E-DD4F-8118-D806-DC0953CEAB84}"/>
              </a:ext>
            </a:extLst>
          </p:cNvPr>
          <p:cNvSpPr/>
          <p:nvPr/>
        </p:nvSpPr>
        <p:spPr>
          <a:xfrm>
            <a:off x="7043435" y="3726971"/>
            <a:ext cx="1097709" cy="1386730"/>
          </a:xfrm>
          <a:prstGeom prst="can">
            <a:avLst>
              <a:gd name="adj" fmla="val 18707"/>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2" name="Freeform 21">
            <a:extLst>
              <a:ext uri="{FF2B5EF4-FFF2-40B4-BE49-F238E27FC236}">
                <a16:creationId xmlns:a16="http://schemas.microsoft.com/office/drawing/2014/main" id="{55E5DBF5-DE41-AF00-F79D-B6421D531441}"/>
              </a:ext>
            </a:extLst>
          </p:cNvPr>
          <p:cNvSpPr/>
          <p:nvPr/>
        </p:nvSpPr>
        <p:spPr>
          <a:xfrm>
            <a:off x="7043433" y="4190560"/>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8E08C394-BE1D-1645-2DBA-77B5F44DFEB5}"/>
              </a:ext>
            </a:extLst>
          </p:cNvPr>
          <p:cNvSpPr/>
          <p:nvPr/>
        </p:nvSpPr>
        <p:spPr>
          <a:xfrm>
            <a:off x="7043433" y="4569504"/>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3C5BD74-9865-09AF-B96C-D00C0144FE85}"/>
              </a:ext>
            </a:extLst>
          </p:cNvPr>
          <p:cNvSpPr txBox="1"/>
          <p:nvPr/>
        </p:nvSpPr>
        <p:spPr>
          <a:xfrm>
            <a:off x="7246972" y="5132950"/>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grpSp>
        <p:nvGrpSpPr>
          <p:cNvPr id="58" name="Group 57">
            <a:extLst>
              <a:ext uri="{FF2B5EF4-FFF2-40B4-BE49-F238E27FC236}">
                <a16:creationId xmlns:a16="http://schemas.microsoft.com/office/drawing/2014/main" id="{C28C522A-364C-351F-EF11-045FDD71B3DF}"/>
              </a:ext>
            </a:extLst>
          </p:cNvPr>
          <p:cNvGrpSpPr/>
          <p:nvPr/>
        </p:nvGrpSpPr>
        <p:grpSpPr>
          <a:xfrm>
            <a:off x="8602344" y="3742694"/>
            <a:ext cx="1097711" cy="1386730"/>
            <a:chOff x="8602344" y="3742694"/>
            <a:chExt cx="1097711" cy="1386730"/>
          </a:xfrm>
          <a:solidFill>
            <a:schemeClr val="accent6"/>
          </a:solidFill>
        </p:grpSpPr>
        <p:sp>
          <p:nvSpPr>
            <p:cNvPr id="17" name="Can 16">
              <a:extLst>
                <a:ext uri="{FF2B5EF4-FFF2-40B4-BE49-F238E27FC236}">
                  <a16:creationId xmlns:a16="http://schemas.microsoft.com/office/drawing/2014/main" id="{1CE1906F-6D09-7B46-A874-6EB3E23B9B4B}"/>
                </a:ext>
              </a:extLst>
            </p:cNvPr>
            <p:cNvSpPr/>
            <p:nvPr/>
          </p:nvSpPr>
          <p:spPr>
            <a:xfrm>
              <a:off x="8602346" y="3742694"/>
              <a:ext cx="1097709" cy="1386730"/>
            </a:xfrm>
            <a:prstGeom prst="can">
              <a:avLst>
                <a:gd name="adj" fmla="val 18707"/>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F3698771-7EEE-7F8F-C053-00EE0B927FAD}"/>
                </a:ext>
              </a:extLst>
            </p:cNvPr>
            <p:cNvSpPr/>
            <p:nvPr/>
          </p:nvSpPr>
          <p:spPr>
            <a:xfrm>
              <a:off x="8602344" y="4206283"/>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5CADEEE4-E133-6153-EE55-1057FDDC6771}"/>
                </a:ext>
              </a:extLst>
            </p:cNvPr>
            <p:cNvSpPr/>
            <p:nvPr/>
          </p:nvSpPr>
          <p:spPr>
            <a:xfrm>
              <a:off x="8602344" y="4585227"/>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8A896A05-637A-60AB-D343-BDA64754BE6B}"/>
              </a:ext>
            </a:extLst>
          </p:cNvPr>
          <p:cNvSpPr txBox="1"/>
          <p:nvPr/>
        </p:nvSpPr>
        <p:spPr>
          <a:xfrm>
            <a:off x="8805883" y="5148673"/>
            <a:ext cx="697628" cy="276999"/>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grpSp>
        <p:nvGrpSpPr>
          <p:cNvPr id="59" name="Group 58">
            <a:extLst>
              <a:ext uri="{FF2B5EF4-FFF2-40B4-BE49-F238E27FC236}">
                <a16:creationId xmlns:a16="http://schemas.microsoft.com/office/drawing/2014/main" id="{B3986905-E145-7E43-F341-499B5A687F01}"/>
              </a:ext>
            </a:extLst>
          </p:cNvPr>
          <p:cNvGrpSpPr/>
          <p:nvPr/>
        </p:nvGrpSpPr>
        <p:grpSpPr>
          <a:xfrm>
            <a:off x="5411531" y="1791729"/>
            <a:ext cx="1097711" cy="1386730"/>
            <a:chOff x="8602344" y="3742694"/>
            <a:chExt cx="1097711" cy="1386730"/>
          </a:xfrm>
          <a:solidFill>
            <a:srgbClr val="F5B700"/>
          </a:solidFill>
        </p:grpSpPr>
        <p:sp>
          <p:nvSpPr>
            <p:cNvPr id="60" name="Can 59">
              <a:extLst>
                <a:ext uri="{FF2B5EF4-FFF2-40B4-BE49-F238E27FC236}">
                  <a16:creationId xmlns:a16="http://schemas.microsoft.com/office/drawing/2014/main" id="{68679A2F-0B17-A67A-9B48-D943AA0448FB}"/>
                </a:ext>
              </a:extLst>
            </p:cNvPr>
            <p:cNvSpPr/>
            <p:nvPr/>
          </p:nvSpPr>
          <p:spPr>
            <a:xfrm>
              <a:off x="8602346" y="3742694"/>
              <a:ext cx="1097709" cy="1386730"/>
            </a:xfrm>
            <a:prstGeom prst="can">
              <a:avLst>
                <a:gd name="adj" fmla="val 18707"/>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1" name="Freeform 60">
              <a:extLst>
                <a:ext uri="{FF2B5EF4-FFF2-40B4-BE49-F238E27FC236}">
                  <a16:creationId xmlns:a16="http://schemas.microsoft.com/office/drawing/2014/main" id="{51CC1DBA-719D-A01B-4456-FFA6DFE51DFA}"/>
                </a:ext>
              </a:extLst>
            </p:cNvPr>
            <p:cNvSpPr/>
            <p:nvPr/>
          </p:nvSpPr>
          <p:spPr>
            <a:xfrm>
              <a:off x="8602344" y="4206283"/>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2" name="Freeform 61">
              <a:extLst>
                <a:ext uri="{FF2B5EF4-FFF2-40B4-BE49-F238E27FC236}">
                  <a16:creationId xmlns:a16="http://schemas.microsoft.com/office/drawing/2014/main" id="{1962EF6D-74F4-AFDD-A9B8-B557F3CADDDF}"/>
                </a:ext>
              </a:extLst>
            </p:cNvPr>
            <p:cNvSpPr/>
            <p:nvPr/>
          </p:nvSpPr>
          <p:spPr>
            <a:xfrm>
              <a:off x="8602344" y="4585227"/>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9B85A49E-24E9-8BAB-2290-63C2F2072410}"/>
              </a:ext>
            </a:extLst>
          </p:cNvPr>
          <p:cNvGrpSpPr/>
          <p:nvPr/>
        </p:nvGrpSpPr>
        <p:grpSpPr>
          <a:xfrm>
            <a:off x="2206730" y="1788565"/>
            <a:ext cx="1097711" cy="1682978"/>
            <a:chOff x="838198" y="2130865"/>
            <a:chExt cx="631826" cy="874399"/>
          </a:xfrm>
          <a:solidFill>
            <a:srgbClr val="C40000"/>
          </a:solidFill>
        </p:grpSpPr>
        <p:sp>
          <p:nvSpPr>
            <p:cNvPr id="63" name="Can 62">
              <a:extLst>
                <a:ext uri="{FF2B5EF4-FFF2-40B4-BE49-F238E27FC236}">
                  <a16:creationId xmlns:a16="http://schemas.microsoft.com/office/drawing/2014/main" id="{D83A6FEB-7166-90E6-23D9-CA22C0D29556}"/>
                </a:ext>
              </a:extLst>
            </p:cNvPr>
            <p:cNvSpPr/>
            <p:nvPr/>
          </p:nvSpPr>
          <p:spPr>
            <a:xfrm>
              <a:off x="838199" y="2130865"/>
              <a:ext cx="631825" cy="720482"/>
            </a:xfrm>
            <a:prstGeom prst="can">
              <a:avLst>
                <a:gd name="adj" fmla="val 18707"/>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4" name="Freeform 63">
              <a:extLst>
                <a:ext uri="{FF2B5EF4-FFF2-40B4-BE49-F238E27FC236}">
                  <a16:creationId xmlns:a16="http://schemas.microsoft.com/office/drawing/2014/main" id="{221866F8-7232-ADF8-3368-F821D6AE0E2B}"/>
                </a:ext>
              </a:extLst>
            </p:cNvPr>
            <p:cNvSpPr/>
            <p:nvPr/>
          </p:nvSpPr>
          <p:spPr>
            <a:xfrm>
              <a:off x="838198" y="2371725"/>
              <a:ext cx="631825" cy="81595"/>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5" name="Freeform 64">
              <a:extLst>
                <a:ext uri="{FF2B5EF4-FFF2-40B4-BE49-F238E27FC236}">
                  <a16:creationId xmlns:a16="http://schemas.microsoft.com/office/drawing/2014/main" id="{2187BBAB-52B6-688D-B274-E5ECBC9CD54D}"/>
                </a:ext>
              </a:extLst>
            </p:cNvPr>
            <p:cNvSpPr/>
            <p:nvPr/>
          </p:nvSpPr>
          <p:spPr>
            <a:xfrm>
              <a:off x="838198" y="2568607"/>
              <a:ext cx="631826" cy="7929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2E43BAA-3B3F-D4CD-CC0D-1F4D45888D49}"/>
                </a:ext>
              </a:extLst>
            </p:cNvPr>
            <p:cNvSpPr txBox="1"/>
            <p:nvPr/>
          </p:nvSpPr>
          <p:spPr>
            <a:xfrm>
              <a:off x="955352" y="2861348"/>
              <a:ext cx="401544" cy="143916"/>
            </a:xfrm>
            <a:prstGeom prst="rect">
              <a:avLst/>
            </a:prstGeom>
            <a:noFill/>
            <a:ln w="1905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System</a:t>
              </a:r>
            </a:p>
          </p:txBody>
        </p:sp>
      </p:grpSp>
      <p:grpSp>
        <p:nvGrpSpPr>
          <p:cNvPr id="67" name="Group 66">
            <a:extLst>
              <a:ext uri="{FF2B5EF4-FFF2-40B4-BE49-F238E27FC236}">
                <a16:creationId xmlns:a16="http://schemas.microsoft.com/office/drawing/2014/main" id="{A49CDC8B-7B5C-1DF3-91AB-2DDE3D172D08}"/>
              </a:ext>
            </a:extLst>
          </p:cNvPr>
          <p:cNvGrpSpPr/>
          <p:nvPr/>
        </p:nvGrpSpPr>
        <p:grpSpPr>
          <a:xfrm>
            <a:off x="7003439" y="1788565"/>
            <a:ext cx="1097711" cy="1386730"/>
            <a:chOff x="8602344" y="3742694"/>
            <a:chExt cx="1097711" cy="1386730"/>
          </a:xfrm>
          <a:solidFill>
            <a:srgbClr val="92D050"/>
          </a:solidFill>
        </p:grpSpPr>
        <p:sp>
          <p:nvSpPr>
            <p:cNvPr id="68" name="Can 67">
              <a:extLst>
                <a:ext uri="{FF2B5EF4-FFF2-40B4-BE49-F238E27FC236}">
                  <a16:creationId xmlns:a16="http://schemas.microsoft.com/office/drawing/2014/main" id="{FD2EE1F0-FF3E-4D59-A8EC-C3473F579C63}"/>
                </a:ext>
              </a:extLst>
            </p:cNvPr>
            <p:cNvSpPr/>
            <p:nvPr/>
          </p:nvSpPr>
          <p:spPr>
            <a:xfrm>
              <a:off x="8602346" y="3742694"/>
              <a:ext cx="1097709" cy="1386730"/>
            </a:xfrm>
            <a:prstGeom prst="can">
              <a:avLst>
                <a:gd name="adj" fmla="val 18707"/>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69" name="Freeform 68">
              <a:extLst>
                <a:ext uri="{FF2B5EF4-FFF2-40B4-BE49-F238E27FC236}">
                  <a16:creationId xmlns:a16="http://schemas.microsoft.com/office/drawing/2014/main" id="{FC9ECB93-1052-B91E-FDE7-461B545A074A}"/>
                </a:ext>
              </a:extLst>
            </p:cNvPr>
            <p:cNvSpPr/>
            <p:nvPr/>
          </p:nvSpPr>
          <p:spPr>
            <a:xfrm>
              <a:off x="8602344" y="4206283"/>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0" name="Freeform 69">
              <a:extLst>
                <a:ext uri="{FF2B5EF4-FFF2-40B4-BE49-F238E27FC236}">
                  <a16:creationId xmlns:a16="http://schemas.microsoft.com/office/drawing/2014/main" id="{8374D872-0984-24E8-86B1-6FAB064920F6}"/>
                </a:ext>
              </a:extLst>
            </p:cNvPr>
            <p:cNvSpPr/>
            <p:nvPr/>
          </p:nvSpPr>
          <p:spPr>
            <a:xfrm>
              <a:off x="8602344" y="4585227"/>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E11604FB-B1CB-25E4-339A-EEC499752B0B}"/>
              </a:ext>
            </a:extLst>
          </p:cNvPr>
          <p:cNvGrpSpPr/>
          <p:nvPr/>
        </p:nvGrpSpPr>
        <p:grpSpPr>
          <a:xfrm>
            <a:off x="8609335" y="1785025"/>
            <a:ext cx="1097711" cy="1386730"/>
            <a:chOff x="8602344" y="3742694"/>
            <a:chExt cx="1097711" cy="1386730"/>
          </a:xfrm>
          <a:solidFill>
            <a:schemeClr val="bg2">
              <a:lumMod val="50000"/>
            </a:schemeClr>
          </a:solidFill>
        </p:grpSpPr>
        <p:sp>
          <p:nvSpPr>
            <p:cNvPr id="72" name="Can 71">
              <a:extLst>
                <a:ext uri="{FF2B5EF4-FFF2-40B4-BE49-F238E27FC236}">
                  <a16:creationId xmlns:a16="http://schemas.microsoft.com/office/drawing/2014/main" id="{898506CA-7E0C-AD1B-8A46-3C695CA165CE}"/>
                </a:ext>
              </a:extLst>
            </p:cNvPr>
            <p:cNvSpPr/>
            <p:nvPr/>
          </p:nvSpPr>
          <p:spPr>
            <a:xfrm>
              <a:off x="8602346" y="3742694"/>
              <a:ext cx="1097709" cy="1386730"/>
            </a:xfrm>
            <a:prstGeom prst="can">
              <a:avLst>
                <a:gd name="adj" fmla="val 18707"/>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73" name="Freeform 72">
              <a:extLst>
                <a:ext uri="{FF2B5EF4-FFF2-40B4-BE49-F238E27FC236}">
                  <a16:creationId xmlns:a16="http://schemas.microsoft.com/office/drawing/2014/main" id="{CC4F5560-42AE-2E4B-1244-2EECFA52DDB0}"/>
                </a:ext>
              </a:extLst>
            </p:cNvPr>
            <p:cNvSpPr/>
            <p:nvPr/>
          </p:nvSpPr>
          <p:spPr>
            <a:xfrm>
              <a:off x="8602344" y="4206283"/>
              <a:ext cx="1097709" cy="157048"/>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74" name="Freeform 73">
              <a:extLst>
                <a:ext uri="{FF2B5EF4-FFF2-40B4-BE49-F238E27FC236}">
                  <a16:creationId xmlns:a16="http://schemas.microsoft.com/office/drawing/2014/main" id="{9B73AA7C-B0A4-9D0B-5054-D7F5AAE79FEE}"/>
                </a:ext>
              </a:extLst>
            </p:cNvPr>
            <p:cNvSpPr/>
            <p:nvPr/>
          </p:nvSpPr>
          <p:spPr>
            <a:xfrm>
              <a:off x="8602344" y="4585227"/>
              <a:ext cx="1097711" cy="152629"/>
            </a:xfrm>
            <a:custGeom>
              <a:avLst/>
              <a:gdLst>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2795"/>
                <a:gd name="connsiteX1" fmla="*/ 69850 w 269875"/>
                <a:gd name="connsiteY1" fmla="*/ 47625 h 52795"/>
                <a:gd name="connsiteX2" fmla="*/ 149225 w 269875"/>
                <a:gd name="connsiteY2" fmla="*/ 50800 h 52795"/>
                <a:gd name="connsiteX3" fmla="*/ 219075 w 269875"/>
                <a:gd name="connsiteY3" fmla="*/ 41275 h 52795"/>
                <a:gd name="connsiteX4" fmla="*/ 269875 w 269875"/>
                <a:gd name="connsiteY4" fmla="*/ 6350 h 52795"/>
                <a:gd name="connsiteX0" fmla="*/ 0 w 269875"/>
                <a:gd name="connsiteY0" fmla="*/ 0 h 53312"/>
                <a:gd name="connsiteX1" fmla="*/ 69850 w 269875"/>
                <a:gd name="connsiteY1" fmla="*/ 47625 h 53312"/>
                <a:gd name="connsiteX2" fmla="*/ 149225 w 269875"/>
                <a:gd name="connsiteY2" fmla="*/ 50800 h 53312"/>
                <a:gd name="connsiteX3" fmla="*/ 208226 w 269875"/>
                <a:gd name="connsiteY3" fmla="*/ 49585 h 53312"/>
                <a:gd name="connsiteX4" fmla="*/ 269875 w 269875"/>
                <a:gd name="connsiteY4" fmla="*/ 6350 h 53312"/>
                <a:gd name="connsiteX0" fmla="*/ 0 w 269875"/>
                <a:gd name="connsiteY0" fmla="*/ 0 h 59160"/>
                <a:gd name="connsiteX1" fmla="*/ 69850 w 269875"/>
                <a:gd name="connsiteY1" fmla="*/ 47625 h 59160"/>
                <a:gd name="connsiteX2" fmla="*/ 141088 w 269875"/>
                <a:gd name="connsiteY2" fmla="*/ 59110 h 59160"/>
                <a:gd name="connsiteX3" fmla="*/ 208226 w 269875"/>
                <a:gd name="connsiteY3" fmla="*/ 49585 h 59160"/>
                <a:gd name="connsiteX4" fmla="*/ 269875 w 269875"/>
                <a:gd name="connsiteY4" fmla="*/ 6350 h 59160"/>
                <a:gd name="connsiteX0" fmla="*/ 0 w 269875"/>
                <a:gd name="connsiteY0" fmla="*/ 0 h 59491"/>
                <a:gd name="connsiteX1" fmla="*/ 56288 w 269875"/>
                <a:gd name="connsiteY1" fmla="*/ 41393 h 59491"/>
                <a:gd name="connsiteX2" fmla="*/ 141088 w 269875"/>
                <a:gd name="connsiteY2" fmla="*/ 59110 h 59491"/>
                <a:gd name="connsiteX3" fmla="*/ 208226 w 269875"/>
                <a:gd name="connsiteY3" fmla="*/ 49585 h 59491"/>
                <a:gd name="connsiteX4" fmla="*/ 269875 w 269875"/>
                <a:gd name="connsiteY4" fmla="*/ 6350 h 59491"/>
                <a:gd name="connsiteX0" fmla="*/ 0 w 269875"/>
                <a:gd name="connsiteY0" fmla="*/ 0 h 59117"/>
                <a:gd name="connsiteX1" fmla="*/ 63069 w 269875"/>
                <a:gd name="connsiteY1" fmla="*/ 49703 h 59117"/>
                <a:gd name="connsiteX2" fmla="*/ 141088 w 269875"/>
                <a:gd name="connsiteY2" fmla="*/ 59110 h 59117"/>
                <a:gd name="connsiteX3" fmla="*/ 208226 w 269875"/>
                <a:gd name="connsiteY3" fmla="*/ 49585 h 59117"/>
                <a:gd name="connsiteX4" fmla="*/ 269875 w 269875"/>
                <a:gd name="connsiteY4" fmla="*/ 6350 h 59117"/>
                <a:gd name="connsiteX0" fmla="*/ 0 w 269875"/>
                <a:gd name="connsiteY0" fmla="*/ 0 h 59562"/>
                <a:gd name="connsiteX1" fmla="*/ 57645 w 269875"/>
                <a:gd name="connsiteY1" fmla="*/ 51781 h 59562"/>
                <a:gd name="connsiteX2" fmla="*/ 141088 w 269875"/>
                <a:gd name="connsiteY2" fmla="*/ 59110 h 59562"/>
                <a:gd name="connsiteX3" fmla="*/ 208226 w 269875"/>
                <a:gd name="connsiteY3" fmla="*/ 49585 h 59562"/>
                <a:gd name="connsiteX4" fmla="*/ 269875 w 269875"/>
                <a:gd name="connsiteY4" fmla="*/ 6350 h 59562"/>
                <a:gd name="connsiteX0" fmla="*/ 0 w 269875"/>
                <a:gd name="connsiteY0" fmla="*/ 0 h 61328"/>
                <a:gd name="connsiteX1" fmla="*/ 57645 w 269875"/>
                <a:gd name="connsiteY1" fmla="*/ 51781 h 61328"/>
                <a:gd name="connsiteX2" fmla="*/ 131595 w 269875"/>
                <a:gd name="connsiteY2" fmla="*/ 61187 h 61328"/>
                <a:gd name="connsiteX3" fmla="*/ 208226 w 269875"/>
                <a:gd name="connsiteY3" fmla="*/ 49585 h 61328"/>
                <a:gd name="connsiteX4" fmla="*/ 269875 w 269875"/>
                <a:gd name="connsiteY4" fmla="*/ 6350 h 61328"/>
                <a:gd name="connsiteX0" fmla="*/ 0 w 271231"/>
                <a:gd name="connsiteY0" fmla="*/ 1960 h 54900"/>
                <a:gd name="connsiteX1" fmla="*/ 59001 w 271231"/>
                <a:gd name="connsiteY1" fmla="*/ 45431 h 54900"/>
                <a:gd name="connsiteX2" fmla="*/ 132951 w 271231"/>
                <a:gd name="connsiteY2" fmla="*/ 54837 h 54900"/>
                <a:gd name="connsiteX3" fmla="*/ 209582 w 271231"/>
                <a:gd name="connsiteY3" fmla="*/ 43235 h 54900"/>
                <a:gd name="connsiteX4" fmla="*/ 271231 w 271231"/>
                <a:gd name="connsiteY4" fmla="*/ 0 h 54900"/>
                <a:gd name="connsiteX0" fmla="*/ 0 w 271231"/>
                <a:gd name="connsiteY0" fmla="*/ 1960 h 63159"/>
                <a:gd name="connsiteX1" fmla="*/ 59001 w 271231"/>
                <a:gd name="connsiteY1" fmla="*/ 45431 h 63159"/>
                <a:gd name="connsiteX2" fmla="*/ 134307 w 271231"/>
                <a:gd name="connsiteY2" fmla="*/ 63147 h 63159"/>
                <a:gd name="connsiteX3" fmla="*/ 209582 w 271231"/>
                <a:gd name="connsiteY3" fmla="*/ 43235 h 63159"/>
                <a:gd name="connsiteX4" fmla="*/ 271231 w 271231"/>
                <a:gd name="connsiteY4" fmla="*/ 0 h 63159"/>
                <a:gd name="connsiteX0" fmla="*/ 0 w 271231"/>
                <a:gd name="connsiteY0" fmla="*/ 1960 h 56947"/>
                <a:gd name="connsiteX1" fmla="*/ 59001 w 271231"/>
                <a:gd name="connsiteY1" fmla="*/ 45431 h 56947"/>
                <a:gd name="connsiteX2" fmla="*/ 135663 w 271231"/>
                <a:gd name="connsiteY2" fmla="*/ 56915 h 56947"/>
                <a:gd name="connsiteX3" fmla="*/ 209582 w 271231"/>
                <a:gd name="connsiteY3" fmla="*/ 43235 h 56947"/>
                <a:gd name="connsiteX4" fmla="*/ 271231 w 271231"/>
                <a:gd name="connsiteY4" fmla="*/ 0 h 56947"/>
                <a:gd name="connsiteX0" fmla="*/ 0 w 271231"/>
                <a:gd name="connsiteY0" fmla="*/ 1960 h 56976"/>
                <a:gd name="connsiteX1" fmla="*/ 60357 w 271231"/>
                <a:gd name="connsiteY1" fmla="*/ 39199 h 56976"/>
                <a:gd name="connsiteX2" fmla="*/ 135663 w 271231"/>
                <a:gd name="connsiteY2" fmla="*/ 56915 h 56976"/>
                <a:gd name="connsiteX3" fmla="*/ 209582 w 271231"/>
                <a:gd name="connsiteY3" fmla="*/ 43235 h 56976"/>
                <a:gd name="connsiteX4" fmla="*/ 271231 w 271231"/>
                <a:gd name="connsiteY4" fmla="*/ 0 h 56976"/>
                <a:gd name="connsiteX0" fmla="*/ 0 w 271231"/>
                <a:gd name="connsiteY0" fmla="*/ 1960 h 44121"/>
                <a:gd name="connsiteX1" fmla="*/ 60357 w 271231"/>
                <a:gd name="connsiteY1" fmla="*/ 39199 h 44121"/>
                <a:gd name="connsiteX2" fmla="*/ 137019 w 271231"/>
                <a:gd name="connsiteY2" fmla="*/ 29908 h 44121"/>
                <a:gd name="connsiteX3" fmla="*/ 209582 w 271231"/>
                <a:gd name="connsiteY3" fmla="*/ 43235 h 44121"/>
                <a:gd name="connsiteX4" fmla="*/ 271231 w 271231"/>
                <a:gd name="connsiteY4" fmla="*/ 0 h 44121"/>
                <a:gd name="connsiteX0" fmla="*/ 0 w 271231"/>
                <a:gd name="connsiteY0" fmla="*/ 1960 h 40400"/>
                <a:gd name="connsiteX1" fmla="*/ 60357 w 271231"/>
                <a:gd name="connsiteY1" fmla="*/ 39199 h 40400"/>
                <a:gd name="connsiteX2" fmla="*/ 137019 w 271231"/>
                <a:gd name="connsiteY2" fmla="*/ 29908 h 40400"/>
                <a:gd name="connsiteX3" fmla="*/ 213651 w 271231"/>
                <a:gd name="connsiteY3" fmla="*/ 16228 h 40400"/>
                <a:gd name="connsiteX4" fmla="*/ 271231 w 271231"/>
                <a:gd name="connsiteY4" fmla="*/ 0 h 40400"/>
                <a:gd name="connsiteX0" fmla="*/ 0 w 271231"/>
                <a:gd name="connsiteY0" fmla="*/ 1960 h 29971"/>
                <a:gd name="connsiteX1" fmla="*/ 68494 w 271231"/>
                <a:gd name="connsiteY1" fmla="*/ 20502 h 29971"/>
                <a:gd name="connsiteX2" fmla="*/ 137019 w 271231"/>
                <a:gd name="connsiteY2" fmla="*/ 29908 h 29971"/>
                <a:gd name="connsiteX3" fmla="*/ 213651 w 271231"/>
                <a:gd name="connsiteY3" fmla="*/ 16228 h 29971"/>
                <a:gd name="connsiteX4" fmla="*/ 271231 w 271231"/>
                <a:gd name="connsiteY4" fmla="*/ 0 h 29971"/>
                <a:gd name="connsiteX0" fmla="*/ 0 w 271231"/>
                <a:gd name="connsiteY0" fmla="*/ 0 h 38422"/>
                <a:gd name="connsiteX1" fmla="*/ 68494 w 271231"/>
                <a:gd name="connsiteY1" fmla="*/ 28930 h 38422"/>
                <a:gd name="connsiteX2" fmla="*/ 137019 w 271231"/>
                <a:gd name="connsiteY2" fmla="*/ 38336 h 38422"/>
                <a:gd name="connsiteX3" fmla="*/ 213651 w 271231"/>
                <a:gd name="connsiteY3" fmla="*/ 24656 h 38422"/>
                <a:gd name="connsiteX4" fmla="*/ 271231 w 271231"/>
                <a:gd name="connsiteY4" fmla="*/ 8428 h 38422"/>
                <a:gd name="connsiteX0" fmla="*/ 0 w 273943"/>
                <a:gd name="connsiteY0" fmla="*/ 6115 h 44537"/>
                <a:gd name="connsiteX1" fmla="*/ 68494 w 273943"/>
                <a:gd name="connsiteY1" fmla="*/ 35045 h 44537"/>
                <a:gd name="connsiteX2" fmla="*/ 137019 w 273943"/>
                <a:gd name="connsiteY2" fmla="*/ 44451 h 44537"/>
                <a:gd name="connsiteX3" fmla="*/ 213651 w 273943"/>
                <a:gd name="connsiteY3" fmla="*/ 30771 h 44537"/>
                <a:gd name="connsiteX4" fmla="*/ 273943 w 273943"/>
                <a:gd name="connsiteY4" fmla="*/ 0 h 44537"/>
                <a:gd name="connsiteX0" fmla="*/ 0 w 273943"/>
                <a:gd name="connsiteY0" fmla="*/ 6115 h 40578"/>
                <a:gd name="connsiteX1" fmla="*/ 68494 w 273943"/>
                <a:gd name="connsiteY1" fmla="*/ 35045 h 40578"/>
                <a:gd name="connsiteX2" fmla="*/ 138375 w 273943"/>
                <a:gd name="connsiteY2" fmla="*/ 40296 h 40578"/>
                <a:gd name="connsiteX3" fmla="*/ 213651 w 273943"/>
                <a:gd name="connsiteY3" fmla="*/ 30771 h 40578"/>
                <a:gd name="connsiteX4" fmla="*/ 273943 w 273943"/>
                <a:gd name="connsiteY4" fmla="*/ 0 h 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43" h="40578">
                  <a:moveTo>
                    <a:pt x="0" y="6115"/>
                  </a:moveTo>
                  <a:cubicBezTo>
                    <a:pt x="22489" y="25694"/>
                    <a:pt x="45432" y="29348"/>
                    <a:pt x="68494" y="35045"/>
                  </a:cubicBezTo>
                  <a:cubicBezTo>
                    <a:pt x="91556" y="40742"/>
                    <a:pt x="114182" y="41008"/>
                    <a:pt x="138375" y="40296"/>
                  </a:cubicBezTo>
                  <a:cubicBezTo>
                    <a:pt x="162568" y="39584"/>
                    <a:pt x="191056" y="37487"/>
                    <a:pt x="213651" y="30771"/>
                  </a:cubicBezTo>
                  <a:cubicBezTo>
                    <a:pt x="236246" y="24055"/>
                    <a:pt x="244376" y="27576"/>
                    <a:pt x="273943" y="0"/>
                  </a:cubicBezTo>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3" name="TextBox 2">
            <a:extLst>
              <a:ext uri="{FF2B5EF4-FFF2-40B4-BE49-F238E27FC236}">
                <a16:creationId xmlns:a16="http://schemas.microsoft.com/office/drawing/2014/main" id="{85783C1D-890E-5C36-A84D-619B0C10248C}"/>
              </a:ext>
            </a:extLst>
          </p:cNvPr>
          <p:cNvSpPr txBox="1"/>
          <p:nvPr/>
        </p:nvSpPr>
        <p:spPr bwMode="gray">
          <a:xfrm>
            <a:off x="2339049" y="5729514"/>
            <a:ext cx="7164462" cy="276999"/>
          </a:xfrm>
          <a:prstGeom prst="rect">
            <a:avLst/>
          </a:prstGeom>
          <a:noFill/>
        </p:spPr>
        <p:txBody>
          <a:bodyPr vert="horz" wrap="none" lIns="0" tIns="0" rIns="0" bIns="0" rtlCol="0">
            <a:spAutoFit/>
          </a:bodyPr>
          <a:lstStyle/>
          <a:p>
            <a:pPr algn="ctr">
              <a:spcBef>
                <a:spcPts val="600"/>
              </a:spcBef>
            </a:pPr>
            <a:r>
              <a:rPr lang="en-US" dirty="0"/>
              <a:t>How much effort should we put on integrating these discrete systems?</a:t>
            </a:r>
          </a:p>
        </p:txBody>
      </p:sp>
    </p:spTree>
    <p:extLst>
      <p:ext uri="{BB962C8B-B14F-4D97-AF65-F5344CB8AC3E}">
        <p14:creationId xmlns:p14="http://schemas.microsoft.com/office/powerpoint/2010/main" val="260637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E3715-FEB8-AD5F-E664-EA4DDC998066}"/>
              </a:ext>
            </a:extLst>
          </p:cNvPr>
          <p:cNvSpPr>
            <a:spLocks noGrp="1"/>
          </p:cNvSpPr>
          <p:nvPr>
            <p:ph type="title"/>
          </p:nvPr>
        </p:nvSpPr>
        <p:spPr>
          <a:xfrm>
            <a:off x="457200" y="635644"/>
            <a:ext cx="9191297" cy="443198"/>
          </a:xfrm>
        </p:spPr>
        <p:txBody>
          <a:bodyPr/>
          <a:lstStyle/>
          <a:p>
            <a:r>
              <a:rPr lang="en-US" dirty="0"/>
              <a:t>Top Three Manifestation of Siloed Behavior</a:t>
            </a:r>
          </a:p>
        </p:txBody>
      </p:sp>
      <p:sp>
        <p:nvSpPr>
          <p:cNvPr id="3" name="Content Placeholder 2">
            <a:extLst>
              <a:ext uri="{FF2B5EF4-FFF2-40B4-BE49-F238E27FC236}">
                <a16:creationId xmlns:a16="http://schemas.microsoft.com/office/drawing/2014/main" id="{622E38C5-BE18-0A68-597A-1AA30D7C4F06}"/>
              </a:ext>
            </a:extLst>
          </p:cNvPr>
          <p:cNvSpPr>
            <a:spLocks noGrp="1"/>
          </p:cNvSpPr>
          <p:nvPr>
            <p:ph idx="1"/>
          </p:nvPr>
        </p:nvSpPr>
        <p:spPr>
          <a:xfrm>
            <a:off x="2677216" y="1836026"/>
            <a:ext cx="8132886" cy="4074432"/>
          </a:xfrm>
        </p:spPr>
        <p:txBody>
          <a:bodyPr/>
          <a:lstStyle/>
          <a:p>
            <a:pPr marL="457200" indent="-457200">
              <a:buFont typeface="+mj-lt"/>
              <a:buAutoNum type="arabicPeriod"/>
            </a:pPr>
            <a:r>
              <a:rPr lang="en-US" sz="4000" dirty="0">
                <a:solidFill>
                  <a:schemeClr val="accent6"/>
                </a:solidFill>
              </a:rPr>
              <a:t>Poor User Experience</a:t>
            </a:r>
            <a:br>
              <a:rPr lang="en-US" sz="4000" dirty="0">
                <a:solidFill>
                  <a:schemeClr val="accent6"/>
                </a:solidFill>
              </a:rPr>
            </a:br>
            <a:endParaRPr lang="en-US" sz="4000" dirty="0">
              <a:solidFill>
                <a:schemeClr val="accent6"/>
              </a:solidFill>
            </a:endParaRPr>
          </a:p>
          <a:p>
            <a:pPr marL="457200" indent="-457200">
              <a:buFont typeface="+mj-lt"/>
              <a:buAutoNum type="arabicPeriod"/>
            </a:pPr>
            <a:r>
              <a:rPr lang="en-US" sz="4000" dirty="0">
                <a:solidFill>
                  <a:schemeClr val="accent6"/>
                </a:solidFill>
              </a:rPr>
              <a:t>Poor Predictions</a:t>
            </a:r>
            <a:br>
              <a:rPr lang="en-US" sz="4000" dirty="0">
                <a:solidFill>
                  <a:schemeClr val="accent6"/>
                </a:solidFill>
              </a:rPr>
            </a:br>
            <a:endParaRPr lang="en-US" sz="4000" dirty="0">
              <a:solidFill>
                <a:schemeClr val="accent6"/>
              </a:solidFill>
            </a:endParaRPr>
          </a:p>
          <a:p>
            <a:pPr marL="457200" indent="-457200">
              <a:buFont typeface="+mj-lt"/>
              <a:buAutoNum type="arabicPeriod"/>
            </a:pPr>
            <a:r>
              <a:rPr lang="en-US" sz="4000" dirty="0">
                <a:solidFill>
                  <a:schemeClr val="accent6"/>
                </a:solidFill>
              </a:rPr>
              <a:t>Poor Sharing of Great Ideas</a:t>
            </a:r>
          </a:p>
        </p:txBody>
      </p:sp>
      <p:pic>
        <p:nvPicPr>
          <p:cNvPr id="5" name="Picture 4" descr="A picture containing vector graphics&#10;&#10;Description automatically generated">
            <a:extLst>
              <a:ext uri="{FF2B5EF4-FFF2-40B4-BE49-F238E27FC236}">
                <a16:creationId xmlns:a16="http://schemas.microsoft.com/office/drawing/2014/main" id="{463F60E7-916D-D44B-A19B-3CFB983022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5877" y="1676260"/>
            <a:ext cx="664089" cy="786421"/>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9FA4FBC-C5D9-4C4F-900B-1D6A878965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2307" y="4278095"/>
            <a:ext cx="817659" cy="788457"/>
          </a:xfrm>
          <a:prstGeom prst="rect">
            <a:avLst/>
          </a:prstGeom>
        </p:spPr>
      </p:pic>
      <p:pic>
        <p:nvPicPr>
          <p:cNvPr id="11" name="Picture 10" descr="A picture containing lamp&#10;&#10;Description automatically generated">
            <a:extLst>
              <a:ext uri="{FF2B5EF4-FFF2-40B4-BE49-F238E27FC236}">
                <a16:creationId xmlns:a16="http://schemas.microsoft.com/office/drawing/2014/main" id="{F5F99D7D-5270-414F-8364-31D4C1DA6B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5877" y="3018786"/>
            <a:ext cx="597283" cy="786422"/>
          </a:xfrm>
          <a:prstGeom prst="rect">
            <a:avLst/>
          </a:prstGeom>
        </p:spPr>
      </p:pic>
    </p:spTree>
    <p:extLst>
      <p:ext uri="{BB962C8B-B14F-4D97-AF65-F5344CB8AC3E}">
        <p14:creationId xmlns:p14="http://schemas.microsoft.com/office/powerpoint/2010/main" val="2657635319"/>
      </p:ext>
    </p:extLst>
  </p:cSld>
  <p:clrMapOvr>
    <a:masterClrMapping/>
  </p:clrMapOvr>
</p:sld>
</file>

<file path=ppt/theme/theme1.xml><?xml version="1.0" encoding="utf-8"?>
<a:theme xmlns:a="http://schemas.openxmlformats.org/drawingml/2006/main" name="Optum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solidFill>
            <a:schemeClr val="bg1">
              <a:lumMod val="50000"/>
            </a:schemeClr>
          </a:solid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600" b="0" i="0" u="none" baseline="0" dirty="0" smtClean="0">
            <a:solidFill>
              <a:srgbClr val="00206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50800" cap="rnd">
          <a:solidFill>
            <a:srgbClr val="002677"/>
          </a:solidFill>
          <a:round/>
          <a:headEnd w="lg" len="med"/>
          <a:tailEnd type="triangle"/>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custClrLst>
    <a:custClr name="Warm White">
      <a:srgbClr val="FBF9F4"/>
    </a:custClr>
    <a:custClr name="Blank">
      <a:srgbClr val="FFFFFF"/>
    </a:custClr>
    <a:custClr name="Green Success">
      <a:srgbClr val="007000"/>
    </a:custClr>
    <a:custClr name="Red Alert">
      <a:srgbClr val="C40000"/>
    </a:custClr>
    <a:custClr name="Gold Callout">
      <a:srgbClr val="F5B700"/>
    </a:custClr>
    <a:custClr name="Blank">
      <a:srgbClr val="FFFFFF"/>
    </a:custClr>
    <a:custClr name="Blank">
      <a:srgbClr val="FFFFFF"/>
    </a:custClr>
    <a:custClr name="Lagoon">
      <a:srgbClr val="007C89"/>
    </a:custClr>
    <a:custClr name="Violet">
      <a:srgbClr val="422C88"/>
    </a:custClr>
    <a:custClr name="Strawberry">
      <a:srgbClr val="A32A2E"/>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ainwater">
      <a:srgbClr val="6FC1B1"/>
    </a:custClr>
    <a:custClr name="Iris">
      <a:srgbClr val="8061BC"/>
    </a:custClr>
    <a:custClr name="Apple">
      <a:srgbClr val="D13F44"/>
    </a:custClr>
  </a:custClrLst>
  <a:extLst>
    <a:ext uri="{05A4C25C-085E-4340-85A3-A5531E510DB2}">
      <thm15:themeFamily xmlns:thm15="http://schemas.microsoft.com/office/thememl/2012/main" name="optum-onscreen-16x9-20220119.potx" id="{3EF2C1C1-9D0A-4020-91BC-2F4B56D48CD9}" vid="{0D7E7527-4227-4F48-A65F-1F00EF55C8E7}"/>
    </a:ext>
  </a:extLst>
</a:theme>
</file>

<file path=ppt/theme/theme2.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2">
      <a:dk1>
        <a:srgbClr val="5A5A5A"/>
      </a:dk1>
      <a:lt1>
        <a:srgbClr val="FFFFFF"/>
      </a:lt1>
      <a:dk2>
        <a:srgbClr val="FF612B"/>
      </a:dk2>
      <a:lt2>
        <a:srgbClr val="D9F6FA"/>
      </a:lt2>
      <a:accent1>
        <a:srgbClr val="5A5A5A"/>
      </a:accent1>
      <a:accent2>
        <a:srgbClr val="5A5A5A"/>
      </a:accent2>
      <a:accent3>
        <a:srgbClr val="5A5A5A"/>
      </a:accent3>
      <a:accent4>
        <a:srgbClr val="5A5A5A"/>
      </a:accent4>
      <a:accent5>
        <a:srgbClr val="5A5A5A"/>
      </a:accent5>
      <a:accent6>
        <a:srgbClr val="002677"/>
      </a:accent6>
      <a:hlink>
        <a:srgbClr val="196ECF"/>
      </a:hlink>
      <a:folHlink>
        <a:srgbClr val="5A5A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8110898-dcc3-4fc8-805e-3f482d1e6958" xsi:nil="true"/>
    <lcf76f155ced4ddcb4097134ff3c332f xmlns="3cc7cc9a-fe0f-41c4-a19c-289700e076d8">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CB17838BE6154B8FE337A9A7621824" ma:contentTypeVersion="16" ma:contentTypeDescription="Create a new document." ma:contentTypeScope="" ma:versionID="358955ab31ece5fc7226528b36d01bed">
  <xsd:schema xmlns:xsd="http://www.w3.org/2001/XMLSchema" xmlns:xs="http://www.w3.org/2001/XMLSchema" xmlns:p="http://schemas.microsoft.com/office/2006/metadata/properties" xmlns:ns2="3cc7cc9a-fe0f-41c4-a19c-289700e076d8" xmlns:ns3="78110898-dcc3-4fc8-805e-3f482d1e6958" targetNamespace="http://schemas.microsoft.com/office/2006/metadata/properties" ma:root="true" ma:fieldsID="1b8ee7eafba747b6eed1e5904a7baedd" ns2:_="" ns3:_="">
    <xsd:import namespace="3cc7cc9a-fe0f-41c4-a19c-289700e076d8"/>
    <xsd:import namespace="78110898-dcc3-4fc8-805e-3f482d1e695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c7cc9a-fe0f-41c4-a19c-289700e076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8110898-dcc3-4fc8-805e-3f482d1e695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1be9ef7-e900-475a-b6de-0d7252850c45}" ma:internalName="TaxCatchAll" ma:showField="CatchAllData" ma:web="78110898-dcc3-4fc8-805e-3f482d1e69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08F2DB-C8E1-4663-9E09-711FD0ABB222}">
  <ds:schemaRefs>
    <ds:schemaRef ds:uri="http://purl.org/dc/dcmitype/"/>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3cc7cc9a-fe0f-41c4-a19c-289700e076d8"/>
    <ds:schemaRef ds:uri="http://www.w3.org/XML/1998/namespace"/>
    <ds:schemaRef ds:uri="http://schemas.microsoft.com/office/infopath/2007/PartnerControls"/>
    <ds:schemaRef ds:uri="78110898-dcc3-4fc8-805e-3f482d1e6958"/>
    <ds:schemaRef ds:uri="http://purl.org/dc/terms/"/>
  </ds:schemaRefs>
</ds:datastoreItem>
</file>

<file path=customXml/itemProps2.xml><?xml version="1.0" encoding="utf-8"?>
<ds:datastoreItem xmlns:ds="http://schemas.openxmlformats.org/officeDocument/2006/customXml" ds:itemID="{8A9AB109-39EE-4C7A-8AE7-2867BFA477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c7cc9a-fe0f-41c4-a19c-289700e076d8"/>
    <ds:schemaRef ds:uri="78110898-dcc3-4fc8-805e-3f482d1e69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453E24-15A6-4971-8200-8145FE9210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Optum Theme</Template>
  <TotalTime>9856</TotalTime>
  <Words>2816</Words>
  <Application>Microsoft Macintosh PowerPoint</Application>
  <PresentationFormat>Widescreen</PresentationFormat>
  <Paragraphs>511</Paragraphs>
  <Slides>60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Arial Narrow</vt:lpstr>
      <vt:lpstr>Calibri</vt:lpstr>
      <vt:lpstr>Optum Theme</vt:lpstr>
      <vt:lpstr>Silo-Busting with Systems Thinking </vt:lpstr>
      <vt:lpstr>Presenter</vt:lpstr>
      <vt:lpstr>Silo Busting – how do we “tear down barriers”</vt:lpstr>
      <vt:lpstr>PowerPoint Presentation</vt:lpstr>
      <vt:lpstr>What is Siloed Behavior?</vt:lpstr>
      <vt:lpstr>Andrew Witty on Silo Behavior </vt:lpstr>
      <vt:lpstr>Siloed Behavior</vt:lpstr>
      <vt:lpstr>One Company – Many Siloed Computer Systems</vt:lpstr>
      <vt:lpstr>Top Three Manifestation of Siloed Behavior</vt:lpstr>
      <vt:lpstr>Many Other Downsides of Siloed Behavior</vt:lpstr>
      <vt:lpstr>Integration is Hard!</vt:lpstr>
      <vt:lpstr>Are We Building Connected Heathcare?</vt:lpstr>
      <vt:lpstr>Centralized vs Decentralized Control</vt:lpstr>
      <vt:lpstr>Conway’s Law</vt:lpstr>
      <vt:lpstr>What is Systems Thinking?</vt:lpstr>
      <vt:lpstr>Systems Thinking Definition</vt:lpstr>
      <vt:lpstr>Systems Thinking is Part of the CLL Leadership Behavior Library</vt:lpstr>
      <vt:lpstr>Key Milestones Since 1956</vt:lpstr>
      <vt:lpstr>Systems Thinking Terminology</vt:lpstr>
      <vt:lpstr>Over 20 Years of Established Best Practices</vt:lpstr>
      <vt:lpstr>Project Silos vs Systems Thinking</vt:lpstr>
      <vt:lpstr>Search and Reuse</vt:lpstr>
      <vt:lpstr>Search and Reuse</vt:lpstr>
      <vt:lpstr>Connected Data Strategy</vt:lpstr>
      <vt:lpstr>PowerPoint Presentation</vt:lpstr>
      <vt:lpstr>Systems Thinking is NOT</vt:lpstr>
      <vt:lpstr>What exactly is “A System”?</vt:lpstr>
      <vt:lpstr>Linear (static) vs Circular (dynamic)</vt:lpstr>
      <vt:lpstr>Causal Loop Diagrams</vt:lpstr>
      <vt:lpstr>Example: The AI/ML Flywheel</vt:lpstr>
      <vt:lpstr>Systems Thinking Archetypes</vt:lpstr>
      <vt:lpstr>What is a Systems Thinking Archetype?</vt:lpstr>
      <vt:lpstr>Sample Archetypes for Technologist</vt:lpstr>
      <vt:lpstr>Tragedy of The Commons</vt:lpstr>
      <vt:lpstr>Tragedy of The Commons</vt:lpstr>
      <vt:lpstr>Causal Loop Diagram for Individual Farmer</vt:lpstr>
      <vt:lpstr>Total Activity And Resource Limit</vt:lpstr>
      <vt:lpstr>Utility is a Non-linear Function of Usage</vt:lpstr>
      <vt:lpstr>Databases are Also Shared Resources</vt:lpstr>
      <vt:lpstr>Query Response vs. Time of Day</vt:lpstr>
      <vt:lpstr>Causal Loop Diagram for Single Business Unit</vt:lpstr>
      <vt:lpstr>Multiple Users of Any Limited Shared Resource</vt:lpstr>
      <vt:lpstr>Metcalfe’s Law (Network Effect)</vt:lpstr>
      <vt:lpstr>Network Effects (Metcalfe’s Law)</vt:lpstr>
      <vt:lpstr>HuggingFace - $2 Billion Evaluation in 5 Years!</vt:lpstr>
      <vt:lpstr>Connected Data Strategy</vt:lpstr>
      <vt:lpstr>20 Silo Bridging Ideas</vt:lpstr>
      <vt:lpstr>Goal: Objective Weighing of Pros and Cons</vt:lpstr>
      <vt:lpstr>Product Recommendation Engine Causal Loop Diagram</vt:lpstr>
      <vt:lpstr>Customer Support Chatbot</vt:lpstr>
      <vt:lpstr>Healthcare Data Model Precision and Cost Sharing</vt:lpstr>
      <vt:lpstr>Data Model Precision, Completeness and Cost Sharing</vt:lpstr>
      <vt:lpstr>Modeling Precision</vt:lpstr>
      <vt:lpstr>CLD for COVID-19</vt:lpstr>
      <vt:lpstr>Bridging Silos</vt:lpstr>
      <vt:lpstr>20 Little Ideas For Bridging Silos</vt:lpstr>
      <vt:lpstr>There is Beauty in Systems That Serve Our Customers!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&lt;/Dev Days&gt;</dc:title>
  <dc:creator>Remedios, Rich</dc:creator>
  <dc:description>Optum 2022 template developed by Creative Partners. 16:9 on-screen</dc:description>
  <cp:lastModifiedBy>McCreary, Dan G</cp:lastModifiedBy>
  <cp:revision>30</cp:revision>
  <dcterms:created xsi:type="dcterms:W3CDTF">2022-02-16T16:26:39Z</dcterms:created>
  <dcterms:modified xsi:type="dcterms:W3CDTF">2022-10-19T16:54:47Z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0x0101002BCB17838BE6154B8FE337A9A7621824</vt:lpwstr>
  </property>
  <property fmtid="{D5CDD505-2E9C-101B-9397-08002B2CF9AE}" pid="3" name="MediaServiceImageTags">
    <vt:lpwstr/>
  </property>
</Properties>
</file>